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3" r:id="rId2"/>
    <p:sldId id="434" r:id="rId3"/>
    <p:sldId id="257" r:id="rId4"/>
    <p:sldId id="261" r:id="rId5"/>
    <p:sldId id="262" r:id="rId6"/>
    <p:sldId id="263" r:id="rId7"/>
    <p:sldId id="429" r:id="rId8"/>
    <p:sldId id="432" r:id="rId9"/>
    <p:sldId id="258" r:id="rId10"/>
    <p:sldId id="259" r:id="rId11"/>
    <p:sldId id="427" r:id="rId12"/>
    <p:sldId id="428" r:id="rId13"/>
    <p:sldId id="426" r:id="rId14"/>
    <p:sldId id="430" r:id="rId15"/>
    <p:sldId id="433" r:id="rId16"/>
  </p:sldIdLst>
  <p:sldSz cx="9144000" cy="6858000" type="screen4x3"/>
  <p:notesSz cx="6797675" cy="99250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174F"/>
    <a:srgbClr val="4797FE"/>
    <a:srgbClr val="5F47FE"/>
    <a:srgbClr val="FEAE47"/>
    <a:srgbClr val="FF0000"/>
    <a:srgbClr val="000000"/>
    <a:srgbClr val="CCFF99"/>
    <a:srgbClr val="6AADE4"/>
    <a:srgbClr val="009FAD"/>
    <a:srgbClr val="003E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529" autoAdjust="0"/>
  </p:normalViewPr>
  <p:slideViewPr>
    <p:cSldViewPr showGuides="1"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Sheet1!$C$28:$C$29</c:f>
              <c:strCache>
                <c:ptCount val="2"/>
                <c:pt idx="0">
                  <c:v>Çox zəif</c:v>
                </c:pt>
                <c:pt idx="1">
                  <c:v>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Sheet1!$B$30:$B$39</c:f>
              <c:strCache>
                <c:ptCount val="9"/>
                <c:pt idx="0">
                  <c:v>Nəzəri bilikləri </c:v>
                </c:pt>
                <c:pt idx="1">
                  <c:v>Praktiki bacarıqları </c:v>
                </c:pt>
                <c:pt idx="2">
                  <c:v>Nəzəri bilikləri tətbiq etmək bacarığı</c:v>
                </c:pt>
                <c:pt idx="3">
                  <c:v>Yeni bilik və bacarıqları mənimsəmək </c:v>
                </c:pt>
                <c:pt idx="4">
                  <c:v>Komandada işləmək </c:v>
                </c:pt>
                <c:pt idx="5">
                  <c:v>Məzunların biliklərinin işin tələblərinə cavab verir</c:v>
                </c:pt>
                <c:pt idx="6">
                  <c:v>Yeni texnologiyalarla işləmək </c:v>
                </c:pt>
                <c:pt idx="7">
                  <c:v>İşin icrası və nizam-intizam </c:v>
                </c:pt>
                <c:pt idx="8">
                  <c:v>Qeyri-standard vəziyyətlərdə məsələləri həll etmək </c:v>
                </c:pt>
              </c:strCache>
            </c:strRef>
          </c:cat>
          <c:val>
            <c:numRef>
              <c:f>Sheet1!$C$30:$C$39</c:f>
              <c:numCache>
                <c:formatCode>0%</c:formatCode>
                <c:ptCount val="10"/>
                <c:pt idx="1">
                  <c:v>0.2</c:v>
                </c:pt>
                <c:pt idx="2">
                  <c:v>0.1</c:v>
                </c:pt>
                <c:pt idx="3">
                  <c:v>0.1</c:v>
                </c:pt>
                <c:pt idx="4">
                  <c:v>0.2</c:v>
                </c:pt>
                <c:pt idx="5">
                  <c:v>0.2</c:v>
                </c:pt>
                <c:pt idx="6">
                  <c:v>0.2</c:v>
                </c:pt>
                <c:pt idx="7">
                  <c:v>0.2</c:v>
                </c:pt>
                <c:pt idx="8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1D-428A-B297-1F92751FCEF6}"/>
            </c:ext>
          </c:extLst>
        </c:ser>
        <c:ser>
          <c:idx val="1"/>
          <c:order val="1"/>
          <c:tx>
            <c:strRef>
              <c:f>Sheet1!$D$28:$D$29</c:f>
              <c:strCache>
                <c:ptCount val="2"/>
                <c:pt idx="0">
                  <c:v>Zəif</c:v>
                </c:pt>
                <c:pt idx="1">
                  <c:v>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Sheet1!$B$30:$B$39</c:f>
              <c:strCache>
                <c:ptCount val="9"/>
                <c:pt idx="0">
                  <c:v>Nəzəri bilikləri </c:v>
                </c:pt>
                <c:pt idx="1">
                  <c:v>Praktiki bacarıqları </c:v>
                </c:pt>
                <c:pt idx="2">
                  <c:v>Nəzəri bilikləri tətbiq etmək bacarığı</c:v>
                </c:pt>
                <c:pt idx="3">
                  <c:v>Yeni bilik və bacarıqları mənimsəmək </c:v>
                </c:pt>
                <c:pt idx="4">
                  <c:v>Komandada işləmək </c:v>
                </c:pt>
                <c:pt idx="5">
                  <c:v>Məzunların biliklərinin işin tələblərinə cavab verir</c:v>
                </c:pt>
                <c:pt idx="6">
                  <c:v>Yeni texnologiyalarla işləmək </c:v>
                </c:pt>
                <c:pt idx="7">
                  <c:v>İşin icrası və nizam-intizam </c:v>
                </c:pt>
                <c:pt idx="8">
                  <c:v>Qeyri-standard vəziyyətlərdə məsələləri həll etmək </c:v>
                </c:pt>
              </c:strCache>
            </c:strRef>
          </c:cat>
          <c:val>
            <c:numRef>
              <c:f>Sheet1!$D$30:$D$39</c:f>
              <c:numCache>
                <c:formatCode>0%</c:formatCode>
                <c:ptCount val="10"/>
                <c:pt idx="0">
                  <c:v>0.1</c:v>
                </c:pt>
                <c:pt idx="1">
                  <c:v>0.3</c:v>
                </c:pt>
                <c:pt idx="2">
                  <c:v>0.3</c:v>
                </c:pt>
                <c:pt idx="3">
                  <c:v>0.1</c:v>
                </c:pt>
                <c:pt idx="4">
                  <c:v>0.1</c:v>
                </c:pt>
                <c:pt idx="5">
                  <c:v>0.2</c:v>
                </c:pt>
                <c:pt idx="7">
                  <c:v>0.4</c:v>
                </c:pt>
                <c:pt idx="8">
                  <c:v>0.5</c:v>
                </c:pt>
              </c:numCache>
            </c:numRef>
          </c:val>
          <c:shape val="pyramid"/>
          <c:extLst>
            <c:ext xmlns:c16="http://schemas.microsoft.com/office/drawing/2014/chart" uri="{C3380CC4-5D6E-409C-BE32-E72D297353CC}">
              <c16:uniqueId val="{00000001-FC1D-428A-B297-1F92751FCEF6}"/>
            </c:ext>
          </c:extLst>
        </c:ser>
        <c:ser>
          <c:idx val="2"/>
          <c:order val="2"/>
          <c:tx>
            <c:strRef>
              <c:f>Sheet1!$E$28:$E$29</c:f>
              <c:strCache>
                <c:ptCount val="2"/>
                <c:pt idx="0">
                  <c:v>Orta</c:v>
                </c:pt>
                <c:pt idx="1">
                  <c:v>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Sheet1!$B$30:$B$39</c:f>
              <c:strCache>
                <c:ptCount val="9"/>
                <c:pt idx="0">
                  <c:v>Nəzəri bilikləri </c:v>
                </c:pt>
                <c:pt idx="1">
                  <c:v>Praktiki bacarıqları </c:v>
                </c:pt>
                <c:pt idx="2">
                  <c:v>Nəzəri bilikləri tətbiq etmək bacarığı</c:v>
                </c:pt>
                <c:pt idx="3">
                  <c:v>Yeni bilik və bacarıqları mənimsəmək </c:v>
                </c:pt>
                <c:pt idx="4">
                  <c:v>Komandada işləmək </c:v>
                </c:pt>
                <c:pt idx="5">
                  <c:v>Məzunların biliklərinin işin tələblərinə cavab verir</c:v>
                </c:pt>
                <c:pt idx="6">
                  <c:v>Yeni texnologiyalarla işləmək </c:v>
                </c:pt>
                <c:pt idx="7">
                  <c:v>İşin icrası və nizam-intizam </c:v>
                </c:pt>
                <c:pt idx="8">
                  <c:v>Qeyri-standard vəziyyətlərdə məsələləri həll etmək </c:v>
                </c:pt>
              </c:strCache>
            </c:strRef>
          </c:cat>
          <c:val>
            <c:numRef>
              <c:f>Sheet1!$E$30:$E$39</c:f>
              <c:numCache>
                <c:formatCode>0%</c:formatCode>
                <c:ptCount val="10"/>
                <c:pt idx="0">
                  <c:v>0.7</c:v>
                </c:pt>
                <c:pt idx="1">
                  <c:v>0.4</c:v>
                </c:pt>
                <c:pt idx="2">
                  <c:v>0.3</c:v>
                </c:pt>
                <c:pt idx="3">
                  <c:v>0.5</c:v>
                </c:pt>
                <c:pt idx="4">
                  <c:v>0.4</c:v>
                </c:pt>
                <c:pt idx="5">
                  <c:v>0.6</c:v>
                </c:pt>
                <c:pt idx="6">
                  <c:v>0.6</c:v>
                </c:pt>
                <c:pt idx="7">
                  <c:v>0.1</c:v>
                </c:pt>
                <c:pt idx="8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1D-428A-B297-1F92751FCEF6}"/>
            </c:ext>
          </c:extLst>
        </c:ser>
        <c:ser>
          <c:idx val="3"/>
          <c:order val="3"/>
          <c:tx>
            <c:strRef>
              <c:f>Sheet1!$F$28:$F$29</c:f>
              <c:strCache>
                <c:ptCount val="2"/>
                <c:pt idx="0">
                  <c:v>Yüksək</c:v>
                </c:pt>
                <c:pt idx="1">
                  <c:v>4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100000"/>
                    <a:shade val="100000"/>
                    <a:satMod val="130000"/>
                  </a:schemeClr>
                </a:gs>
                <a:gs pos="100000">
                  <a:schemeClr val="accent4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Sheet1!$B$30:$B$39</c:f>
              <c:strCache>
                <c:ptCount val="9"/>
                <c:pt idx="0">
                  <c:v>Nəzəri bilikləri </c:v>
                </c:pt>
                <c:pt idx="1">
                  <c:v>Praktiki bacarıqları </c:v>
                </c:pt>
                <c:pt idx="2">
                  <c:v>Nəzəri bilikləri tətbiq etmək bacarığı</c:v>
                </c:pt>
                <c:pt idx="3">
                  <c:v>Yeni bilik və bacarıqları mənimsəmək </c:v>
                </c:pt>
                <c:pt idx="4">
                  <c:v>Komandada işləmək </c:v>
                </c:pt>
                <c:pt idx="5">
                  <c:v>Məzunların biliklərinin işin tələblərinə cavab verir</c:v>
                </c:pt>
                <c:pt idx="6">
                  <c:v>Yeni texnologiyalarla işləmək </c:v>
                </c:pt>
                <c:pt idx="7">
                  <c:v>İşin icrası və nizam-intizam </c:v>
                </c:pt>
                <c:pt idx="8">
                  <c:v>Qeyri-standard vəziyyətlərdə məsələləri həll etmək </c:v>
                </c:pt>
              </c:strCache>
            </c:strRef>
          </c:cat>
          <c:val>
            <c:numRef>
              <c:f>Sheet1!$F$30:$F$39</c:f>
              <c:numCache>
                <c:formatCode>0%</c:formatCode>
                <c:ptCount val="10"/>
                <c:pt idx="0">
                  <c:v>0.2</c:v>
                </c:pt>
                <c:pt idx="1">
                  <c:v>0.1</c:v>
                </c:pt>
                <c:pt idx="2">
                  <c:v>0.3</c:v>
                </c:pt>
                <c:pt idx="3">
                  <c:v>0.3</c:v>
                </c:pt>
                <c:pt idx="4">
                  <c:v>0.3</c:v>
                </c:pt>
                <c:pt idx="6">
                  <c:v>0.2</c:v>
                </c:pt>
                <c:pt idx="7">
                  <c:v>0.3</c:v>
                </c:pt>
                <c:pt idx="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1D-428A-B297-1F92751FCE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61340048"/>
        <c:axId val="1561339088"/>
        <c:axId val="0"/>
      </c:bar3DChart>
      <c:catAx>
        <c:axId val="1561340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1339088"/>
        <c:crosses val="autoZero"/>
        <c:auto val="1"/>
        <c:lblAlgn val="ctr"/>
        <c:lblOffset val="100"/>
        <c:noMultiLvlLbl val="0"/>
      </c:catAx>
      <c:valAx>
        <c:axId val="156133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1340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Sheet1!$B$42:$B$47</c:f>
              <c:strCache>
                <c:ptCount val="6"/>
                <c:pt idx="0">
                  <c:v>Yeni ideayalar </c:v>
                </c:pt>
                <c:pt idx="1">
                  <c:v>Yeni şəbəkəlşmə metodu</c:v>
                </c:pt>
                <c:pt idx="2">
                  <c:v>Yeni dəyərlər </c:v>
                </c:pt>
                <c:pt idx="3">
                  <c:v>Xərclərə qənaət </c:v>
                </c:pt>
                <c:pt idx="4">
                  <c:v>Rəqabət </c:v>
                </c:pt>
                <c:pt idx="5">
                  <c:v>Yeni ünsiyyət formaları </c:v>
                </c:pt>
              </c:strCache>
            </c:strRef>
          </c:cat>
          <c:val>
            <c:numRef>
              <c:f>Sheet1!$C$42:$C$47</c:f>
              <c:numCache>
                <c:formatCode>0%</c:formatCode>
                <c:ptCount val="6"/>
                <c:pt idx="0">
                  <c:v>0.83</c:v>
                </c:pt>
                <c:pt idx="1">
                  <c:v>0.41</c:v>
                </c:pt>
                <c:pt idx="2" formatCode="0.00%">
                  <c:v>8.3000000000000004E-2</c:v>
                </c:pt>
                <c:pt idx="3" formatCode="0.00%">
                  <c:v>0.16700000000000001</c:v>
                </c:pt>
                <c:pt idx="4">
                  <c:v>0.33</c:v>
                </c:pt>
                <c:pt idx="5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32-45C4-B253-6490E6297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710576944"/>
        <c:axId val="710580304"/>
      </c:barChart>
      <c:catAx>
        <c:axId val="710576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0580304"/>
        <c:crosses val="autoZero"/>
        <c:auto val="1"/>
        <c:lblAlgn val="ctr"/>
        <c:lblOffset val="100"/>
        <c:noMultiLvlLbl val="0"/>
      </c:catAx>
      <c:valAx>
        <c:axId val="710580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0576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Sheet1!$D$20:$D$23</c:f>
              <c:strCache>
                <c:ptCount val="4"/>
                <c:pt idx="0">
                  <c:v>Həyatımı dəyişəcəm </c:v>
                </c:pt>
                <c:pt idx="1">
                  <c:v>Dünyanı dəyişəcəm </c:v>
                </c:pt>
                <c:pt idx="2">
                  <c:v>Daha yaxşı yaşamaq istəyirəm </c:v>
                </c:pt>
                <c:pt idx="3">
                  <c:v>Yaxşı adma olmaq istəyirəm </c:v>
                </c:pt>
              </c:strCache>
            </c:strRef>
          </c:cat>
          <c:val>
            <c:numRef>
              <c:f>Sheet1!$E$20:$E$23</c:f>
              <c:numCache>
                <c:formatCode>0.00%</c:formatCode>
                <c:ptCount val="4"/>
                <c:pt idx="0" formatCode="0%">
                  <c:v>0.2</c:v>
                </c:pt>
                <c:pt idx="1">
                  <c:v>0.22500000000000001</c:v>
                </c:pt>
                <c:pt idx="2" formatCode="0%">
                  <c:v>0.5</c:v>
                </c:pt>
                <c:pt idx="3">
                  <c:v>7.4999999999999997E-2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0E-43EE-961E-1475B75B99A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14024032"/>
        <c:axId val="114030272"/>
        <c:axId val="0"/>
      </c:bar3DChart>
      <c:catAx>
        <c:axId val="114024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030272"/>
        <c:crosses val="autoZero"/>
        <c:auto val="1"/>
        <c:lblAlgn val="ctr"/>
        <c:lblOffset val="100"/>
        <c:noMultiLvlLbl val="0"/>
      </c:catAx>
      <c:valAx>
        <c:axId val="11403027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14024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Sheet1!$D$45:$D$48</c:f>
              <c:strCache>
                <c:ptCount val="4"/>
                <c:pt idx="0">
                  <c:v>Bəli </c:v>
                </c:pt>
                <c:pt idx="1">
                  <c:v>Xeyr </c:v>
                </c:pt>
                <c:pt idx="2">
                  <c:v>Maraqlı deyiləm </c:v>
                </c:pt>
                <c:pt idx="3">
                  <c:v>Gələcək göstərər </c:v>
                </c:pt>
              </c:strCache>
            </c:strRef>
          </c:cat>
          <c:val>
            <c:numRef>
              <c:f>Sheet1!$E$45:$E$48</c:f>
              <c:numCache>
                <c:formatCode>0.00%</c:formatCode>
                <c:ptCount val="4"/>
                <c:pt idx="0">
                  <c:v>0.77500000000000002</c:v>
                </c:pt>
                <c:pt idx="1">
                  <c:v>7.4999999999999997E-2</c:v>
                </c:pt>
                <c:pt idx="2">
                  <c:v>2.5000000000000001E-2</c:v>
                </c:pt>
                <c:pt idx="3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9A-4751-AC6D-31CEA19E16B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14032192"/>
        <c:axId val="114016352"/>
        <c:axId val="0"/>
      </c:bar3DChart>
      <c:catAx>
        <c:axId val="114032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016352"/>
        <c:crosses val="autoZero"/>
        <c:auto val="1"/>
        <c:lblAlgn val="ctr"/>
        <c:lblOffset val="100"/>
        <c:noMultiLvlLbl val="0"/>
      </c:catAx>
      <c:valAx>
        <c:axId val="114016352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14032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Sheet1!$E$6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Sheet1!$D$7:$D$11</c:f>
              <c:strCache>
                <c:ptCount val="5"/>
                <c:pt idx="0">
                  <c:v>Bu yaxınlarda </c:v>
                </c:pt>
                <c:pt idx="1">
                  <c:v>5-ci sinifdən </c:v>
                </c:pt>
                <c:pt idx="2">
                  <c:v>Heç vaxt </c:v>
                </c:pt>
                <c:pt idx="3">
                  <c:v>Valideynlərim qərar verəcək </c:v>
                </c:pt>
                <c:pt idx="4">
                  <c:v>Kifayət qədər erkən </c:v>
                </c:pt>
              </c:strCache>
            </c:strRef>
          </c:cat>
          <c:val>
            <c:numRef>
              <c:f>Sheet1!$E$7:$E$11</c:f>
              <c:numCache>
                <c:formatCode>0%</c:formatCode>
                <c:ptCount val="5"/>
                <c:pt idx="0">
                  <c:v>0.53</c:v>
                </c:pt>
                <c:pt idx="1">
                  <c:v>0.2</c:v>
                </c:pt>
                <c:pt idx="2">
                  <c:v>0.05</c:v>
                </c:pt>
                <c:pt idx="3">
                  <c:v>0.05</c:v>
                </c:pt>
                <c:pt idx="4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47-4EDC-BF82-D20795A4836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92911744"/>
        <c:axId val="92907904"/>
        <c:axId val="0"/>
      </c:bar3DChart>
      <c:catAx>
        <c:axId val="92911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907904"/>
        <c:crosses val="autoZero"/>
        <c:auto val="1"/>
        <c:lblAlgn val="ctr"/>
        <c:lblOffset val="100"/>
        <c:noMultiLvlLbl val="0"/>
      </c:catAx>
      <c:valAx>
        <c:axId val="9290790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291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25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25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7075"/>
            <a:ext cx="2945659" cy="49625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7075"/>
            <a:ext cx="2945659" cy="49625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786AE26-67E0-5346-A20F-9D1BED9EA014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25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25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32946" y="4714399"/>
            <a:ext cx="4516048" cy="446627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7075"/>
            <a:ext cx="2945659" cy="49625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7075"/>
            <a:ext cx="2945659" cy="49625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EA61FA2-B92E-014F-8F0F-25AFFEA795D1}" type="slidenum">
              <a:rPr lang="en-GB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MS PGothic" panose="020B060007020508020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4175" y="2016125"/>
            <a:ext cx="8374063" cy="576263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4175" y="2774950"/>
            <a:ext cx="8374063" cy="539750"/>
          </a:xfrm>
        </p:spPr>
        <p:txBody>
          <a:bodyPr/>
          <a:lstStyle>
            <a:lvl1pPr marL="0" indent="0">
              <a:buFontTx/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62888" y="6448425"/>
            <a:ext cx="900112" cy="1793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E529A6C-195A-CE4B-8668-DA7E7601BD0D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25B83-F957-D04B-9181-ACD89C5C0CF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5913" y="398463"/>
            <a:ext cx="2093912" cy="537686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175" y="398463"/>
            <a:ext cx="6129338" cy="537686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F598F-4E3D-7047-B93E-81D478CBD7FB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DF7F5-DCDC-BFC9-8AD4-CAB91B21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C0ED2-72BC-B710-7E5C-34548B8C6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E5848-C0A9-C7A5-7D81-A44FBB960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4C77-E163-4B76-8917-6DA40F50DF53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E0F80-EA28-8FAA-FB2C-EB192684A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6D827-3E26-96C9-01A0-4DEF9E6E9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64074-AC92-40A5-988A-720BE015E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2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DDB87-0261-A44A-BA1F-7379F50AB5ED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5" y="1708150"/>
            <a:ext cx="4110038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08150"/>
            <a:ext cx="4111625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9662-C8A9-1947-80AE-B369180D47A0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04400-6F6F-1B45-884C-BAE06D42FDA9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9EAEB-59BA-5C47-BF55-5BF570A219CA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4A90A-FE26-3C42-A9B8-4CAAC798DC0D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8CC39-D53A-5A49-9E50-2EDCA1B5D566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4D2AD-3793-A84D-AD5B-C7B830165F89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175" y="398463"/>
            <a:ext cx="8375650" cy="4238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175" y="1708150"/>
            <a:ext cx="8374063" cy="4067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2888" y="6451600"/>
            <a:ext cx="900112" cy="179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defRPr sz="10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4624B59C-A8C2-4E4F-901D-B94B2B809233}" type="slidenum">
              <a:rPr lang="en-GB"/>
              <a:t>‹#›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4" r:id="rId12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MS PGothic" panose="020B0600070205080204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  <a:cs typeface="MS PGothic" panose="020B060007020508020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  <a:cs typeface="MS PGothic" panose="020B060007020508020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  <a:cs typeface="MS PGothic" panose="020B060007020508020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  <a:cs typeface="MS PGothic" panose="020B060007020508020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</a:defRPr>
      </a:lvl9pPr>
    </p:titleStyle>
    <p:bodyStyle>
      <a:lvl1pPr marL="269875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  <a:cs typeface="MS PGothic" panose="020B0600070205080204" charset="-128"/>
        </a:defRPr>
      </a:lvl1pPr>
      <a:lvl2pPr marL="538480" indent="-266700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09625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79500" indent="-26860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1280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1808480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265680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2722880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180080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 bwMode="auto">
          <a:xfrm>
            <a:off x="755576" y="2009818"/>
            <a:ext cx="7272808" cy="134717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MS PGothic" panose="020B0600070205080204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</a:defRPr>
            </a:lvl9pPr>
          </a:lstStyle>
          <a:p>
            <a:pPr algn="ctr"/>
            <a:r>
              <a:rPr lang="az-Latn-AZ" sz="3200" dirty="0">
                <a:solidFill>
                  <a:schemeClr val="tx1"/>
                </a:solidFill>
              </a:rPr>
              <a:t>GƏNCLİK VƏ KARYERA HAZIRLIĞI: UGURA GEDƏN YOL</a:t>
            </a:r>
            <a:endParaRPr lang="en-US" sz="3200" kern="0" dirty="0">
              <a:solidFill>
                <a:schemeClr val="tx1"/>
              </a:solidFill>
            </a:endParaRPr>
          </a:p>
        </p:txBody>
      </p:sp>
      <p:sp>
        <p:nvSpPr>
          <p:cNvPr id="2" name="Subtitle 2"/>
          <p:cNvSpPr txBox="1"/>
          <p:nvPr/>
        </p:nvSpPr>
        <p:spPr bwMode="auto">
          <a:xfrm>
            <a:off x="2195736" y="4653136"/>
            <a:ext cx="3672408" cy="50405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noAutofit/>
          </a:bodyPr>
          <a:lstStyle>
            <a:lvl1pPr marL="269875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MS PGothic" panose="020B0600070205080204" charset="-128"/>
              </a:defRPr>
            </a:lvl1pPr>
            <a:lvl2pPr marL="538480" indent="-266700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809625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079500" indent="-26860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351280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1808480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265680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2722880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180080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endParaRPr lang="en-US" sz="2400" b="1" kern="0" dirty="0">
              <a:solidFill>
                <a:srgbClr val="002F6C"/>
              </a:solidFill>
              <a:latin typeface="+mj-lt"/>
              <a:ea typeface="+mj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91980" y="4149080"/>
            <a:ext cx="435648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b="1" i="1" kern="0" dirty="0">
                <a:solidFill>
                  <a:srgbClr val="002F6C"/>
                </a:solidFill>
                <a:latin typeface="+mj-lt"/>
                <a:ea typeface="+mj-ea"/>
              </a:rPr>
              <a:t>Razia Isaeva, Khazar University </a:t>
            </a:r>
          </a:p>
          <a:p>
            <a:pPr marL="0" indent="0">
              <a:buNone/>
            </a:pPr>
            <a:r>
              <a:rPr lang="az-Latn-AZ" sz="2000" b="1" i="1" kern="0" dirty="0">
                <a:solidFill>
                  <a:srgbClr val="002F6C"/>
                </a:solidFill>
                <a:latin typeface="+mj-lt"/>
                <a:ea typeface="+mj-ea"/>
              </a:rPr>
              <a:t>2</a:t>
            </a:r>
            <a:r>
              <a:rPr lang="en-US" sz="2000" b="1" i="1" kern="0" dirty="0">
                <a:solidFill>
                  <a:srgbClr val="002F6C"/>
                </a:solidFill>
                <a:latin typeface="+mj-lt"/>
                <a:ea typeface="+mj-ea"/>
              </a:rPr>
              <a:t>7</a:t>
            </a:r>
            <a:r>
              <a:rPr lang="az-Latn-AZ" sz="2000" b="1" i="1" kern="0" dirty="0">
                <a:solidFill>
                  <a:srgbClr val="002F6C"/>
                </a:solidFill>
                <a:latin typeface="+mj-lt"/>
                <a:ea typeface="+mj-ea"/>
              </a:rPr>
              <a:t>.04.2024</a:t>
            </a:r>
            <a:endParaRPr lang="en-US" sz="2000" b="1" i="1" kern="0" dirty="0">
              <a:solidFill>
                <a:srgbClr val="002F6C"/>
              </a:solidFill>
              <a:latin typeface="+mj-lt"/>
              <a:ea typeface="+mj-ea"/>
            </a:endParaRPr>
          </a:p>
          <a:p>
            <a:pPr marL="0" indent="0">
              <a:buNone/>
            </a:pPr>
            <a:r>
              <a:rPr lang="en-US" sz="2000" b="1" i="1" kern="0" dirty="0">
                <a:solidFill>
                  <a:srgbClr val="002F6C"/>
                </a:solidFill>
                <a:latin typeface="+mj-lt"/>
                <a:ea typeface="+mj-ea"/>
              </a:rPr>
              <a:t>Sumgayit </a:t>
            </a:r>
            <a:r>
              <a:rPr lang="en-US" sz="2000" b="1" i="1" kern="0" dirty="0" err="1">
                <a:solidFill>
                  <a:srgbClr val="002F6C"/>
                </a:solidFill>
                <a:latin typeface="+mj-lt"/>
                <a:ea typeface="+mj-ea"/>
              </a:rPr>
              <a:t>Dunya</a:t>
            </a:r>
            <a:r>
              <a:rPr lang="en-US" sz="2000" b="1" i="1" kern="0" dirty="0">
                <a:solidFill>
                  <a:srgbClr val="002F6C"/>
                </a:solidFill>
                <a:latin typeface="+mj-lt"/>
                <a:ea typeface="+mj-ea"/>
              </a:rPr>
              <a:t> M</a:t>
            </a:r>
            <a:r>
              <a:rPr lang="az-Latn-AZ" sz="2000" b="1" i="1" kern="0" dirty="0">
                <a:solidFill>
                  <a:srgbClr val="002F6C"/>
                </a:solidFill>
                <a:latin typeface="+mj-lt"/>
                <a:ea typeface="+mj-ea"/>
              </a:rPr>
              <a:t>ə</a:t>
            </a:r>
            <a:r>
              <a:rPr lang="en-US" sz="2000" b="1" i="1" kern="0" dirty="0">
                <a:solidFill>
                  <a:srgbClr val="002F6C"/>
                </a:solidFill>
                <a:latin typeface="+mj-lt"/>
                <a:ea typeface="+mj-ea"/>
              </a:rPr>
              <a:t>kt</a:t>
            </a:r>
            <a:r>
              <a:rPr lang="az-Latn-AZ" sz="2000" b="1" i="1" kern="0" dirty="0">
                <a:solidFill>
                  <a:srgbClr val="002F6C"/>
                </a:solidFill>
                <a:latin typeface="+mj-lt"/>
                <a:ea typeface="+mj-ea"/>
              </a:rPr>
              <a:t>ə</a:t>
            </a:r>
            <a:r>
              <a:rPr lang="en-US" sz="2000" b="1" i="1" kern="0" dirty="0">
                <a:solidFill>
                  <a:srgbClr val="002F6C"/>
                </a:solidFill>
                <a:latin typeface="+mj-lt"/>
                <a:ea typeface="+mj-ea"/>
              </a:rPr>
              <a:t>bi</a:t>
            </a:r>
          </a:p>
          <a:p>
            <a:pPr marL="0" indent="0">
              <a:buNone/>
            </a:pPr>
            <a:r>
              <a:rPr lang="en-US" sz="2000" b="1" i="1" kern="0" dirty="0" err="1">
                <a:solidFill>
                  <a:srgbClr val="002F6C"/>
                </a:solidFill>
                <a:latin typeface="+mj-lt"/>
                <a:ea typeface="+mj-ea"/>
              </a:rPr>
              <a:t>Sumqay</a:t>
            </a:r>
            <a:r>
              <a:rPr lang="az-Latn-AZ" sz="2000" b="1" i="1" kern="0" dirty="0">
                <a:solidFill>
                  <a:srgbClr val="002F6C"/>
                </a:solidFill>
                <a:latin typeface="+mj-lt"/>
                <a:ea typeface="+mj-ea"/>
              </a:rPr>
              <a:t>ıt şəhəri,</a:t>
            </a:r>
          </a:p>
          <a:p>
            <a:pPr marL="0" indent="0">
              <a:buNone/>
            </a:pPr>
            <a:r>
              <a:rPr lang="az-Latn-AZ" sz="2000" b="1" i="1" kern="0" dirty="0">
                <a:solidFill>
                  <a:srgbClr val="002F6C"/>
                </a:solidFill>
                <a:latin typeface="+mj-lt"/>
                <a:ea typeface="+mj-ea"/>
              </a:rPr>
              <a:t>Azərbaycan </a:t>
            </a:r>
            <a:r>
              <a:rPr lang="en-US" sz="2000" b="1" i="1" kern="0" dirty="0">
                <a:solidFill>
                  <a:srgbClr val="002F6C"/>
                </a:solidFill>
                <a:latin typeface="+mj-lt"/>
                <a:ea typeface="+mj-ea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215CD-CAC9-A98C-36B6-57F7FEA49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1371600"/>
            <a:ext cx="7879842" cy="867754"/>
          </a:xfrm>
        </p:spPr>
        <p:txBody>
          <a:bodyPr anchor="b">
            <a:normAutofit/>
          </a:bodyPr>
          <a:lstStyle/>
          <a:p>
            <a:r>
              <a:rPr lang="az-Latn-AZ" sz="3600" dirty="0"/>
              <a:t>İŞ BAZARININ GÖZLƏNTİLƏRİ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7479EA-B8C3-72EF-1499-D7D670FE0032}"/>
              </a:ext>
            </a:extLst>
          </p:cNvPr>
          <p:cNvSpPr txBox="1"/>
          <p:nvPr/>
        </p:nvSpPr>
        <p:spPr>
          <a:xfrm>
            <a:off x="971600" y="404664"/>
            <a:ext cx="63367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Latn-AZ" b="1" kern="0" dirty="0">
                <a:solidFill>
                  <a:schemeClr val="tx2"/>
                </a:solidFill>
                <a:latin typeface="+mj-lt"/>
                <a:ea typeface="+mj-ea"/>
              </a:rPr>
              <a:t>İŞ BAZARININ GÖZLƏNTİLƏRİ</a:t>
            </a:r>
            <a:endParaRPr lang="en-US" b="1" kern="0" dirty="0">
              <a:solidFill>
                <a:schemeClr val="tx2"/>
              </a:solidFill>
              <a:latin typeface="+mj-lt"/>
              <a:ea typeface="+mj-ea"/>
            </a:endParaRPr>
          </a:p>
          <a:p>
            <a:endParaRPr lang="en-US" b="1" kern="0" dirty="0">
              <a:solidFill>
                <a:schemeClr val="tx2"/>
              </a:solidFill>
              <a:latin typeface="+mj-lt"/>
              <a:ea typeface="+mj-ea"/>
            </a:endParaRP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2BAE8FF4-6EC7-83DD-3A55-935A1E6FF9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2349951"/>
              </p:ext>
            </p:extLst>
          </p:nvPr>
        </p:nvGraphicFramePr>
        <p:xfrm>
          <a:off x="179512" y="1638168"/>
          <a:ext cx="8784976" cy="384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4227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F5991-350C-E0BA-A097-7879F2223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/>
              <a:t>ALİ TƏHSİL ALMAQDA MƏQSƏD NƏDİR? 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17E323B-EF8C-AFD5-2B16-BA9B2EC84A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200960"/>
              </p:ext>
            </p:extLst>
          </p:nvPr>
        </p:nvGraphicFramePr>
        <p:xfrm>
          <a:off x="628650" y="2226469"/>
          <a:ext cx="7886700" cy="326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0159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499CD-8047-E43A-6B82-AFDB8BB3C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/>
              <a:t>HARADA İŞLƏYƏCƏYİNİZİ BİLİRSİZMİ? 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56C7466-21D3-215A-5211-FE14C9A12C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226469"/>
          <a:ext cx="7886700" cy="326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919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E5749-5758-5528-19E0-850F3D0E0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GƏLƏCƏK IŞINIZLƏ BAĞLI ARAŞDIRMANI </a:t>
            </a:r>
            <a:r>
              <a:rPr lang="az-Latn-AZ" dirty="0"/>
              <a:t>NƏ VAXT</a:t>
            </a:r>
            <a:r>
              <a:rPr lang="en-US" dirty="0"/>
              <a:t> APARMISINIZ?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DCEF9E9-661B-5508-10EB-F3E66FC773D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226469"/>
          <a:ext cx="7886700" cy="326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082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396FAE-9C99-7CAB-3321-9E9A340A9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175" y="1628800"/>
            <a:ext cx="8374063" cy="4067175"/>
          </a:xfrm>
        </p:spPr>
        <p:txBody>
          <a:bodyPr/>
          <a:lstStyle/>
          <a:p>
            <a:r>
              <a:rPr lang="az-Latn-AZ" dirty="0"/>
              <a:t>Planlanrım erkən hazırlanması</a:t>
            </a:r>
            <a:r>
              <a:rPr lang="en-US" dirty="0"/>
              <a:t>!</a:t>
            </a:r>
            <a:r>
              <a:rPr lang="az-Latn-AZ" dirty="0"/>
              <a:t> </a:t>
            </a:r>
          </a:p>
          <a:p>
            <a:r>
              <a:rPr lang="az-Latn-AZ" dirty="0"/>
              <a:t>İmkanların təhlil edilməsi</a:t>
            </a:r>
            <a:r>
              <a:rPr lang="en-US" dirty="0"/>
              <a:t>!</a:t>
            </a:r>
            <a:r>
              <a:rPr lang="az-Latn-AZ" dirty="0"/>
              <a:t> </a:t>
            </a:r>
          </a:p>
          <a:p>
            <a:r>
              <a:rPr lang="az-Latn-AZ" dirty="0"/>
              <a:t>Uyğun peşəkarların məsləhəti</a:t>
            </a:r>
            <a:r>
              <a:rPr lang="en-US" dirty="0"/>
              <a:t>!</a:t>
            </a:r>
            <a:endParaRPr lang="az-Latn-AZ" dirty="0"/>
          </a:p>
          <a:p>
            <a:r>
              <a:rPr lang="az-Latn-AZ" dirty="0"/>
              <a:t>Uyğun bacarıqların yetişdirilməsi</a:t>
            </a:r>
            <a:r>
              <a:rPr lang="en-US" dirty="0"/>
              <a:t>!</a:t>
            </a:r>
          </a:p>
          <a:p>
            <a:r>
              <a:rPr lang="az-Latn-AZ" dirty="0"/>
              <a:t>Arzularının arxasınca getmək</a:t>
            </a:r>
            <a:r>
              <a:rPr lang="en-US" dirty="0"/>
              <a:t>!</a:t>
            </a:r>
            <a:r>
              <a:rPr lang="az-Latn-AZ" dirty="0"/>
              <a:t> </a:t>
            </a:r>
          </a:p>
          <a:p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1A4907E-A8EB-8307-B4BE-FB6A40C86322}"/>
              </a:ext>
            </a:extLst>
          </p:cNvPr>
          <p:cNvSpPr txBox="1">
            <a:spLocks/>
          </p:cNvSpPr>
          <p:nvPr/>
        </p:nvSpPr>
        <p:spPr>
          <a:xfrm>
            <a:off x="384175" y="398463"/>
            <a:ext cx="8375650" cy="42386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MS PGothic" panose="020B0600070205080204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</a:defRPr>
            </a:lvl9pPr>
          </a:lstStyle>
          <a:p>
            <a:r>
              <a:rPr lang="en-US" kern="0" dirty="0"/>
              <a:t>M</a:t>
            </a:r>
            <a:r>
              <a:rPr lang="az-Latn-AZ" kern="0" dirty="0"/>
              <a:t>ƏSLƏHƏTLƏR </a:t>
            </a:r>
            <a:endParaRPr lang="en-US" kern="0" dirty="0"/>
          </a:p>
        </p:txBody>
      </p:sp>
      <p:pic>
        <p:nvPicPr>
          <p:cNvPr id="2050" name="Picture 2" descr="Morph Animation Process - Morph">
            <a:extLst>
              <a:ext uri="{FF2B5EF4-FFF2-40B4-BE49-F238E27FC236}">
                <a16:creationId xmlns:a16="http://schemas.microsoft.com/office/drawing/2014/main" id="{6F12EB0A-2DD2-88CB-4FC1-A254400B6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34888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02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626CB-A071-36C8-C0F9-8DC640652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544" y="1903413"/>
            <a:ext cx="7772400" cy="1500187"/>
          </a:xfrm>
        </p:spPr>
        <p:txBody>
          <a:bodyPr/>
          <a:lstStyle/>
          <a:p>
            <a:pPr algn="ctr"/>
            <a:r>
              <a:rPr lang="az-Latn-AZ" sz="3200" dirty="0"/>
              <a:t>TƏŞƏKKÜRLƏR VƏ UĞURLAR! 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F9A17-AABD-3677-06BF-FB7D9120D3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9DDB87-0261-A44A-BA1F-7379F50AB5ED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4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746678-51C0-5030-C2A5-78E83FCE2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968" y="1628801"/>
            <a:ext cx="8374063" cy="2880320"/>
          </a:xfrm>
        </p:spPr>
        <p:txBody>
          <a:bodyPr/>
          <a:lstStyle/>
          <a:p>
            <a:r>
              <a:rPr lang="az-Latn-AZ" dirty="0"/>
              <a:t>GƏNCLƏRİN İNKİŞAF PERSPEKTİVLƏRİ</a:t>
            </a:r>
          </a:p>
          <a:p>
            <a:r>
              <a:rPr lang="az-Latn-AZ" sz="2000" kern="0" dirty="0"/>
              <a:t>2025-Cİ İL ÜÇÜN İŞLƏRƏ OLACAQ TƏLƏBAT </a:t>
            </a:r>
          </a:p>
          <a:p>
            <a:r>
              <a:rPr lang="en-GB" sz="2000" kern="0" dirty="0"/>
              <a:t>2025-C</a:t>
            </a:r>
            <a:r>
              <a:rPr lang="az-Latn-AZ" sz="2000" kern="0" dirty="0"/>
              <a:t>İ</a:t>
            </a:r>
            <a:r>
              <a:rPr lang="en-GB" sz="2000" kern="0" dirty="0"/>
              <a:t> </a:t>
            </a:r>
            <a:r>
              <a:rPr lang="az-Latn-AZ" sz="2000" kern="0" dirty="0"/>
              <a:t>İ</a:t>
            </a:r>
            <a:r>
              <a:rPr lang="en-GB" sz="2000" kern="0" dirty="0"/>
              <a:t>L </a:t>
            </a:r>
            <a:r>
              <a:rPr lang="az-Latn-AZ" sz="2000" kern="0" dirty="0"/>
              <a:t>ÜÇÜN 15</a:t>
            </a:r>
            <a:r>
              <a:rPr lang="en-US" sz="2000" kern="0" dirty="0"/>
              <a:t> </a:t>
            </a:r>
            <a:r>
              <a:rPr lang="az-Latn-AZ" sz="2000" kern="0" dirty="0"/>
              <a:t>ƏSAS BACARIQ</a:t>
            </a:r>
          </a:p>
          <a:p>
            <a:r>
              <a:rPr lang="az-Latn-AZ" dirty="0"/>
              <a:t>YERLİ İŞ BAZARINDA BAŞ VERƏNLƏR </a:t>
            </a:r>
          </a:p>
          <a:p>
            <a:r>
              <a:rPr lang="az-Latn-AZ" dirty="0"/>
              <a:t>GƏNCLƏRİ TƏHSİL VƏ KARYERA PLANLAMASI </a:t>
            </a:r>
            <a:endParaRPr lang="en-GB" sz="2000" kern="0" dirty="0"/>
          </a:p>
          <a:p>
            <a:endParaRPr lang="en-US" kern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CB6B23-D339-532B-BC69-DDC3277B7C0C}"/>
              </a:ext>
            </a:extLst>
          </p:cNvPr>
          <p:cNvSpPr txBox="1"/>
          <p:nvPr/>
        </p:nvSpPr>
        <p:spPr>
          <a:xfrm>
            <a:off x="683568" y="404664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2800" b="1" dirty="0">
                <a:solidFill>
                  <a:schemeClr val="tx2"/>
                </a:solidFill>
                <a:latin typeface="+mj-lt"/>
                <a:ea typeface="+mj-ea"/>
              </a:rPr>
              <a:t>GÜNDƏLİK </a:t>
            </a:r>
            <a:endParaRPr lang="en-US" sz="2800" b="1" dirty="0">
              <a:solidFill>
                <a:schemeClr val="tx2"/>
              </a:solidFill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171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3062D-EBDD-86A4-566E-85241B210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/>
              <a:t>GƏNCLƏRİN İNKİŞAF PERSPEKTİVLƏRİ 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3888C6-CF87-149E-9B18-450ED9DCD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1" y="969876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A787418-4CC6-EA35-8B13-BB90F8DB9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1" y="1141326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2C8065-0BBB-AFCC-6734-937515260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1" y="795078"/>
            <a:ext cx="138564" cy="1038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hangingPunct="0"/>
            <a:endParaRPr lang="en-US" altLang="en-US" sz="825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defTabSz="685800" eaLnBrk="0" hangingPunct="0"/>
            <a:br>
              <a:rPr lang="en-US" altLang="en-US" sz="825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altLang="en-US" sz="600" dirty="0"/>
          </a:p>
          <a:p>
            <a:pPr defTabSz="685800" eaLnBrk="0" hangingPunct="0"/>
            <a:br>
              <a:rPr lang="en-US" altLang="en-US" sz="1350" dirty="0"/>
            </a:br>
            <a:endParaRPr lang="en-US" altLang="en-US" sz="1350" dirty="0"/>
          </a:p>
          <a:p>
            <a:pPr defTabSz="685800" eaLnBrk="0" hangingPunct="0"/>
            <a:endParaRPr lang="en-US" altLang="en-US" sz="1350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806341DD-565E-D053-5795-982A93810706}"/>
              </a:ext>
            </a:extLst>
          </p:cNvPr>
          <p:cNvSpPr/>
          <p:nvPr/>
        </p:nvSpPr>
        <p:spPr>
          <a:xfrm>
            <a:off x="2843808" y="2165199"/>
            <a:ext cx="3240360" cy="2791875"/>
          </a:xfrm>
          <a:prstGeom prst="triangl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C86702-C594-F46B-C0EC-D203403126E6}"/>
              </a:ext>
            </a:extLst>
          </p:cNvPr>
          <p:cNvSpPr txBox="1"/>
          <p:nvPr/>
        </p:nvSpPr>
        <p:spPr>
          <a:xfrm>
            <a:off x="3971925" y="1832303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800" dirty="0"/>
              <a:t>Olmaq</a:t>
            </a:r>
            <a:endParaRPr lang="en-US" sz="1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8A0237-0C3A-FDF0-B71F-3E790F929425}"/>
              </a:ext>
            </a:extLst>
          </p:cNvPr>
          <p:cNvSpPr txBox="1"/>
          <p:nvPr/>
        </p:nvSpPr>
        <p:spPr>
          <a:xfrm>
            <a:off x="2123728" y="4845061"/>
            <a:ext cx="918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800" dirty="0"/>
              <a:t>Bilmək</a:t>
            </a:r>
            <a:endParaRPr lang="en-US" sz="1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7538F3-04CF-D58A-B495-FF96664A1AB5}"/>
              </a:ext>
            </a:extLst>
          </p:cNvPr>
          <p:cNvSpPr txBox="1"/>
          <p:nvPr/>
        </p:nvSpPr>
        <p:spPr>
          <a:xfrm>
            <a:off x="5940152" y="4920638"/>
            <a:ext cx="1344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800" dirty="0"/>
              <a:t>Bacarmaq</a:t>
            </a:r>
            <a:endParaRPr lang="en-US" sz="1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7A6477-9F9C-4B87-178E-4EE951551C51}"/>
              </a:ext>
            </a:extLst>
          </p:cNvPr>
          <p:cNvSpPr txBox="1"/>
          <p:nvPr/>
        </p:nvSpPr>
        <p:spPr>
          <a:xfrm>
            <a:off x="467544" y="5517232"/>
            <a:ext cx="7634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800" dirty="0"/>
              <a:t>Mənbə: </a:t>
            </a:r>
            <a:r>
              <a:rPr lang="en-US" sz="1800" dirty="0" err="1"/>
              <a:t>Mørch</a:t>
            </a:r>
            <a:r>
              <a:rPr lang="en-US" sz="1800" dirty="0"/>
              <a:t>, S., 2003. Youth and education. Young, 11(1), pp.49-73.</a:t>
            </a:r>
            <a:r>
              <a:rPr lang="az-Latn-AZ" sz="1800" dirty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0499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3062D-EBDD-86A4-566E-85241B210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z="2800" dirty="0"/>
              <a:t>ABSTRAKT SƏRİŞTƏ (COMPETENCE) </a:t>
            </a:r>
            <a:endParaRPr lang="en-US" sz="280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3888C6-CF87-149E-9B18-450ED9DCD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1" y="969876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A787418-4CC6-EA35-8B13-BB90F8DB9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1" y="1141326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2C8065-0BBB-AFCC-6734-937515260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1" y="795078"/>
            <a:ext cx="138564" cy="1038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hangingPunct="0"/>
            <a:endParaRPr lang="en-US" altLang="en-US" sz="825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defTabSz="685800" eaLnBrk="0" hangingPunct="0"/>
            <a:br>
              <a:rPr lang="en-US" altLang="en-US" sz="825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altLang="en-US" sz="600" dirty="0"/>
          </a:p>
          <a:p>
            <a:pPr defTabSz="685800" eaLnBrk="0" hangingPunct="0"/>
            <a:br>
              <a:rPr lang="en-US" altLang="en-US" sz="1350" dirty="0"/>
            </a:br>
            <a:endParaRPr lang="en-US" altLang="en-US" sz="1350" dirty="0"/>
          </a:p>
          <a:p>
            <a:pPr defTabSz="685800" eaLnBrk="0" hangingPunct="0"/>
            <a:endParaRPr lang="en-US" altLang="en-US" sz="1350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806341DD-565E-D053-5795-982A93810706}"/>
              </a:ext>
            </a:extLst>
          </p:cNvPr>
          <p:cNvSpPr/>
          <p:nvPr/>
        </p:nvSpPr>
        <p:spPr>
          <a:xfrm>
            <a:off x="3003804" y="2569227"/>
            <a:ext cx="2688336" cy="2567416"/>
          </a:xfrm>
          <a:prstGeom prst="triangl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C86702-C594-F46B-C0EC-D203403126E6}"/>
              </a:ext>
            </a:extLst>
          </p:cNvPr>
          <p:cNvSpPr txBox="1"/>
          <p:nvPr/>
        </p:nvSpPr>
        <p:spPr>
          <a:xfrm>
            <a:off x="3971925" y="2314212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800" dirty="0"/>
              <a:t>Olmaq</a:t>
            </a:r>
            <a:endParaRPr lang="en-US" sz="1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8A0237-0C3A-FDF0-B71F-3E790F929425}"/>
              </a:ext>
            </a:extLst>
          </p:cNvPr>
          <p:cNvSpPr txBox="1"/>
          <p:nvPr/>
        </p:nvSpPr>
        <p:spPr>
          <a:xfrm>
            <a:off x="2366010" y="4957075"/>
            <a:ext cx="918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800" dirty="0"/>
              <a:t>Bilmək</a:t>
            </a:r>
            <a:endParaRPr lang="en-US" sz="1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7538F3-04CF-D58A-B495-FF96664A1AB5}"/>
              </a:ext>
            </a:extLst>
          </p:cNvPr>
          <p:cNvSpPr txBox="1"/>
          <p:nvPr/>
        </p:nvSpPr>
        <p:spPr>
          <a:xfrm>
            <a:off x="5657850" y="4924598"/>
            <a:ext cx="1344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800" dirty="0"/>
              <a:t>Bacarmaq</a:t>
            </a:r>
            <a:endParaRPr lang="en-US" sz="1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7A6477-9F9C-4B87-178E-4EE951551C51}"/>
              </a:ext>
            </a:extLst>
          </p:cNvPr>
          <p:cNvSpPr txBox="1"/>
          <p:nvPr/>
        </p:nvSpPr>
        <p:spPr>
          <a:xfrm>
            <a:off x="17144" y="5612931"/>
            <a:ext cx="8227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800" dirty="0"/>
              <a:t>Mənbə: </a:t>
            </a:r>
            <a:r>
              <a:rPr lang="en-US" sz="1800" dirty="0" err="1">
                <a:highlight>
                  <a:srgbClr val="FFFFFF"/>
                </a:highlight>
              </a:rPr>
              <a:t>Mørch</a:t>
            </a:r>
            <a:r>
              <a:rPr lang="en-US" sz="1800" dirty="0">
                <a:highlight>
                  <a:srgbClr val="FFFFFF"/>
                </a:highlight>
              </a:rPr>
              <a:t>, S., 2003. Youth and education. </a:t>
            </a:r>
            <a:r>
              <a:rPr lang="en-US" sz="1800" i="1" dirty="0">
                <a:highlight>
                  <a:srgbClr val="FFFFFF"/>
                </a:highlight>
              </a:rPr>
              <a:t>Young</a:t>
            </a:r>
            <a:r>
              <a:rPr lang="en-US" sz="1800" dirty="0">
                <a:highlight>
                  <a:srgbClr val="FFFFFF"/>
                </a:highlight>
              </a:rPr>
              <a:t>, </a:t>
            </a:r>
            <a:r>
              <a:rPr lang="en-US" sz="1800" i="1" dirty="0">
                <a:highlight>
                  <a:srgbClr val="FFFFFF"/>
                </a:highlight>
              </a:rPr>
              <a:t>11</a:t>
            </a:r>
            <a:r>
              <a:rPr lang="en-US" sz="1800" dirty="0">
                <a:highlight>
                  <a:srgbClr val="FFFFFF"/>
                </a:highlight>
              </a:rPr>
              <a:t>(1), pp.49-73.</a:t>
            </a:r>
            <a:r>
              <a:rPr lang="az-Latn-AZ" sz="1800" dirty="0"/>
              <a:t> </a:t>
            </a:r>
            <a:endParaRPr lang="en-US" sz="18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54D2235-759D-3A02-F0FA-35B24298B488}"/>
              </a:ext>
            </a:extLst>
          </p:cNvPr>
          <p:cNvSpPr/>
          <p:nvPr/>
        </p:nvSpPr>
        <p:spPr>
          <a:xfrm rot="2234585">
            <a:off x="2833040" y="1862407"/>
            <a:ext cx="1420473" cy="3940511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066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3062D-EBDD-86A4-566E-85241B210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z="2800" dirty="0"/>
              <a:t>İŞ BAZARI SƏRİŞTƏSİ (COMPETENCE) </a:t>
            </a:r>
            <a:endParaRPr lang="en-US" sz="280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3888C6-CF87-149E-9B18-450ED9DCD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1" y="969876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A787418-4CC6-EA35-8B13-BB90F8DB9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1" y="1141326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2C8065-0BBB-AFCC-6734-937515260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1" y="795078"/>
            <a:ext cx="138564" cy="1038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hangingPunct="0"/>
            <a:endParaRPr lang="en-US" altLang="en-US" sz="825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defTabSz="685800" eaLnBrk="0" hangingPunct="0"/>
            <a:br>
              <a:rPr lang="en-US" altLang="en-US" sz="825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altLang="en-US" sz="600" dirty="0"/>
          </a:p>
          <a:p>
            <a:pPr defTabSz="685800" eaLnBrk="0" hangingPunct="0"/>
            <a:br>
              <a:rPr lang="en-US" altLang="en-US" sz="1350" dirty="0"/>
            </a:br>
            <a:endParaRPr lang="en-US" altLang="en-US" sz="1350" dirty="0"/>
          </a:p>
          <a:p>
            <a:pPr defTabSz="685800" eaLnBrk="0" hangingPunct="0"/>
            <a:endParaRPr lang="en-US" altLang="en-US" sz="1350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806341DD-565E-D053-5795-982A93810706}"/>
              </a:ext>
            </a:extLst>
          </p:cNvPr>
          <p:cNvSpPr/>
          <p:nvPr/>
        </p:nvSpPr>
        <p:spPr>
          <a:xfrm>
            <a:off x="2771800" y="2000857"/>
            <a:ext cx="3215146" cy="2956218"/>
          </a:xfrm>
          <a:prstGeom prst="triangl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C86702-C594-F46B-C0EC-D203403126E6}"/>
              </a:ext>
            </a:extLst>
          </p:cNvPr>
          <p:cNvSpPr txBox="1"/>
          <p:nvPr/>
        </p:nvSpPr>
        <p:spPr>
          <a:xfrm>
            <a:off x="3886727" y="1723122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800" dirty="0"/>
              <a:t>Olmaq</a:t>
            </a:r>
            <a:endParaRPr lang="en-US" sz="1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8A0237-0C3A-FDF0-B71F-3E790F929425}"/>
              </a:ext>
            </a:extLst>
          </p:cNvPr>
          <p:cNvSpPr txBox="1"/>
          <p:nvPr/>
        </p:nvSpPr>
        <p:spPr>
          <a:xfrm>
            <a:off x="2366010" y="4957075"/>
            <a:ext cx="918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800" dirty="0"/>
              <a:t>Bilmək</a:t>
            </a:r>
            <a:endParaRPr lang="en-US" sz="1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7538F3-04CF-D58A-B495-FF96664A1AB5}"/>
              </a:ext>
            </a:extLst>
          </p:cNvPr>
          <p:cNvSpPr txBox="1"/>
          <p:nvPr/>
        </p:nvSpPr>
        <p:spPr>
          <a:xfrm>
            <a:off x="5657850" y="4924598"/>
            <a:ext cx="1344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800" dirty="0"/>
              <a:t>Bacarmaq</a:t>
            </a:r>
            <a:endParaRPr lang="en-US" sz="1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7A6477-9F9C-4B87-178E-4EE951551C51}"/>
              </a:ext>
            </a:extLst>
          </p:cNvPr>
          <p:cNvSpPr txBox="1"/>
          <p:nvPr/>
        </p:nvSpPr>
        <p:spPr>
          <a:xfrm>
            <a:off x="17144" y="5548396"/>
            <a:ext cx="8299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800" dirty="0"/>
              <a:t>Mənbə: </a:t>
            </a:r>
            <a:r>
              <a:rPr lang="en-US" sz="1800" dirty="0" err="1"/>
              <a:t>Mørch</a:t>
            </a:r>
            <a:r>
              <a:rPr lang="en-US" sz="1800" dirty="0"/>
              <a:t>, S., 2003. Youth and education. Young, 11(1), pp.49-73.</a:t>
            </a:r>
            <a:r>
              <a:rPr lang="az-Latn-AZ" sz="1800" dirty="0"/>
              <a:t> </a:t>
            </a:r>
            <a:endParaRPr lang="en-US" sz="18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54D2235-759D-3A02-F0FA-35B24298B488}"/>
              </a:ext>
            </a:extLst>
          </p:cNvPr>
          <p:cNvSpPr/>
          <p:nvPr/>
        </p:nvSpPr>
        <p:spPr>
          <a:xfrm rot="5400000">
            <a:off x="4239651" y="2679248"/>
            <a:ext cx="664698" cy="4860036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00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3062D-EBDD-86A4-566E-85241B210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z="2800" dirty="0"/>
              <a:t>SOSİAL SƏRİŞTƏ (COMPETENCE) </a:t>
            </a:r>
            <a:endParaRPr lang="en-US" sz="280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3888C6-CF87-149E-9B18-450ED9DCD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1" y="969876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A787418-4CC6-EA35-8B13-BB90F8DB9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1" y="1141326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2C8065-0BBB-AFCC-6734-937515260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1" y="795078"/>
            <a:ext cx="138564" cy="1038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 eaLnBrk="0" hangingPunct="0"/>
            <a:endParaRPr lang="en-US" altLang="en-US" sz="825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defTabSz="685800" eaLnBrk="0" hangingPunct="0"/>
            <a:br>
              <a:rPr lang="en-US" altLang="en-US" sz="825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altLang="en-US" sz="600" dirty="0"/>
          </a:p>
          <a:p>
            <a:pPr defTabSz="685800" eaLnBrk="0" hangingPunct="0"/>
            <a:br>
              <a:rPr lang="en-US" altLang="en-US" sz="1350" dirty="0"/>
            </a:br>
            <a:endParaRPr lang="en-US" altLang="en-US" sz="1350" dirty="0"/>
          </a:p>
          <a:p>
            <a:pPr defTabSz="685800" eaLnBrk="0" hangingPunct="0"/>
            <a:endParaRPr lang="en-US" altLang="en-US" sz="1350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806341DD-565E-D053-5795-982A93810706}"/>
              </a:ext>
            </a:extLst>
          </p:cNvPr>
          <p:cNvSpPr/>
          <p:nvPr/>
        </p:nvSpPr>
        <p:spPr>
          <a:xfrm>
            <a:off x="2627784" y="2145292"/>
            <a:ext cx="3528392" cy="2772938"/>
          </a:xfrm>
          <a:prstGeom prst="triangl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C86702-C594-F46B-C0EC-D203403126E6}"/>
              </a:ext>
            </a:extLst>
          </p:cNvPr>
          <p:cNvSpPr txBox="1"/>
          <p:nvPr/>
        </p:nvSpPr>
        <p:spPr>
          <a:xfrm>
            <a:off x="3851920" y="1775960"/>
            <a:ext cx="120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800" dirty="0"/>
              <a:t>Olmaq</a:t>
            </a:r>
            <a:endParaRPr lang="en-US" sz="1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8A0237-0C3A-FDF0-B71F-3E790F929425}"/>
              </a:ext>
            </a:extLst>
          </p:cNvPr>
          <p:cNvSpPr txBox="1"/>
          <p:nvPr/>
        </p:nvSpPr>
        <p:spPr>
          <a:xfrm>
            <a:off x="1945750" y="4895005"/>
            <a:ext cx="918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800" dirty="0"/>
              <a:t>Bilmək</a:t>
            </a:r>
            <a:endParaRPr lang="en-US" sz="1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7538F3-04CF-D58A-B495-FF96664A1AB5}"/>
              </a:ext>
            </a:extLst>
          </p:cNvPr>
          <p:cNvSpPr txBox="1"/>
          <p:nvPr/>
        </p:nvSpPr>
        <p:spPr>
          <a:xfrm>
            <a:off x="5974550" y="4918230"/>
            <a:ext cx="1344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800" dirty="0"/>
              <a:t>Bacarmaq</a:t>
            </a:r>
            <a:endParaRPr lang="en-US" sz="1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7A6477-9F9C-4B87-178E-4EE951551C51}"/>
              </a:ext>
            </a:extLst>
          </p:cNvPr>
          <p:cNvSpPr txBox="1"/>
          <p:nvPr/>
        </p:nvSpPr>
        <p:spPr>
          <a:xfrm>
            <a:off x="80632" y="5531389"/>
            <a:ext cx="809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1800" dirty="0"/>
              <a:t>Mənbə: </a:t>
            </a:r>
            <a:r>
              <a:rPr lang="en-US" sz="1800" dirty="0" err="1">
                <a:highlight>
                  <a:srgbClr val="FFFFFF"/>
                </a:highlight>
              </a:rPr>
              <a:t>Mørch</a:t>
            </a:r>
            <a:r>
              <a:rPr lang="en-US" sz="1800" dirty="0">
                <a:highlight>
                  <a:srgbClr val="FFFFFF"/>
                </a:highlight>
              </a:rPr>
              <a:t>, S., 2003. Youth and education. </a:t>
            </a:r>
            <a:r>
              <a:rPr lang="en-US" sz="1800" i="1" dirty="0">
                <a:highlight>
                  <a:srgbClr val="FFFFFF"/>
                </a:highlight>
              </a:rPr>
              <a:t>Young</a:t>
            </a:r>
            <a:r>
              <a:rPr lang="en-US" sz="1800" dirty="0">
                <a:highlight>
                  <a:srgbClr val="FFFFFF"/>
                </a:highlight>
              </a:rPr>
              <a:t>, </a:t>
            </a:r>
            <a:r>
              <a:rPr lang="en-US" sz="1800" i="1" dirty="0">
                <a:highlight>
                  <a:srgbClr val="FFFFFF"/>
                </a:highlight>
              </a:rPr>
              <a:t>11</a:t>
            </a:r>
            <a:r>
              <a:rPr lang="en-US" sz="1800" dirty="0">
                <a:highlight>
                  <a:srgbClr val="FFFFFF"/>
                </a:highlight>
              </a:rPr>
              <a:t>(1), pp.49-73.</a:t>
            </a:r>
            <a:r>
              <a:rPr lang="az-Latn-AZ" sz="1800" dirty="0"/>
              <a:t> </a:t>
            </a:r>
            <a:endParaRPr lang="en-US" sz="18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54D2235-759D-3A02-F0FA-35B24298B488}"/>
              </a:ext>
            </a:extLst>
          </p:cNvPr>
          <p:cNvSpPr/>
          <p:nvPr/>
        </p:nvSpPr>
        <p:spPr>
          <a:xfrm rot="19185847">
            <a:off x="4796008" y="1073121"/>
            <a:ext cx="1420473" cy="499663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431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CC5161A-570F-8DA4-CBC8-4BD6DB451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287" y="1556792"/>
            <a:ext cx="8912225" cy="4067175"/>
          </a:xfrm>
        </p:spPr>
        <p:txBody>
          <a:bodyPr numCol="2"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Məlumat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Analitikləri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Tədqiqtaçılar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az-Latn-AZ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üni 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Machine Learning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Big Data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Mütəxəssisləri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Rəqəmsal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Marketinq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Strategiya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Mütəxəssiləri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Proseslərin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avtomatlaşdırılması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üzrə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mütəxəssislər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Biznesin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inkişafı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üzrə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mütəxəssislər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Rəqəmsal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Transformasiya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Mütəxəssisləri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İnformasiya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Təhlükəsizliyi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Analitikləri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Proqram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təminatı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proqram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tərtibatçıları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Əşyaların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İnterneti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Mütəxəssisləri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Layihə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meneceri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Biznes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Xidmətləri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İdarəetmə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Meneceri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Verilənlər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bazası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şəbəkə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mütəxəssisləri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Robototexnika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mühəndisliyi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Strateji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Məsləhətçilər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İdarəetmə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Təşkilat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Analitikləri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FinTech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Mühəndisləri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Mexanika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Maşın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Təmirçiləri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Təşkilati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İnkişaf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üzrə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Mütəxəssislər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Risklərin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idarə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edilməsi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üzrə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mütəxəssislər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3568" y="332656"/>
            <a:ext cx="7848872" cy="64807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MS PGothic" panose="020B0600070205080204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</a:defRPr>
            </a:lvl9pPr>
          </a:lstStyle>
          <a:p>
            <a:r>
              <a:rPr lang="az-Latn-AZ" sz="2400" kern="0" dirty="0"/>
              <a:t>2025-Cİ İL ÜÇÜN İŞLƏRƏ OLACAQ TƏLƏBAT </a:t>
            </a:r>
            <a:endParaRPr lang="en-US" kern="0" dirty="0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A32B250F-A4E7-64B2-04C1-8101A86C62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07504" y="5445224"/>
            <a:ext cx="8546755" cy="620854"/>
          </a:xfrm>
        </p:spPr>
        <p:txBody>
          <a:bodyPr/>
          <a:lstStyle/>
          <a:p>
            <a:pPr algn="l"/>
            <a:r>
              <a:rPr lang="az-Latn-AZ" sz="1400" dirty="0">
                <a:solidFill>
                  <a:schemeClr val="tx1"/>
                </a:solidFill>
                <a:latin typeface="URWPalladioL-Roma"/>
              </a:rPr>
              <a:t>Mənbə: Future of Jobs Survey 2020</a:t>
            </a:r>
            <a:r>
              <a:rPr lang="en-US" sz="1400" dirty="0">
                <a:solidFill>
                  <a:schemeClr val="tx1"/>
                </a:solidFill>
                <a:latin typeface="URWPalladioL-Roma"/>
              </a:rPr>
              <a:t>,</a:t>
            </a:r>
            <a:r>
              <a:rPr lang="az-Latn-AZ" sz="1400" dirty="0">
                <a:solidFill>
                  <a:schemeClr val="tx1"/>
                </a:solidFill>
                <a:latin typeface="URWPalladioL-Roma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URWPalladioL-Roma"/>
              </a:rPr>
              <a:t>W</a:t>
            </a:r>
            <a:r>
              <a:rPr lang="az-Latn-AZ" sz="1400" dirty="0">
                <a:solidFill>
                  <a:schemeClr val="tx1"/>
                </a:solidFill>
                <a:latin typeface="URWPalladioL-Roma"/>
              </a:rPr>
              <a:t>orld Economic Forum 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65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2526680-3C4F-9A30-3B07-F000E02D9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968" y="1556792"/>
            <a:ext cx="8867552" cy="4067175"/>
          </a:xfrm>
        </p:spPr>
        <p:txBody>
          <a:bodyPr numCol="2"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Analitik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düşüncə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innovasiya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öyrənmə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öyrənmə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strategiyaları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Problemlərin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kompleks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həlli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Tənqidi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düşüncə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təhlil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Yaradıcılıq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orijinallıq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təşəbbüskarlıq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Liderlik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təsir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Texnologiyadan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istifadə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monitorinq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nəzarət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Texnologiya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dizaynı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proqramlaşdırma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Elastiklik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stresə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dözümlülük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elastiklik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Düşünmə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problem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həll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etmə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fikirləşmə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Emosional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intellekt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Problemlərin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aradan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qaldırılması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istifadəçi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təcrübəsi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Xidmət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oriyentasiyası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Sistemin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təhlili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qiymətləndirilməsi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İnandırma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və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danışıqlar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115616" y="332656"/>
            <a:ext cx="6264696" cy="78124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MS PGothic" panose="020B0600070205080204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  <a:cs typeface="MS PGothic" panose="020B060007020508020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charset="-128"/>
              </a:defRPr>
            </a:lvl9pPr>
          </a:lstStyle>
          <a:p>
            <a:r>
              <a:rPr lang="en-GB" sz="2400" kern="0" dirty="0"/>
              <a:t>2025-C</a:t>
            </a:r>
            <a:r>
              <a:rPr lang="az-Latn-AZ" sz="2400" kern="0" dirty="0"/>
              <a:t>İ</a:t>
            </a:r>
            <a:r>
              <a:rPr lang="en-GB" sz="2400" kern="0" dirty="0"/>
              <a:t> </a:t>
            </a:r>
            <a:r>
              <a:rPr lang="az-Latn-AZ" sz="2400" kern="0" dirty="0"/>
              <a:t>İ</a:t>
            </a:r>
            <a:r>
              <a:rPr lang="en-GB" sz="2400" kern="0" dirty="0"/>
              <a:t>L </a:t>
            </a:r>
            <a:r>
              <a:rPr lang="az-Latn-AZ" sz="2400" kern="0" dirty="0"/>
              <a:t>ÜÇÜN 15</a:t>
            </a:r>
            <a:r>
              <a:rPr lang="en-US" sz="2400" kern="0" dirty="0"/>
              <a:t> </a:t>
            </a:r>
            <a:r>
              <a:rPr lang="az-Latn-AZ" sz="2400" kern="0" dirty="0"/>
              <a:t>ƏSAS BACARIQ</a:t>
            </a:r>
            <a:endParaRPr lang="en-GB" sz="2400" kern="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01B65F-A2A6-3006-3C17-1B21821FAE2B}"/>
              </a:ext>
            </a:extLst>
          </p:cNvPr>
          <p:cNvSpPr txBox="1"/>
          <p:nvPr/>
        </p:nvSpPr>
        <p:spPr>
          <a:xfrm>
            <a:off x="179512" y="5623967"/>
            <a:ext cx="79928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z-Latn-AZ" sz="1400" dirty="0">
                <a:solidFill>
                  <a:schemeClr val="tx1"/>
                </a:solidFill>
                <a:latin typeface="URWPalladioL-Roma"/>
              </a:rPr>
              <a:t>Mənbə: Future of Jobs Survey 2020</a:t>
            </a:r>
            <a:r>
              <a:rPr lang="en-US" sz="1400" dirty="0">
                <a:solidFill>
                  <a:schemeClr val="tx1"/>
                </a:solidFill>
                <a:latin typeface="URWPalladioL-Roma"/>
              </a:rPr>
              <a:t>,</a:t>
            </a:r>
            <a:r>
              <a:rPr lang="az-Latn-AZ" sz="1400" dirty="0">
                <a:solidFill>
                  <a:schemeClr val="tx1"/>
                </a:solidFill>
                <a:latin typeface="URWPalladioL-Roma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URWPalladioL-Roma"/>
              </a:rPr>
              <a:t>W</a:t>
            </a:r>
            <a:r>
              <a:rPr lang="az-Latn-AZ" sz="1400" dirty="0">
                <a:solidFill>
                  <a:schemeClr val="tx1"/>
                </a:solidFill>
                <a:latin typeface="URWPalladioL-Roma"/>
              </a:rPr>
              <a:t>orld Economic Forum 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293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24037-30C6-67B6-3A1B-EE9C9CED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1049274"/>
            <a:ext cx="7879842" cy="761238"/>
          </a:xfrm>
        </p:spPr>
        <p:txBody>
          <a:bodyPr anchor="b">
            <a:normAutofit/>
          </a:bodyPr>
          <a:lstStyle/>
          <a:p>
            <a:r>
              <a:rPr lang="az-Latn-AZ" dirty="0"/>
              <a:t>İŞ BAZARININ FİKİRLƏRİ </a:t>
            </a:r>
            <a:endParaRPr lang="en-US" dirty="0"/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B6727B77-0FCC-27B3-2D5F-CB868AB01E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193825"/>
              </p:ext>
            </p:extLst>
          </p:nvPr>
        </p:nvGraphicFramePr>
        <p:xfrm>
          <a:off x="0" y="1484783"/>
          <a:ext cx="9108504" cy="4176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2951BBF-7037-A0EB-240E-67C28FE9EE43}"/>
              </a:ext>
            </a:extLst>
          </p:cNvPr>
          <p:cNvSpPr txBox="1"/>
          <p:nvPr/>
        </p:nvSpPr>
        <p:spPr>
          <a:xfrm>
            <a:off x="755576" y="404664"/>
            <a:ext cx="67687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z-Latn-AZ" b="1" kern="0" dirty="0">
                <a:solidFill>
                  <a:schemeClr val="tx2"/>
                </a:solidFill>
                <a:latin typeface="+mj-lt"/>
                <a:ea typeface="+mj-ea"/>
              </a:rPr>
              <a:t>YERLİ İŞ BAZARININ FİKİRLƏRİ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4066"/>
      </p:ext>
    </p:extLst>
  </p:cSld>
  <p:clrMapOvr>
    <a:masterClrMapping/>
  </p:clrMapOvr>
</p:sld>
</file>

<file path=ppt/theme/theme1.xml><?xml version="1.0" encoding="utf-8"?>
<a:theme xmlns:a="http://schemas.openxmlformats.org/drawingml/2006/main" name="department_template">
  <a:themeElements>
    <a:clrScheme name="blank 1">
      <a:dk1>
        <a:srgbClr val="003E72"/>
      </a:dk1>
      <a:lt1>
        <a:srgbClr val="FFFFFF"/>
      </a:lt1>
      <a:dk2>
        <a:srgbClr val="FFFFFF"/>
      </a:dk2>
      <a:lt2>
        <a:srgbClr val="00B3BE"/>
      </a:lt2>
      <a:accent1>
        <a:srgbClr val="0073CF"/>
      </a:accent1>
      <a:accent2>
        <a:srgbClr val="E37222"/>
      </a:accent2>
      <a:accent3>
        <a:srgbClr val="FFFFFF"/>
      </a:accent3>
      <a:accent4>
        <a:srgbClr val="003460"/>
      </a:accent4>
      <a:accent5>
        <a:srgbClr val="AABCE4"/>
      </a:accent5>
      <a:accent6>
        <a:srgbClr val="CE671E"/>
      </a:accent6>
      <a:hlink>
        <a:srgbClr val="58A618"/>
      </a:hlink>
      <a:folHlink>
        <a:srgbClr val="8E258D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MS PGothic" panose="020B0600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ea typeface="MS PGothic" panose="020B0600070205080204" charset="-128"/>
          </a:defRPr>
        </a:defPPr>
      </a:lstStyle>
    </a:lnDef>
  </a:objectDefaults>
  <a:extraClrSchemeLst>
    <a:extraClrScheme>
      <a:clrScheme name="blank 1">
        <a:dk1>
          <a:srgbClr val="003E72"/>
        </a:dk1>
        <a:lt1>
          <a:srgbClr val="FFFFFF"/>
        </a:lt1>
        <a:dk2>
          <a:srgbClr val="FFFFFF"/>
        </a:dk2>
        <a:lt2>
          <a:srgbClr val="00B3BE"/>
        </a:lt2>
        <a:accent1>
          <a:srgbClr val="0073CF"/>
        </a:accent1>
        <a:accent2>
          <a:srgbClr val="E37222"/>
        </a:accent2>
        <a:accent3>
          <a:srgbClr val="FFFFFF"/>
        </a:accent3>
        <a:accent4>
          <a:srgbClr val="003460"/>
        </a:accent4>
        <a:accent5>
          <a:srgbClr val="AABCE4"/>
        </a:accent5>
        <a:accent6>
          <a:srgbClr val="CE671E"/>
        </a:accent6>
        <a:hlink>
          <a:srgbClr val="58A618"/>
        </a:hlink>
        <a:folHlink>
          <a:srgbClr val="8E25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3E72"/>
        </a:dk1>
        <a:lt1>
          <a:srgbClr val="FFFFFF"/>
        </a:lt1>
        <a:dk2>
          <a:srgbClr val="FFFFFF"/>
        </a:dk2>
        <a:lt2>
          <a:srgbClr val="83AFB4"/>
        </a:lt2>
        <a:accent1>
          <a:srgbClr val="6AADE4"/>
        </a:accent1>
        <a:accent2>
          <a:srgbClr val="EFBD47"/>
        </a:accent2>
        <a:accent3>
          <a:srgbClr val="FFFFFF"/>
        </a:accent3>
        <a:accent4>
          <a:srgbClr val="003460"/>
        </a:accent4>
        <a:accent5>
          <a:srgbClr val="B9D3EF"/>
        </a:accent5>
        <a:accent6>
          <a:srgbClr val="D9AB3F"/>
        </a:accent6>
        <a:hlink>
          <a:srgbClr val="A8B400"/>
        </a:hlink>
        <a:folHlink>
          <a:srgbClr val="6A40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3E72"/>
        </a:dk1>
        <a:lt1>
          <a:srgbClr val="FFFFFF"/>
        </a:lt1>
        <a:dk2>
          <a:srgbClr val="FFFFFF"/>
        </a:dk2>
        <a:lt2>
          <a:srgbClr val="156570"/>
        </a:lt2>
        <a:accent1>
          <a:srgbClr val="003E72"/>
        </a:accent1>
        <a:accent2>
          <a:srgbClr val="C84E00"/>
        </a:accent2>
        <a:accent3>
          <a:srgbClr val="FFFFFF"/>
        </a:accent3>
        <a:accent4>
          <a:srgbClr val="003460"/>
        </a:accent4>
        <a:accent5>
          <a:srgbClr val="AAAFBC"/>
        </a:accent5>
        <a:accent6>
          <a:srgbClr val="B54600"/>
        </a:accent6>
        <a:hlink>
          <a:srgbClr val="435125"/>
        </a:hlink>
        <a:folHlink>
          <a:srgbClr val="412D5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413</Words>
  <Application>Microsoft Office PowerPoint</Application>
  <PresentationFormat>On-screen Show (4:3)</PresentationFormat>
  <Paragraphs>100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Arial</vt:lpstr>
      <vt:lpstr>URWPalladioL-Roma</vt:lpstr>
      <vt:lpstr>department_template</vt:lpstr>
      <vt:lpstr>PowerPoint Presentation</vt:lpstr>
      <vt:lpstr>PowerPoint Presentation</vt:lpstr>
      <vt:lpstr>GƏNCLƏRİN İNKİŞAF PERSPEKTİVLƏRİ </vt:lpstr>
      <vt:lpstr>ABSTRAKT SƏRİŞTƏ (COMPETENCE) </vt:lpstr>
      <vt:lpstr>İŞ BAZARI SƏRİŞTƏSİ (COMPETENCE) </vt:lpstr>
      <vt:lpstr>SOSİAL SƏRİŞTƏ (COMPETENCE) </vt:lpstr>
      <vt:lpstr>PowerPoint Presentation</vt:lpstr>
      <vt:lpstr>PowerPoint Presentation</vt:lpstr>
      <vt:lpstr>İŞ BAZARININ FİKİRLƏRİ </vt:lpstr>
      <vt:lpstr>İŞ BAZARININ GÖZLƏNTİLƏRİ</vt:lpstr>
      <vt:lpstr>ALİ TƏHSİL ALMAQDA MƏQSƏD NƏDİR? </vt:lpstr>
      <vt:lpstr>HARADA İŞLƏYƏCƏYİNİZİ BİLİRSİZMİ? </vt:lpstr>
      <vt:lpstr>GƏLƏCƏK IŞINIZLƏ BAĞLI ARAŞDIRMANI NƏ VAXT APARMISINIZ?</vt:lpstr>
      <vt:lpstr>PowerPoint Presentation</vt:lpstr>
      <vt:lpstr>PowerPoint Presentation</vt:lpstr>
    </vt:vector>
  </TitlesOfParts>
  <Company>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..</dc:creator>
  <cp:lastModifiedBy>Raziya Isayeva</cp:lastModifiedBy>
  <cp:revision>986</cp:revision>
  <cp:lastPrinted>2024-04-26T05:37:19Z</cp:lastPrinted>
  <dcterms:created xsi:type="dcterms:W3CDTF">2008-03-27T10:29:00Z</dcterms:created>
  <dcterms:modified xsi:type="dcterms:W3CDTF">2024-05-02T07:18:18Z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9D607820C79A4932865725FC73C26137_12</vt:lpwstr>
  </property>
  <property fmtid="{D5CDD505-2E9C-101B-9397-08002B2CF9AE}" pid="4" name="KSOProductBuildVer">
    <vt:lpwstr>1049-12.2.0.16731</vt:lpwstr>
  </property>
</Properties>
</file>