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6" r:id="rId1"/>
  </p:sldMasterIdLst>
  <p:notesMasterIdLst>
    <p:notesMasterId r:id="rId11"/>
  </p:notesMasterIdLst>
  <p:handoutMasterIdLst>
    <p:handoutMasterId r:id="rId12"/>
  </p:handoutMasterIdLst>
  <p:sldIdLst>
    <p:sldId id="422" r:id="rId2"/>
    <p:sldId id="423" r:id="rId3"/>
    <p:sldId id="424" r:id="rId4"/>
    <p:sldId id="425" r:id="rId5"/>
    <p:sldId id="429" r:id="rId6"/>
    <p:sldId id="426" r:id="rId7"/>
    <p:sldId id="427" r:id="rId8"/>
    <p:sldId id="428" r:id="rId9"/>
    <p:sldId id="430"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1ED5EE"/>
    <a:srgbClr val="009E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88" autoAdjust="0"/>
    <p:restoredTop sz="84646" autoAdjust="0"/>
  </p:normalViewPr>
  <p:slideViewPr>
    <p:cSldViewPr>
      <p:cViewPr varScale="1">
        <p:scale>
          <a:sx n="69" d="100"/>
          <a:sy n="69" d="100"/>
        </p:scale>
        <p:origin x="2198"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884"/>
    </p:cViewPr>
  </p:sorterViewPr>
  <p:notesViewPr>
    <p:cSldViewPr>
      <p:cViewPr varScale="1">
        <p:scale>
          <a:sx n="83" d="100"/>
          <a:sy n="83" d="100"/>
        </p:scale>
        <p:origin x="-3144"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4A5B5037-1425-4C1E-AA49-BA93B0411F42}" type="datetimeFigureOut">
              <a:rPr lang="en-US"/>
              <a:pPr>
                <a:defRPr/>
              </a:pPr>
              <a:t>02-Apr-21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cs typeface="+mn-cs"/>
              </a:defRPr>
            </a:lvl1pPr>
          </a:lstStyle>
          <a:p>
            <a:pPr>
              <a:defRPr/>
            </a:pPr>
            <a:fld id="{0E878198-3603-4645-87AE-8CD484998CEE}" type="slidenum">
              <a:rPr lang="en-US"/>
              <a:pPr>
                <a:defRPr/>
              </a:pPr>
              <a:t>‹#›</a:t>
            </a:fld>
            <a:endParaRPr lang="en-US" dirty="0"/>
          </a:p>
        </p:txBody>
      </p:sp>
    </p:spTree>
    <p:extLst>
      <p:ext uri="{BB962C8B-B14F-4D97-AF65-F5344CB8AC3E}">
        <p14:creationId xmlns:p14="http://schemas.microsoft.com/office/powerpoint/2010/main" val="2123639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9243FC25-B9DB-4287-944B-21FC73DE70AC}" type="datetimeFigureOut">
              <a:rPr lang="en-US"/>
              <a:pPr>
                <a:defRPr/>
              </a:pPr>
              <a:t>02-Apr-21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cs typeface="+mn-cs"/>
              </a:defRPr>
            </a:lvl1pPr>
          </a:lstStyle>
          <a:p>
            <a:pPr>
              <a:defRPr/>
            </a:pPr>
            <a:fld id="{6DD9553A-7F1B-40AD-8A22-C045CE861C41}" type="slidenum">
              <a:rPr lang="en-US"/>
              <a:pPr>
                <a:defRPr/>
              </a:pPr>
              <a:t>‹#›</a:t>
            </a:fld>
            <a:endParaRPr lang="en-US" dirty="0"/>
          </a:p>
        </p:txBody>
      </p:sp>
    </p:spTree>
    <p:extLst>
      <p:ext uri="{BB962C8B-B14F-4D97-AF65-F5344CB8AC3E}">
        <p14:creationId xmlns:p14="http://schemas.microsoft.com/office/powerpoint/2010/main" val="35890453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pPr>
              <a:defRPr/>
            </a:pPr>
            <a:fld id="{6DD9553A-7F1B-40AD-8A22-C045CE861C41}" type="slidenum">
              <a:rPr lang="en-US" smtClean="0"/>
              <a:pPr>
                <a:defRPr/>
              </a:pPr>
              <a:t>6</a:t>
            </a:fld>
            <a:endParaRPr lang="en-US" dirty="0"/>
          </a:p>
        </p:txBody>
      </p:sp>
    </p:spTree>
    <p:extLst>
      <p:ext uri="{BB962C8B-B14F-4D97-AF65-F5344CB8AC3E}">
        <p14:creationId xmlns:p14="http://schemas.microsoft.com/office/powerpoint/2010/main" val="2911746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0" hangingPunct="0">
              <a:defRPr/>
            </a:pPr>
            <a:endParaRPr lang="en-US" dirty="0">
              <a:latin typeface="Arial" charset="0"/>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007199E4-5D80-41EB-8D24-D15C95FAFEBC}" type="datetimeFigureOut">
              <a:rPr lang="en-US"/>
              <a:pPr>
                <a:defRPr/>
              </a:pPr>
              <a:t>02-Apr-21</a:t>
            </a:fld>
            <a:endParaRPr dirty="0"/>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dirty="0"/>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ADE37F16-487F-45D1-8356-054A3D580CA9}" type="slidenum">
              <a:rPr/>
              <a:pPr>
                <a:defRPr/>
              </a:pPr>
              <a:t>‹#›</a:t>
            </a:fld>
            <a:endParaRP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p:cNvSpPr>
            <a:spLocks noGrp="1"/>
          </p:cNvSpPr>
          <p:nvPr>
            <p:ph type="dt" sz="half" idx="10"/>
          </p:nvPr>
        </p:nvSpPr>
        <p:spPr/>
        <p:txBody>
          <a:bodyPr/>
          <a:lstStyle>
            <a:lvl1pPr>
              <a:defRPr/>
            </a:lvl1pPr>
          </a:lstStyle>
          <a:p>
            <a:pPr>
              <a:defRPr/>
            </a:pPr>
            <a:fld id="{8E3F2252-228B-4C62-9812-71EEF2D45718}" type="datetimeFigureOut">
              <a:rPr lang="en-US"/>
              <a:pPr>
                <a:defRPr/>
              </a:pPr>
              <a:t>02-Apr-21</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6" name="Slide Number Placeholder 15"/>
          <p:cNvSpPr>
            <a:spLocks noGrp="1"/>
          </p:cNvSpPr>
          <p:nvPr>
            <p:ph type="sldNum" sz="quarter" idx="12"/>
          </p:nvPr>
        </p:nvSpPr>
        <p:spPr/>
        <p:txBody>
          <a:bodyPr/>
          <a:lstStyle>
            <a:lvl1pPr>
              <a:defRPr/>
            </a:lvl1pPr>
          </a:lstStyle>
          <a:p>
            <a:pPr>
              <a:defRPr/>
            </a:pPr>
            <a:fld id="{760F0864-F31A-4EB3-BA3E-8907B80EE0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279E6259-46A8-46AA-980D-023729ACA1B4}" type="datetimeFigureOut">
              <a:rPr lang="en-US"/>
              <a:pPr>
                <a:defRPr/>
              </a:pPr>
              <a:t>02-Apr-21</a:t>
            </a:fld>
            <a:endParaRPr lang="en-US" dirty="0"/>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dirty="0"/>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DD4F046F-8AD5-4059-8120-81CDB59DAA7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p:cNvSpPr>
            <a:spLocks noGrp="1"/>
          </p:cNvSpPr>
          <p:nvPr>
            <p:ph type="dt" sz="half" idx="10"/>
          </p:nvPr>
        </p:nvSpPr>
        <p:spPr/>
        <p:txBody>
          <a:bodyPr/>
          <a:lstStyle>
            <a:lvl1pPr>
              <a:defRPr/>
            </a:lvl1pPr>
          </a:lstStyle>
          <a:p>
            <a:pPr>
              <a:defRPr/>
            </a:pPr>
            <a:fld id="{5F1D7775-5DFD-447A-87A9-E173BBCE45CF}" type="datetimeFigureOut">
              <a:rPr lang="en-US"/>
              <a:pPr>
                <a:defRPr/>
              </a:pPr>
              <a:t>02-Apr-21</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6" name="Slide Number Placeholder 15"/>
          <p:cNvSpPr>
            <a:spLocks noGrp="1"/>
          </p:cNvSpPr>
          <p:nvPr>
            <p:ph type="sldNum" sz="quarter" idx="12"/>
          </p:nvPr>
        </p:nvSpPr>
        <p:spPr/>
        <p:txBody>
          <a:bodyPr/>
          <a:lstStyle>
            <a:lvl1pPr>
              <a:defRPr/>
            </a:lvl1pPr>
          </a:lstStyle>
          <a:p>
            <a:pPr>
              <a:defRPr/>
            </a:pPr>
            <a:fld id="{AB63F4F3-2818-4AB6-AB32-6E19B11C14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48702FAD-6905-4508-BDA4-5A14B9EA0C70}" type="datetimeFigureOut">
              <a:rPr lang="en-US"/>
              <a:pPr>
                <a:defRPr/>
              </a:pPr>
              <a:t>02-Apr-21</a:t>
            </a:fld>
            <a:endParaRPr lang="en-US" dirty="0"/>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dirty="0"/>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06F5DF90-A46E-4CE0-A1B9-DA02213A4A2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p:cNvSpPr>
            <a:spLocks noGrp="1"/>
          </p:cNvSpPr>
          <p:nvPr>
            <p:ph type="dt" sz="half" idx="10"/>
          </p:nvPr>
        </p:nvSpPr>
        <p:spPr/>
        <p:txBody>
          <a:bodyPr/>
          <a:lstStyle>
            <a:lvl1pPr>
              <a:defRPr/>
            </a:lvl1pPr>
          </a:lstStyle>
          <a:p>
            <a:pPr>
              <a:defRPr/>
            </a:pPr>
            <a:fld id="{09BA69ED-BF33-47B4-9930-CE88B7AE0C63}" type="datetimeFigureOut">
              <a:rPr lang="en-US"/>
              <a:pPr>
                <a:defRPr/>
              </a:pPr>
              <a:t>02-Apr-21</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dirty="0"/>
          </a:p>
        </p:txBody>
      </p:sp>
      <p:sp>
        <p:nvSpPr>
          <p:cNvPr id="7" name="Slide Number Placeholder 15"/>
          <p:cNvSpPr>
            <a:spLocks noGrp="1"/>
          </p:cNvSpPr>
          <p:nvPr>
            <p:ph type="sldNum" sz="quarter" idx="12"/>
          </p:nvPr>
        </p:nvSpPr>
        <p:spPr/>
        <p:txBody>
          <a:bodyPr/>
          <a:lstStyle>
            <a:lvl1pPr>
              <a:defRPr/>
            </a:lvl1pPr>
          </a:lstStyle>
          <a:p>
            <a:pPr>
              <a:defRPr/>
            </a:pPr>
            <a:fld id="{917CB6BB-2E60-4D2B-9A10-2FA43F1F22B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6"/>
          <p:cNvSpPr>
            <a:spLocks noGrp="1"/>
          </p:cNvSpPr>
          <p:nvPr>
            <p:ph type="dt" sz="half" idx="10"/>
          </p:nvPr>
        </p:nvSpPr>
        <p:spPr/>
        <p:txBody>
          <a:bodyPr/>
          <a:lstStyle>
            <a:lvl1pPr>
              <a:defRPr/>
            </a:lvl1pPr>
          </a:lstStyle>
          <a:p>
            <a:pPr>
              <a:defRPr/>
            </a:pPr>
            <a:fld id="{E143822C-AB0B-46DC-AFCD-6DB64C0AE0BF}" type="datetimeFigureOut">
              <a:rPr lang="en-US"/>
              <a:pPr>
                <a:defRPr/>
              </a:pPr>
              <a:t>02-Apr-21</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dirty="0"/>
          </a:p>
        </p:txBody>
      </p:sp>
      <p:sp>
        <p:nvSpPr>
          <p:cNvPr id="9" name="Slide Number Placeholder 15"/>
          <p:cNvSpPr>
            <a:spLocks noGrp="1"/>
          </p:cNvSpPr>
          <p:nvPr>
            <p:ph type="sldNum" sz="quarter" idx="12"/>
          </p:nvPr>
        </p:nvSpPr>
        <p:spPr/>
        <p:txBody>
          <a:bodyPr/>
          <a:lstStyle>
            <a:lvl1pPr>
              <a:defRPr/>
            </a:lvl1pPr>
          </a:lstStyle>
          <a:p>
            <a:pPr>
              <a:defRPr/>
            </a:pPr>
            <a:fld id="{CCA74A4E-C5BE-4470-A801-C95BFE22F9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Date Placeholder 26"/>
          <p:cNvSpPr>
            <a:spLocks noGrp="1"/>
          </p:cNvSpPr>
          <p:nvPr>
            <p:ph type="dt" sz="half" idx="10"/>
          </p:nvPr>
        </p:nvSpPr>
        <p:spPr/>
        <p:txBody>
          <a:bodyPr/>
          <a:lstStyle>
            <a:lvl1pPr>
              <a:defRPr/>
            </a:lvl1pPr>
          </a:lstStyle>
          <a:p>
            <a:pPr>
              <a:defRPr/>
            </a:pPr>
            <a:fld id="{2CA64311-EAE4-4325-822E-1C914EAF3FAF}" type="datetimeFigureOut">
              <a:rPr lang="en-US"/>
              <a:pPr>
                <a:defRPr/>
              </a:pPr>
              <a:t>02-Apr-21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15"/>
          <p:cNvSpPr>
            <a:spLocks noGrp="1"/>
          </p:cNvSpPr>
          <p:nvPr>
            <p:ph type="sldNum" sz="quarter" idx="12"/>
          </p:nvPr>
        </p:nvSpPr>
        <p:spPr/>
        <p:txBody>
          <a:bodyPr/>
          <a:lstStyle>
            <a:lvl1pPr>
              <a:defRPr/>
            </a:lvl1pPr>
          </a:lstStyle>
          <a:p>
            <a:pPr>
              <a:defRPr/>
            </a:pPr>
            <a:fld id="{ADFB8420-250D-48D5-8D8F-029CED42F5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1B8254E8-B39C-4118-B6A8-75C1C6A4EC87}" type="datetimeFigureOut">
              <a:rPr lang="en-US"/>
              <a:pPr>
                <a:defRPr/>
              </a:pPr>
              <a:t>02-Apr-21</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dirty="0"/>
          </a:p>
        </p:txBody>
      </p:sp>
      <p:sp>
        <p:nvSpPr>
          <p:cNvPr id="4" name="Slide Number Placeholder 15"/>
          <p:cNvSpPr>
            <a:spLocks noGrp="1"/>
          </p:cNvSpPr>
          <p:nvPr>
            <p:ph type="sldNum" sz="quarter" idx="12"/>
          </p:nvPr>
        </p:nvSpPr>
        <p:spPr/>
        <p:txBody>
          <a:bodyPr/>
          <a:lstStyle>
            <a:lvl1pPr>
              <a:defRPr/>
            </a:lvl1pPr>
          </a:lstStyle>
          <a:p>
            <a:pPr>
              <a:defRPr/>
            </a:pPr>
            <a:fld id="{4294C673-7C7F-40A6-B3CD-551ADCB13E2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p:cNvSpPr>
            <a:spLocks noGrp="1"/>
          </p:cNvSpPr>
          <p:nvPr>
            <p:ph type="dt" sz="half" idx="10"/>
          </p:nvPr>
        </p:nvSpPr>
        <p:spPr/>
        <p:txBody>
          <a:bodyPr/>
          <a:lstStyle>
            <a:lvl1pPr>
              <a:defRPr/>
            </a:lvl1pPr>
          </a:lstStyle>
          <a:p>
            <a:pPr>
              <a:defRPr/>
            </a:pPr>
            <a:fld id="{68F4DB46-79B2-4CC3-B011-4B4A5AF29C7A}" type="datetimeFigureOut">
              <a:rPr lang="en-US"/>
              <a:pPr>
                <a:defRPr/>
              </a:pPr>
              <a:t>02-Apr-21</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dirty="0"/>
          </a:p>
        </p:txBody>
      </p:sp>
      <p:sp>
        <p:nvSpPr>
          <p:cNvPr id="7" name="Slide Number Placeholder 15"/>
          <p:cNvSpPr>
            <a:spLocks noGrp="1"/>
          </p:cNvSpPr>
          <p:nvPr>
            <p:ph type="sldNum" sz="quarter" idx="12"/>
          </p:nvPr>
        </p:nvSpPr>
        <p:spPr/>
        <p:txBody>
          <a:bodyPr/>
          <a:lstStyle>
            <a:lvl1pPr>
              <a:defRPr/>
            </a:lvl1pPr>
          </a:lstStyle>
          <a:p>
            <a:pPr>
              <a:defRPr/>
            </a:pPr>
            <a:fld id="{1DBFB844-AD95-46A9-BFF9-48CC802FEDF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dirty="0"/>
              <a:t>Click icon to add picture</a:t>
            </a:r>
          </a:p>
        </p:txBody>
      </p:sp>
      <p:sp>
        <p:nvSpPr>
          <p:cNvPr id="7" name="Date Placeholder 4"/>
          <p:cNvSpPr>
            <a:spLocks noGrp="1"/>
          </p:cNvSpPr>
          <p:nvPr>
            <p:ph type="dt" sz="half" idx="10"/>
          </p:nvPr>
        </p:nvSpPr>
        <p:spPr/>
        <p:txBody>
          <a:bodyPr/>
          <a:lstStyle>
            <a:lvl1pPr>
              <a:defRPr/>
            </a:lvl1pPr>
            <a:extLst/>
          </a:lstStyle>
          <a:p>
            <a:pPr>
              <a:defRPr/>
            </a:pPr>
            <a:fld id="{996CBF98-89B4-43ED-A072-F6F3DCB6A808}" type="datetimeFigureOut">
              <a:rPr lang="en-US"/>
              <a:pPr>
                <a:defRPr/>
              </a:pPr>
              <a:t>02-Apr-21</a:t>
            </a:fld>
            <a:endParaRPr lang="en-US" dirty="0"/>
          </a:p>
        </p:txBody>
      </p:sp>
      <p:sp>
        <p:nvSpPr>
          <p:cNvPr id="8" name="Footer Placeholder 5"/>
          <p:cNvSpPr>
            <a:spLocks noGrp="1"/>
          </p:cNvSpPr>
          <p:nvPr>
            <p:ph type="ftr" sz="quarter" idx="11"/>
          </p:nvPr>
        </p:nvSpPr>
        <p:spPr/>
        <p:txBody>
          <a:bodyPr/>
          <a:lstStyle>
            <a:lvl1pPr>
              <a:defRPr/>
            </a:lvl1pPr>
            <a:extLst/>
          </a:lstStyle>
          <a:p>
            <a:pPr>
              <a:defRPr/>
            </a:pPr>
            <a:endParaRPr lang="en-US" dirty="0"/>
          </a:p>
        </p:txBody>
      </p:sp>
      <p:sp>
        <p:nvSpPr>
          <p:cNvPr id="9" name="Slide Number Placeholder 6"/>
          <p:cNvSpPr>
            <a:spLocks noGrp="1"/>
          </p:cNvSpPr>
          <p:nvPr>
            <p:ph type="sldNum" sz="quarter" idx="12"/>
          </p:nvPr>
        </p:nvSpPr>
        <p:spPr/>
        <p:txBody>
          <a:bodyPr/>
          <a:lstStyle>
            <a:lvl1pPr>
              <a:defRPr/>
            </a:lvl1pPr>
            <a:extLst/>
          </a:lstStyle>
          <a:p>
            <a:pPr>
              <a:defRPr/>
            </a:pPr>
            <a:fld id="{98360D8C-53E2-498F-9704-ADFB9F6C112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a:t>Click to edit Master title style</a:t>
            </a:r>
          </a:p>
        </p:txBody>
      </p:sp>
      <p:sp>
        <p:nvSpPr>
          <p:cNvPr id="2054"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charset="0"/>
                <a:cs typeface="+mn-cs"/>
              </a:defRPr>
            </a:lvl1pPr>
            <a:extLst/>
          </a:lstStyle>
          <a:p>
            <a:pPr>
              <a:defRPr/>
            </a:pPr>
            <a:fld id="{4AACED06-7440-4C29-861E-1A8655893496}" type="datetimeFigureOut">
              <a:rPr lang="en-US"/>
              <a:pPr>
                <a:defRPr/>
              </a:pPr>
              <a:t>02-Apr-21</a:t>
            </a:fld>
            <a:endParaRPr lang="en-US" dirty="0"/>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charset="0"/>
                <a:cs typeface="+mn-cs"/>
              </a:defRPr>
            </a:lvl1pPr>
            <a:extLst/>
          </a:lstStyle>
          <a:p>
            <a:pPr>
              <a:defRPr/>
            </a:pPr>
            <a:endParaRPr lang="en-US" dirty="0"/>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latin typeface="Arial" charset="0"/>
                <a:cs typeface="+mn-cs"/>
              </a:defRPr>
            </a:lvl1pPr>
            <a:extLst/>
          </a:lstStyle>
          <a:p>
            <a:pPr>
              <a:defRPr/>
            </a:pPr>
            <a:fld id="{01A54591-EC98-4B3C-A577-0F6A006C252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9" r:id="rId1"/>
    <p:sldLayoutId id="2147483772" r:id="rId2"/>
    <p:sldLayoutId id="2147483780" r:id="rId3"/>
    <p:sldLayoutId id="2147483773" r:id="rId4"/>
    <p:sldLayoutId id="2147483774" r:id="rId5"/>
    <p:sldLayoutId id="2147483775" r:id="rId6"/>
    <p:sldLayoutId id="2147483776" r:id="rId7"/>
    <p:sldLayoutId id="2147483777" r:id="rId8"/>
    <p:sldLayoutId id="2147483781" r:id="rId9"/>
    <p:sldLayoutId id="2147483778" r:id="rId10"/>
    <p:sldLayoutId id="2147483782" r:id="rId11"/>
  </p:sldLayoutIdLst>
  <p:transition spd="slow">
    <p:wipe dir="d"/>
  </p:transition>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data.uis.unesco.org/index.aspx?queryid=337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ata.uis.unesco.org/index.aspx?queryid=337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E2251-CE17-BE49-8CA4-D66B8683B219}"/>
              </a:ext>
            </a:extLst>
          </p:cNvPr>
          <p:cNvSpPr>
            <a:spLocks noGrp="1"/>
          </p:cNvSpPr>
          <p:nvPr>
            <p:ph type="ctrTitle"/>
          </p:nvPr>
        </p:nvSpPr>
        <p:spPr>
          <a:xfrm>
            <a:off x="2051720" y="980728"/>
            <a:ext cx="7574070" cy="1838333"/>
          </a:xfrm>
        </p:spPr>
        <p:txBody>
          <a:bodyPr>
            <a:normAutofit/>
          </a:bodyPr>
          <a:lstStyle/>
          <a:p>
            <a:pPr algn="ctr"/>
            <a:r>
              <a:rPr lang="en-US" sz="3700" dirty="0"/>
              <a:t>Graduate Employability— </a:t>
            </a:r>
            <a:br>
              <a:rPr lang="en-US" sz="3700" dirty="0"/>
            </a:br>
            <a:r>
              <a:rPr lang="en-US" sz="3700" dirty="0"/>
              <a:t>is it a ‘why’ of higher education</a:t>
            </a:r>
          </a:p>
        </p:txBody>
      </p:sp>
      <p:sp>
        <p:nvSpPr>
          <p:cNvPr id="3" name="Subtitle 2">
            <a:extLst>
              <a:ext uri="{FF2B5EF4-FFF2-40B4-BE49-F238E27FC236}">
                <a16:creationId xmlns:a16="http://schemas.microsoft.com/office/drawing/2014/main" id="{33850C4A-EB4F-1B46-9545-FAE9BE23417A}"/>
              </a:ext>
            </a:extLst>
          </p:cNvPr>
          <p:cNvSpPr>
            <a:spLocks noGrp="1"/>
          </p:cNvSpPr>
          <p:nvPr>
            <p:ph type="subTitle" idx="1"/>
          </p:nvPr>
        </p:nvSpPr>
        <p:spPr>
          <a:xfrm>
            <a:off x="2051720" y="3717032"/>
            <a:ext cx="6858000" cy="1241822"/>
          </a:xfrm>
        </p:spPr>
        <p:txBody>
          <a:bodyPr/>
          <a:lstStyle/>
          <a:p>
            <a:pPr algn="r"/>
            <a:r>
              <a:rPr lang="en-US" sz="2000" dirty="0"/>
              <a:t>Raziya Isayeva </a:t>
            </a:r>
          </a:p>
          <a:p>
            <a:pPr algn="r"/>
            <a:r>
              <a:rPr lang="en-US" sz="2000" dirty="0"/>
              <a:t>Director of Development </a:t>
            </a:r>
          </a:p>
          <a:p>
            <a:pPr algn="r"/>
            <a:r>
              <a:rPr lang="en-US" sz="2000" dirty="0"/>
              <a:t>Khazar University</a:t>
            </a:r>
          </a:p>
          <a:p>
            <a:pPr algn="r"/>
            <a:endParaRPr lang="en-US" sz="2000" dirty="0"/>
          </a:p>
          <a:p>
            <a:pPr algn="ctr"/>
            <a:endParaRPr lang="en-US" sz="2000" dirty="0"/>
          </a:p>
        </p:txBody>
      </p:sp>
      <p:pic>
        <p:nvPicPr>
          <p:cNvPr id="4" name="Picture 3">
            <a:extLst>
              <a:ext uri="{FF2B5EF4-FFF2-40B4-BE49-F238E27FC236}">
                <a16:creationId xmlns:a16="http://schemas.microsoft.com/office/drawing/2014/main" id="{0B52A6AA-D703-4AC5-BCA6-29DBCCBDD4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114018"/>
            <a:ext cx="1584176" cy="1571752"/>
          </a:xfrm>
          <a:prstGeom prst="rect">
            <a:avLst/>
          </a:prstGeom>
        </p:spPr>
      </p:pic>
      <p:sp>
        <p:nvSpPr>
          <p:cNvPr id="5" name="Rectangle 4">
            <a:extLst>
              <a:ext uri="{FF2B5EF4-FFF2-40B4-BE49-F238E27FC236}">
                <a16:creationId xmlns:a16="http://schemas.microsoft.com/office/drawing/2014/main" id="{A9042E03-059E-4324-A7C4-E074D7D72268}"/>
              </a:ext>
            </a:extLst>
          </p:cNvPr>
          <p:cNvSpPr/>
          <p:nvPr/>
        </p:nvSpPr>
        <p:spPr>
          <a:xfrm>
            <a:off x="2987824" y="5445224"/>
            <a:ext cx="5400600" cy="1200329"/>
          </a:xfrm>
          <a:prstGeom prst="rect">
            <a:avLst/>
          </a:prstGeom>
        </p:spPr>
        <p:txBody>
          <a:bodyPr wrap="square">
            <a:spAutoFit/>
          </a:bodyPr>
          <a:lstStyle/>
          <a:p>
            <a:pPr algn="ctr"/>
            <a:r>
              <a:rPr lang="en-US" dirty="0">
                <a:solidFill>
                  <a:schemeClr val="bg1"/>
                </a:solidFill>
              </a:rPr>
              <a:t>Enhancing Graduate Employability Policy Forum </a:t>
            </a:r>
          </a:p>
          <a:p>
            <a:pPr algn="ctr"/>
            <a:r>
              <a:rPr lang="en-US" dirty="0">
                <a:solidFill>
                  <a:schemeClr val="bg1"/>
                </a:solidFill>
              </a:rPr>
              <a:t>British Council </a:t>
            </a:r>
          </a:p>
          <a:p>
            <a:pPr algn="ctr"/>
            <a:r>
              <a:rPr lang="en-US" dirty="0">
                <a:solidFill>
                  <a:schemeClr val="bg1"/>
                </a:solidFill>
              </a:rPr>
              <a:t>November 31, 2019 </a:t>
            </a:r>
          </a:p>
          <a:p>
            <a:pPr algn="ctr"/>
            <a:r>
              <a:rPr lang="en-US" dirty="0">
                <a:solidFill>
                  <a:schemeClr val="bg1"/>
                </a:solidFill>
              </a:rPr>
              <a:t>Baku, Azerbaijan</a:t>
            </a:r>
          </a:p>
        </p:txBody>
      </p:sp>
    </p:spTree>
    <p:extLst>
      <p:ext uri="{BB962C8B-B14F-4D97-AF65-F5344CB8AC3E}">
        <p14:creationId xmlns:p14="http://schemas.microsoft.com/office/powerpoint/2010/main" val="1049818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42F2-907C-A649-A37E-90063B0F303B}"/>
              </a:ext>
            </a:extLst>
          </p:cNvPr>
          <p:cNvSpPr>
            <a:spLocks noGrp="1"/>
          </p:cNvSpPr>
          <p:nvPr>
            <p:ph type="title"/>
          </p:nvPr>
        </p:nvSpPr>
        <p:spPr/>
        <p:txBody>
          <a:bodyPr>
            <a:normAutofit fontScale="90000"/>
          </a:bodyPr>
          <a:lstStyle/>
          <a:p>
            <a:pPr algn="ctr"/>
            <a:r>
              <a:rPr lang="en-US" dirty="0"/>
              <a:t>Discourse on a purpose of higher education </a:t>
            </a:r>
          </a:p>
        </p:txBody>
      </p:sp>
      <p:sp>
        <p:nvSpPr>
          <p:cNvPr id="3" name="Content Placeholder 2">
            <a:extLst>
              <a:ext uri="{FF2B5EF4-FFF2-40B4-BE49-F238E27FC236}">
                <a16:creationId xmlns:a16="http://schemas.microsoft.com/office/drawing/2014/main" id="{14731DD9-C43C-B04B-BB33-0B9773261CF6}"/>
              </a:ext>
            </a:extLst>
          </p:cNvPr>
          <p:cNvSpPr>
            <a:spLocks noGrp="1"/>
          </p:cNvSpPr>
          <p:nvPr>
            <p:ph idx="1"/>
          </p:nvPr>
        </p:nvSpPr>
        <p:spPr/>
        <p:txBody>
          <a:bodyPr/>
          <a:lstStyle/>
          <a:p>
            <a:r>
              <a:rPr lang="en-US" sz="2400" dirty="0"/>
              <a:t>‘Vocational training, economic growth, global competitiveness’ </a:t>
            </a:r>
          </a:p>
          <a:p>
            <a:endParaRPr lang="en-US" sz="2400" dirty="0"/>
          </a:p>
          <a:p>
            <a:pPr marL="0" indent="0">
              <a:buNone/>
            </a:pPr>
            <a:r>
              <a:rPr lang="en-US" sz="2400" dirty="0"/>
              <a:t>and/or </a:t>
            </a:r>
          </a:p>
          <a:p>
            <a:endParaRPr lang="en-US" sz="2400" dirty="0"/>
          </a:p>
          <a:p>
            <a:r>
              <a:rPr lang="en-US" sz="2400" dirty="0"/>
              <a:t>‘Personal development, knowledge capital, research and critical perspectives’ </a:t>
            </a:r>
          </a:p>
          <a:p>
            <a:pPr marL="342900" lvl="1" indent="0" algn="r">
              <a:buNone/>
            </a:pPr>
            <a:r>
              <a:rPr lang="en-US" sz="2000" dirty="0">
                <a:solidFill>
                  <a:schemeClr val="tx1">
                    <a:lumMod val="95000"/>
                    <a:lumOff val="5000"/>
                  </a:schemeClr>
                </a:solidFill>
              </a:rPr>
              <a:t>(Deakin, 2014; </a:t>
            </a:r>
            <a:r>
              <a:rPr lang="en-US" sz="2000" dirty="0" err="1">
                <a:solidFill>
                  <a:schemeClr val="tx1">
                    <a:lumMod val="95000"/>
                    <a:lumOff val="5000"/>
                  </a:schemeClr>
                </a:solidFill>
              </a:rPr>
              <a:t>Grotkowska</a:t>
            </a:r>
            <a:r>
              <a:rPr lang="en-US" sz="2000" dirty="0">
                <a:solidFill>
                  <a:schemeClr val="tx1">
                    <a:lumMod val="95000"/>
                    <a:lumOff val="5000"/>
                  </a:schemeClr>
                </a:solidFill>
              </a:rPr>
              <a:t> et al., 2015; Holmes, 2013;</a:t>
            </a:r>
          </a:p>
          <a:p>
            <a:pPr marL="342900" lvl="1" indent="0" algn="r">
              <a:buNone/>
            </a:pPr>
            <a:r>
              <a:rPr lang="en-US" sz="2000" dirty="0">
                <a:solidFill>
                  <a:schemeClr val="tx1">
                    <a:lumMod val="95000"/>
                    <a:lumOff val="5000"/>
                  </a:schemeClr>
                </a:solidFill>
              </a:rPr>
              <a:t>McArthur, 2011; </a:t>
            </a:r>
            <a:r>
              <a:rPr lang="en-US" sz="2000" dirty="0" err="1">
                <a:solidFill>
                  <a:schemeClr val="tx1">
                    <a:lumMod val="95000"/>
                    <a:lumOff val="5000"/>
                  </a:schemeClr>
                </a:solidFill>
              </a:rPr>
              <a:t>Thundborg</a:t>
            </a:r>
            <a:r>
              <a:rPr lang="en-US" sz="2000" dirty="0">
                <a:solidFill>
                  <a:schemeClr val="tx1">
                    <a:lumMod val="95000"/>
                    <a:lumOff val="5000"/>
                  </a:schemeClr>
                </a:solidFill>
              </a:rPr>
              <a:t>, </a:t>
            </a:r>
            <a:r>
              <a:rPr lang="en-US" sz="2000" dirty="0" err="1">
                <a:solidFill>
                  <a:schemeClr val="tx1">
                    <a:lumMod val="95000"/>
                    <a:lumOff val="5000"/>
                  </a:schemeClr>
                </a:solidFill>
              </a:rPr>
              <a:t>Bron</a:t>
            </a:r>
            <a:r>
              <a:rPr lang="en-US" sz="2000" dirty="0">
                <a:solidFill>
                  <a:schemeClr val="tx1">
                    <a:lumMod val="95000"/>
                    <a:lumOff val="5000"/>
                  </a:schemeClr>
                </a:solidFill>
              </a:rPr>
              <a:t>, &amp; Edstrom, 2013; Yang &amp; Ying Lin, 2014)</a:t>
            </a:r>
          </a:p>
        </p:txBody>
      </p:sp>
    </p:spTree>
    <p:extLst>
      <p:ext uri="{BB962C8B-B14F-4D97-AF65-F5344CB8AC3E}">
        <p14:creationId xmlns:p14="http://schemas.microsoft.com/office/powerpoint/2010/main" val="311582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D20A4-0FF7-4844-96E9-400AAD1DE5D8}"/>
              </a:ext>
            </a:extLst>
          </p:cNvPr>
          <p:cNvSpPr>
            <a:spLocks noGrp="1"/>
          </p:cNvSpPr>
          <p:nvPr>
            <p:ph type="title"/>
          </p:nvPr>
        </p:nvSpPr>
        <p:spPr>
          <a:xfrm>
            <a:off x="483587" y="337220"/>
            <a:ext cx="7239000" cy="1143000"/>
          </a:xfrm>
        </p:spPr>
        <p:txBody>
          <a:bodyPr>
            <a:normAutofit fontScale="90000"/>
          </a:bodyPr>
          <a:lstStyle/>
          <a:p>
            <a:pPr algn="ctr"/>
            <a:r>
              <a:rPr lang="en-US" sz="4000" dirty="0"/>
              <a:t>Graduate Employability </a:t>
            </a:r>
            <a:r>
              <a:rPr lang="en-US" dirty="0"/>
              <a:t>Definitions </a:t>
            </a:r>
          </a:p>
        </p:txBody>
      </p:sp>
      <p:sp>
        <p:nvSpPr>
          <p:cNvPr id="3" name="Content Placeholder 2">
            <a:extLst>
              <a:ext uri="{FF2B5EF4-FFF2-40B4-BE49-F238E27FC236}">
                <a16:creationId xmlns:a16="http://schemas.microsoft.com/office/drawing/2014/main" id="{1BB24177-89CB-E542-8F77-8870A053B705}"/>
              </a:ext>
            </a:extLst>
          </p:cNvPr>
          <p:cNvSpPr>
            <a:spLocks noGrp="1"/>
          </p:cNvSpPr>
          <p:nvPr>
            <p:ph idx="1"/>
          </p:nvPr>
        </p:nvSpPr>
        <p:spPr>
          <a:xfrm>
            <a:off x="241353" y="1772816"/>
            <a:ext cx="7787031" cy="4176464"/>
          </a:xfrm>
        </p:spPr>
        <p:txBody>
          <a:bodyPr/>
          <a:lstStyle/>
          <a:p>
            <a:r>
              <a:rPr lang="en-US" sz="2400" dirty="0"/>
              <a:t>‘alumni of HE developed the capacity to obtain and/or create work’ </a:t>
            </a:r>
            <a:r>
              <a:rPr lang="en-US" sz="2200" dirty="0"/>
              <a:t>(Kinash, Crane, Judd, Mitchell et al., 2015, p.1)</a:t>
            </a:r>
          </a:p>
          <a:p>
            <a:pPr marL="200025" indent="0">
              <a:buNone/>
            </a:pPr>
            <a:endParaRPr lang="en-US" sz="2400" dirty="0"/>
          </a:p>
          <a:p>
            <a:pPr marL="542925" indent="-342900"/>
            <a:r>
              <a:rPr lang="en-US" sz="2400" dirty="0"/>
              <a:t>set of skills, personal attributes and achievements, that make graduates to gain employment and succeed </a:t>
            </a:r>
            <a:r>
              <a:rPr lang="en-US" sz="2200" dirty="0"/>
              <a:t>(Clarke, 2018; Holmes, 2013; Hurrell, Scholarios, &amp; Thompson, 2012; Yorke, 2006) </a:t>
            </a:r>
          </a:p>
          <a:p>
            <a:pPr marL="685800" lvl="2" indent="0">
              <a:buNone/>
            </a:pPr>
            <a:endParaRPr lang="en-US" sz="2400" dirty="0"/>
          </a:p>
          <a:p>
            <a:pPr marL="685800" lvl="2" indent="0">
              <a:buNone/>
            </a:pPr>
            <a:r>
              <a:rPr lang="en-US" sz="2400" dirty="0"/>
              <a:t> </a:t>
            </a:r>
          </a:p>
          <a:p>
            <a:pPr marL="685800" lvl="2" indent="0">
              <a:buNone/>
            </a:pPr>
            <a:endParaRPr lang="en-US" sz="2400" dirty="0"/>
          </a:p>
          <a:p>
            <a:endParaRPr lang="en-US" sz="2400" dirty="0"/>
          </a:p>
          <a:p>
            <a:pPr marL="685800" lvl="2" indent="0">
              <a:buNone/>
            </a:pPr>
            <a:endParaRPr lang="en-US" sz="2400" dirty="0"/>
          </a:p>
          <a:p>
            <a:endParaRPr lang="en-US" dirty="0"/>
          </a:p>
        </p:txBody>
      </p:sp>
    </p:spTree>
    <p:extLst>
      <p:ext uri="{BB962C8B-B14F-4D97-AF65-F5344CB8AC3E}">
        <p14:creationId xmlns:p14="http://schemas.microsoft.com/office/powerpoint/2010/main" val="2196885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8BF893F-9F14-F647-BBE4-E241A21CD391}"/>
              </a:ext>
            </a:extLst>
          </p:cNvPr>
          <p:cNvSpPr>
            <a:spLocks noGrp="1"/>
          </p:cNvSpPr>
          <p:nvPr>
            <p:ph type="title"/>
          </p:nvPr>
        </p:nvSpPr>
        <p:spPr>
          <a:xfrm>
            <a:off x="471216" y="-171400"/>
            <a:ext cx="7239000" cy="1143000"/>
          </a:xfrm>
        </p:spPr>
        <p:txBody>
          <a:bodyPr>
            <a:normAutofit/>
          </a:bodyPr>
          <a:lstStyle/>
          <a:p>
            <a:pPr algn="ctr"/>
            <a:r>
              <a:rPr lang="en-US" dirty="0"/>
              <a:t>Identifying the gap</a:t>
            </a:r>
          </a:p>
        </p:txBody>
      </p:sp>
      <p:sp>
        <p:nvSpPr>
          <p:cNvPr id="7" name="Content Placeholder 6">
            <a:extLst>
              <a:ext uri="{FF2B5EF4-FFF2-40B4-BE49-F238E27FC236}">
                <a16:creationId xmlns:a16="http://schemas.microsoft.com/office/drawing/2014/main" id="{188851E1-CB15-CE42-82BC-5339F1AC5804}"/>
              </a:ext>
            </a:extLst>
          </p:cNvPr>
          <p:cNvSpPr>
            <a:spLocks noGrp="1"/>
          </p:cNvSpPr>
          <p:nvPr>
            <p:ph idx="1"/>
          </p:nvPr>
        </p:nvSpPr>
        <p:spPr>
          <a:xfrm>
            <a:off x="471216" y="1196752"/>
            <a:ext cx="7239000" cy="4104456"/>
          </a:xfrm>
        </p:spPr>
        <p:txBody>
          <a:bodyPr/>
          <a:lstStyle/>
          <a:p>
            <a:r>
              <a:rPr lang="en-US" sz="2400" dirty="0"/>
              <a:t>Mismatch between the acquired graduate skills and skills required by the job market – 60% of graduates (</a:t>
            </a:r>
            <a:r>
              <a:rPr lang="en-US" sz="2400" dirty="0" err="1"/>
              <a:t>Isaxanli</a:t>
            </a:r>
            <a:r>
              <a:rPr lang="en-US" sz="2400" dirty="0"/>
              <a:t>, 2008; Sadigov, 2014)</a:t>
            </a:r>
          </a:p>
          <a:p>
            <a:endParaRPr lang="en-US" sz="2400" dirty="0"/>
          </a:p>
          <a:p>
            <a:r>
              <a:rPr lang="en-US" sz="2400" dirty="0"/>
              <a:t>‘</a:t>
            </a:r>
            <a:r>
              <a:rPr lang="en-US" sz="2400" i="1" dirty="0"/>
              <a:t>Diploma disease </a:t>
            </a:r>
            <a:r>
              <a:rPr lang="en-US" sz="2400" dirty="0"/>
              <a:t>is still undermining the genuine learning’ (Guliyev, 2016)</a:t>
            </a:r>
          </a:p>
          <a:p>
            <a:endParaRPr lang="en-US" sz="2400" dirty="0"/>
          </a:p>
          <a:p>
            <a:r>
              <a:rPr lang="en-US" sz="2400" dirty="0"/>
              <a:t>Underinvestment in education in comparison with other CIS countries (</a:t>
            </a:r>
            <a:r>
              <a:rPr lang="en-US" altLang="en-US" sz="2400" dirty="0"/>
              <a:t>UNESCO, 2019)</a:t>
            </a:r>
          </a:p>
          <a:p>
            <a:endParaRPr lang="en-US" altLang="en-US" sz="2400" dirty="0"/>
          </a:p>
          <a:p>
            <a:r>
              <a:rPr lang="en-US" sz="2400" dirty="0"/>
              <a:t>No measurement of graduate employability at national level (e.g. GCA and HECSU)</a:t>
            </a:r>
          </a:p>
          <a:p>
            <a:pPr marL="0" indent="0">
              <a:buNone/>
            </a:pPr>
            <a:endParaRPr lang="en-US" dirty="0"/>
          </a:p>
        </p:txBody>
      </p:sp>
      <p:sp>
        <p:nvSpPr>
          <p:cNvPr id="2" name="Rectangle 1">
            <a:extLst>
              <a:ext uri="{FF2B5EF4-FFF2-40B4-BE49-F238E27FC236}">
                <a16:creationId xmlns:a16="http://schemas.microsoft.com/office/drawing/2014/main" id="{3A66B216-844E-4B8A-B3A1-51D8F627B2EA}"/>
              </a:ext>
            </a:extLst>
          </p:cNvPr>
          <p:cNvSpPr>
            <a:spLocks noChangeArrowheads="1"/>
          </p:cNvSpPr>
          <p:nvPr/>
        </p:nvSpPr>
        <p:spPr bwMode="auto">
          <a:xfrm>
            <a:off x="0" y="51640"/>
            <a:ext cx="65" cy="3539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8088" rIns="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hlinkClick r:id="rId2"/>
            <a:extLst>
              <a:ext uri="{FF2B5EF4-FFF2-40B4-BE49-F238E27FC236}">
                <a16:creationId xmlns:a16="http://schemas.microsoft.com/office/drawing/2014/main" id="{97742BA1-BBFC-4D4B-A7D9-2DB0B9CA6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236538"/>
            <a:ext cx="9525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592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7626E-4E2A-D94F-A26D-90B2D56649A3}"/>
              </a:ext>
            </a:extLst>
          </p:cNvPr>
          <p:cNvSpPr>
            <a:spLocks noGrp="1"/>
          </p:cNvSpPr>
          <p:nvPr>
            <p:ph type="title"/>
          </p:nvPr>
        </p:nvSpPr>
        <p:spPr/>
        <p:txBody>
          <a:bodyPr>
            <a:normAutofit fontScale="90000"/>
          </a:bodyPr>
          <a:lstStyle/>
          <a:p>
            <a:pPr algn="ctr"/>
            <a:r>
              <a:rPr lang="en-US" dirty="0"/>
              <a:t>Small-scale study on graduate employability </a:t>
            </a:r>
          </a:p>
        </p:txBody>
      </p:sp>
      <p:sp>
        <p:nvSpPr>
          <p:cNvPr id="3" name="Content Placeholder 2">
            <a:extLst>
              <a:ext uri="{FF2B5EF4-FFF2-40B4-BE49-F238E27FC236}">
                <a16:creationId xmlns:a16="http://schemas.microsoft.com/office/drawing/2014/main" id="{EEC60577-8D5D-504F-9435-FEEC19228379}"/>
              </a:ext>
            </a:extLst>
          </p:cNvPr>
          <p:cNvSpPr>
            <a:spLocks noGrp="1"/>
          </p:cNvSpPr>
          <p:nvPr>
            <p:ph idx="1"/>
          </p:nvPr>
        </p:nvSpPr>
        <p:spPr>
          <a:xfrm>
            <a:off x="457200" y="1628800"/>
            <a:ext cx="7537376" cy="4846638"/>
          </a:xfrm>
        </p:spPr>
        <p:txBody>
          <a:bodyPr/>
          <a:lstStyle/>
          <a:p>
            <a:r>
              <a:rPr lang="en-US" sz="2800" dirty="0"/>
              <a:t>25 organizations representing more that 10 different industries</a:t>
            </a:r>
          </a:p>
          <a:p>
            <a:endParaRPr lang="en-US" sz="1000" dirty="0"/>
          </a:p>
          <a:p>
            <a:r>
              <a:rPr lang="en-US" sz="2800" dirty="0"/>
              <a:t>About 30% - have never been discussing or designing curricula with universities </a:t>
            </a:r>
          </a:p>
          <a:p>
            <a:endParaRPr lang="en-US" sz="1000" dirty="0"/>
          </a:p>
          <a:p>
            <a:r>
              <a:rPr lang="en-US" sz="2800" dirty="0"/>
              <a:t>About 22 % said they often recruit though university career centers </a:t>
            </a:r>
          </a:p>
          <a:p>
            <a:endParaRPr lang="en-US" sz="1000" dirty="0"/>
          </a:p>
          <a:p>
            <a:r>
              <a:rPr lang="en-US" sz="2800" dirty="0"/>
              <a:t>More than 39% said they never had a cooperation agreement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021642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9C862-5377-FB40-ABEF-FDB0165DB5A8}"/>
              </a:ext>
            </a:extLst>
          </p:cNvPr>
          <p:cNvSpPr>
            <a:spLocks noGrp="1"/>
          </p:cNvSpPr>
          <p:nvPr>
            <p:ph type="title"/>
          </p:nvPr>
        </p:nvSpPr>
        <p:spPr>
          <a:xfrm>
            <a:off x="457200" y="692696"/>
            <a:ext cx="7239000" cy="1143000"/>
          </a:xfrm>
        </p:spPr>
        <p:txBody>
          <a:bodyPr>
            <a:normAutofit fontScale="90000"/>
          </a:bodyPr>
          <a:lstStyle/>
          <a:p>
            <a:pPr algn="r"/>
            <a:br>
              <a:rPr lang="en-US" sz="2775" dirty="0">
                <a:solidFill>
                  <a:schemeClr val="accent1"/>
                </a:solidFill>
              </a:rPr>
            </a:br>
            <a:r>
              <a:rPr lang="en-US" sz="3100" dirty="0"/>
              <a:t>How HEIs in Azerbaijan could produce graduates with relevant skills to fill the gaps in the </a:t>
            </a:r>
            <a:r>
              <a:rPr lang="en-US" sz="3100" dirty="0" err="1"/>
              <a:t>labour</a:t>
            </a:r>
            <a:r>
              <a:rPr lang="en-US" sz="3100" dirty="0"/>
              <a:t> market? </a:t>
            </a:r>
            <a:br>
              <a:rPr lang="en-US" sz="2775" dirty="0">
                <a:solidFill>
                  <a:schemeClr val="accent1"/>
                </a:solidFill>
              </a:rPr>
            </a:br>
            <a:endParaRPr lang="en-US" sz="2775" dirty="0">
              <a:solidFill>
                <a:schemeClr val="accent1"/>
              </a:solidFill>
            </a:endParaRPr>
          </a:p>
        </p:txBody>
      </p:sp>
      <p:sp>
        <p:nvSpPr>
          <p:cNvPr id="5" name="Content Placeholder 4">
            <a:extLst>
              <a:ext uri="{FF2B5EF4-FFF2-40B4-BE49-F238E27FC236}">
                <a16:creationId xmlns:a16="http://schemas.microsoft.com/office/drawing/2014/main" id="{12F389BB-11B2-3046-8A5D-5D906122906C}"/>
              </a:ext>
            </a:extLst>
          </p:cNvPr>
          <p:cNvSpPr>
            <a:spLocks noGrp="1"/>
          </p:cNvSpPr>
          <p:nvPr>
            <p:ph idx="1"/>
          </p:nvPr>
        </p:nvSpPr>
        <p:spPr/>
        <p:txBody>
          <a:bodyPr anchor="ctr">
            <a:normAutofit fontScale="70000" lnSpcReduction="20000"/>
          </a:bodyPr>
          <a:lstStyle/>
          <a:p>
            <a:pPr marL="0" indent="0">
              <a:buNone/>
            </a:pPr>
            <a:r>
              <a:rPr lang="en-US" sz="1125" dirty="0"/>
              <a:t> </a:t>
            </a:r>
          </a:p>
          <a:p>
            <a:pPr marL="385763" indent="-385763">
              <a:buFont typeface="+mj-lt"/>
              <a:buAutoNum type="arabicPeriod"/>
            </a:pPr>
            <a:r>
              <a:rPr lang="en-US" sz="2900" dirty="0"/>
              <a:t>Capstone/final semester projects (Capstone) </a:t>
            </a:r>
          </a:p>
          <a:p>
            <a:pPr marL="385763" indent="-385763">
              <a:buFont typeface="+mj-lt"/>
              <a:buAutoNum type="arabicPeriod"/>
            </a:pPr>
            <a:r>
              <a:rPr lang="en-US" sz="2900" dirty="0"/>
              <a:t>Career advice and employment skill development </a:t>
            </a:r>
          </a:p>
          <a:p>
            <a:pPr marL="385763" indent="-385763">
              <a:buFont typeface="+mj-lt"/>
              <a:buAutoNum type="arabicPeriod"/>
            </a:pPr>
            <a:r>
              <a:rPr lang="en-US" sz="2900" dirty="0"/>
              <a:t>Engaging in extracurricular activities </a:t>
            </a:r>
          </a:p>
          <a:p>
            <a:pPr marL="385763" indent="-385763">
              <a:buFont typeface="+mj-lt"/>
              <a:buAutoNum type="arabicPeriod"/>
            </a:pPr>
            <a:r>
              <a:rPr lang="en-US" sz="2900" dirty="0"/>
              <a:t>International Exchange </a:t>
            </a:r>
          </a:p>
          <a:p>
            <a:pPr marL="385763" indent="-385763">
              <a:buFont typeface="+mj-lt"/>
              <a:buAutoNum type="arabicPeriod"/>
            </a:pPr>
            <a:r>
              <a:rPr lang="en-US" sz="2900" dirty="0"/>
              <a:t>Mentoring </a:t>
            </a:r>
          </a:p>
          <a:p>
            <a:pPr marL="385763" indent="-385763">
              <a:buFont typeface="+mj-lt"/>
              <a:buAutoNum type="arabicPeriod"/>
            </a:pPr>
            <a:r>
              <a:rPr lang="en-US" sz="2900" dirty="0"/>
              <a:t>Attending networking or industry information events </a:t>
            </a:r>
          </a:p>
          <a:p>
            <a:pPr marL="385763" indent="-385763">
              <a:buFont typeface="+mj-lt"/>
              <a:buAutoNum type="arabicPeriod"/>
            </a:pPr>
            <a:r>
              <a:rPr lang="en-US" sz="2900" dirty="0"/>
              <a:t>Part-time employment </a:t>
            </a:r>
          </a:p>
          <a:p>
            <a:pPr marL="385763" indent="-385763">
              <a:buFont typeface="+mj-lt"/>
              <a:buAutoNum type="arabicPeriod"/>
            </a:pPr>
            <a:r>
              <a:rPr lang="en-US" sz="2900" dirty="0"/>
              <a:t>Developing graduate </a:t>
            </a:r>
            <a:r>
              <a:rPr lang="en-GB" sz="2900" dirty="0"/>
              <a:t>profiles</a:t>
            </a:r>
            <a:r>
              <a:rPr lang="en-US" sz="2900" dirty="0"/>
              <a:t>, portfolios and records of achievements </a:t>
            </a:r>
          </a:p>
          <a:p>
            <a:pPr marL="385763" indent="-385763">
              <a:buFont typeface="+mj-lt"/>
              <a:buAutoNum type="arabicPeriod"/>
            </a:pPr>
            <a:r>
              <a:rPr lang="en-US" sz="2900" dirty="0"/>
              <a:t>Professional association membership/engagement </a:t>
            </a:r>
          </a:p>
          <a:p>
            <a:pPr marL="385763" indent="-385763">
              <a:buFont typeface="+mj-lt"/>
              <a:buAutoNum type="arabicPeriod"/>
            </a:pPr>
            <a:r>
              <a:rPr lang="en-US" sz="2900" dirty="0"/>
              <a:t>Social media networks </a:t>
            </a:r>
          </a:p>
          <a:p>
            <a:pPr marL="385763" indent="-385763">
              <a:buFont typeface="+mj-lt"/>
              <a:buAutoNum type="arabicPeriod"/>
            </a:pPr>
            <a:r>
              <a:rPr lang="en-US" sz="2900" dirty="0"/>
              <a:t>Volunteering/community engagement </a:t>
            </a:r>
          </a:p>
          <a:p>
            <a:pPr marL="385763" indent="-385763">
              <a:buFont typeface="+mj-lt"/>
              <a:buAutoNum type="arabicPeriod"/>
            </a:pPr>
            <a:r>
              <a:rPr lang="en-US" sz="2900" dirty="0"/>
              <a:t>Work experience/internships/placements </a:t>
            </a:r>
          </a:p>
          <a:p>
            <a:pPr marL="0" indent="0" algn="r">
              <a:buNone/>
            </a:pPr>
            <a:r>
              <a:rPr lang="en-US" sz="2900" dirty="0"/>
              <a:t>(</a:t>
            </a:r>
            <a:r>
              <a:rPr lang="en-US" sz="2900" dirty="0" err="1"/>
              <a:t>Kinash</a:t>
            </a:r>
            <a:r>
              <a:rPr lang="en-US" sz="2900" dirty="0"/>
              <a:t>, et al., 2016) </a:t>
            </a:r>
          </a:p>
          <a:p>
            <a:pPr marL="0" indent="0">
              <a:buNone/>
            </a:pPr>
            <a:endParaRPr lang="en-US" sz="1125" dirty="0"/>
          </a:p>
          <a:p>
            <a:pPr marL="0" indent="0">
              <a:buNone/>
            </a:pPr>
            <a:endParaRPr lang="en-US" sz="1125" dirty="0"/>
          </a:p>
          <a:p>
            <a:endParaRPr lang="en-US" sz="1125" dirty="0"/>
          </a:p>
        </p:txBody>
      </p:sp>
    </p:spTree>
    <p:extLst>
      <p:ext uri="{BB962C8B-B14F-4D97-AF65-F5344CB8AC3E}">
        <p14:creationId xmlns:p14="http://schemas.microsoft.com/office/powerpoint/2010/main" val="325515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25C7D-E4DE-4246-99B9-C28B3A8C67CD}"/>
              </a:ext>
            </a:extLst>
          </p:cNvPr>
          <p:cNvSpPr>
            <a:spLocks noGrp="1"/>
          </p:cNvSpPr>
          <p:nvPr>
            <p:ph type="title"/>
          </p:nvPr>
        </p:nvSpPr>
        <p:spPr>
          <a:xfrm>
            <a:off x="181746" y="116632"/>
            <a:ext cx="7886700" cy="2146300"/>
          </a:xfrm>
        </p:spPr>
        <p:txBody>
          <a:bodyPr>
            <a:normAutofit/>
          </a:bodyPr>
          <a:lstStyle/>
          <a:p>
            <a:pPr algn="ctr"/>
            <a:r>
              <a:rPr lang="en-US" sz="3200" dirty="0"/>
              <a:t>How can curriculum development best evolve to support graduates that fit the future employment needs in Azerbaijan?  </a:t>
            </a:r>
          </a:p>
        </p:txBody>
      </p:sp>
      <p:sp>
        <p:nvSpPr>
          <p:cNvPr id="3" name="Content Placeholder 2">
            <a:extLst>
              <a:ext uri="{FF2B5EF4-FFF2-40B4-BE49-F238E27FC236}">
                <a16:creationId xmlns:a16="http://schemas.microsoft.com/office/drawing/2014/main" id="{25E21CAD-4A27-2447-8B27-06EEB1ED2F96}"/>
              </a:ext>
            </a:extLst>
          </p:cNvPr>
          <p:cNvSpPr>
            <a:spLocks noGrp="1"/>
          </p:cNvSpPr>
          <p:nvPr>
            <p:ph idx="1"/>
          </p:nvPr>
        </p:nvSpPr>
        <p:spPr>
          <a:xfrm>
            <a:off x="211560" y="2564904"/>
            <a:ext cx="7886700" cy="3263504"/>
          </a:xfrm>
        </p:spPr>
        <p:txBody>
          <a:bodyPr/>
          <a:lstStyle/>
          <a:p>
            <a:r>
              <a:rPr lang="en-US" sz="2800" dirty="0"/>
              <a:t>Incorporating employability into the curriculum (Rothwell, Jewel, &amp; Hardy, 2009) </a:t>
            </a:r>
          </a:p>
          <a:p>
            <a:endParaRPr lang="en-US" sz="2800" dirty="0"/>
          </a:p>
          <a:p>
            <a:r>
              <a:rPr lang="en-US" sz="2800" dirty="0"/>
              <a:t>‘The design of workload and course challenge should develop the abilities of students’ (Gu., et al, 2018)</a:t>
            </a:r>
          </a:p>
          <a:p>
            <a:endParaRPr lang="en-US" sz="2800" dirty="0"/>
          </a:p>
          <a:p>
            <a:pPr marL="0" indent="0">
              <a:buNone/>
            </a:pPr>
            <a:endParaRPr lang="en-US" dirty="0"/>
          </a:p>
        </p:txBody>
      </p:sp>
    </p:spTree>
    <p:extLst>
      <p:ext uri="{BB962C8B-B14F-4D97-AF65-F5344CB8AC3E}">
        <p14:creationId xmlns:p14="http://schemas.microsoft.com/office/powerpoint/2010/main" val="423076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A0C2-428E-EA4B-977B-BBA4880AAEA3}"/>
              </a:ext>
            </a:extLst>
          </p:cNvPr>
          <p:cNvSpPr>
            <a:spLocks noGrp="1"/>
          </p:cNvSpPr>
          <p:nvPr>
            <p:ph type="title"/>
          </p:nvPr>
        </p:nvSpPr>
        <p:spPr>
          <a:xfrm>
            <a:off x="0" y="466725"/>
            <a:ext cx="8172400" cy="1143000"/>
          </a:xfrm>
        </p:spPr>
        <p:txBody>
          <a:bodyPr>
            <a:normAutofit fontScale="90000"/>
          </a:bodyPr>
          <a:lstStyle/>
          <a:p>
            <a:pPr algn="ctr"/>
            <a:r>
              <a:rPr lang="en-US" dirty="0"/>
              <a:t>How can data be collected, analysed and applied to support interventions?  </a:t>
            </a:r>
          </a:p>
        </p:txBody>
      </p:sp>
      <p:sp>
        <p:nvSpPr>
          <p:cNvPr id="3" name="Content Placeholder 2">
            <a:extLst>
              <a:ext uri="{FF2B5EF4-FFF2-40B4-BE49-F238E27FC236}">
                <a16:creationId xmlns:a16="http://schemas.microsoft.com/office/drawing/2014/main" id="{7D5858D4-2627-1C4A-9C8C-B71F7D70C448}"/>
              </a:ext>
            </a:extLst>
          </p:cNvPr>
          <p:cNvSpPr>
            <a:spLocks noGrp="1"/>
          </p:cNvSpPr>
          <p:nvPr>
            <p:ph idx="1"/>
          </p:nvPr>
        </p:nvSpPr>
        <p:spPr>
          <a:xfrm>
            <a:off x="156592" y="1844824"/>
            <a:ext cx="7859216" cy="4846638"/>
          </a:xfrm>
        </p:spPr>
        <p:txBody>
          <a:bodyPr/>
          <a:lstStyle/>
          <a:p>
            <a:r>
              <a:rPr lang="en-US" sz="2800" dirty="0"/>
              <a:t>‘Bridging the gap between the HES and the employment market will require good will and effort from a range of stakeholders’</a:t>
            </a:r>
          </a:p>
          <a:p>
            <a:endParaRPr lang="en-US" sz="1000" dirty="0"/>
          </a:p>
          <a:p>
            <a:r>
              <a:rPr lang="en-US" sz="2800" b="1" dirty="0"/>
              <a:t>Institutional level </a:t>
            </a:r>
          </a:p>
          <a:p>
            <a:pPr lvl="1"/>
            <a:r>
              <a:rPr lang="en-US" dirty="0">
                <a:solidFill>
                  <a:schemeClr val="tx1"/>
                </a:solidFill>
              </a:rPr>
              <a:t>Feedback mechanism </a:t>
            </a:r>
          </a:p>
          <a:p>
            <a:pPr lvl="1"/>
            <a:r>
              <a:rPr lang="en-US" dirty="0">
                <a:solidFill>
                  <a:schemeClr val="tx1"/>
                </a:solidFill>
              </a:rPr>
              <a:t>İntegrated communication system </a:t>
            </a:r>
          </a:p>
          <a:p>
            <a:pPr lvl="1"/>
            <a:endParaRPr lang="en-US" sz="1000" dirty="0">
              <a:solidFill>
                <a:schemeClr val="tx1"/>
              </a:solidFill>
            </a:endParaRPr>
          </a:p>
          <a:p>
            <a:r>
              <a:rPr lang="en-US" sz="2800" b="1" dirty="0"/>
              <a:t>National level </a:t>
            </a:r>
          </a:p>
          <a:p>
            <a:pPr lvl="1"/>
            <a:r>
              <a:rPr lang="en-US" dirty="0">
                <a:solidFill>
                  <a:schemeClr val="tx1"/>
                </a:solidFill>
              </a:rPr>
              <a:t>e.g. HECSU – graduate employment measurement tools </a:t>
            </a:r>
          </a:p>
        </p:txBody>
      </p:sp>
    </p:spTree>
    <p:extLst>
      <p:ext uri="{BB962C8B-B14F-4D97-AF65-F5344CB8AC3E}">
        <p14:creationId xmlns:p14="http://schemas.microsoft.com/office/powerpoint/2010/main" val="142084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D60A7-C0AC-5345-965B-649C2E27F5D2}"/>
              </a:ext>
            </a:extLst>
          </p:cNvPr>
          <p:cNvSpPr>
            <a:spLocks noGrp="1"/>
          </p:cNvSpPr>
          <p:nvPr>
            <p:ph type="title"/>
          </p:nvPr>
        </p:nvSpPr>
        <p:spPr>
          <a:xfrm>
            <a:off x="467544" y="-18752"/>
            <a:ext cx="7239000" cy="710952"/>
          </a:xfrm>
        </p:spPr>
        <p:txBody>
          <a:bodyPr/>
          <a:lstStyle/>
          <a:p>
            <a:pPr algn="ctr"/>
            <a:r>
              <a:rPr lang="en-US" dirty="0"/>
              <a:t>References </a:t>
            </a:r>
          </a:p>
        </p:txBody>
      </p:sp>
      <p:sp>
        <p:nvSpPr>
          <p:cNvPr id="3" name="Content Placeholder 2">
            <a:extLst>
              <a:ext uri="{FF2B5EF4-FFF2-40B4-BE49-F238E27FC236}">
                <a16:creationId xmlns:a16="http://schemas.microsoft.com/office/drawing/2014/main" id="{572981B0-E967-084C-9458-E4D62B75E337}"/>
              </a:ext>
            </a:extLst>
          </p:cNvPr>
          <p:cNvSpPr>
            <a:spLocks noGrp="1"/>
          </p:cNvSpPr>
          <p:nvPr>
            <p:ph idx="1"/>
          </p:nvPr>
        </p:nvSpPr>
        <p:spPr>
          <a:xfrm>
            <a:off x="162018" y="736700"/>
            <a:ext cx="7544526" cy="4584972"/>
          </a:xfrm>
        </p:spPr>
        <p:txBody>
          <a:bodyPr>
            <a:normAutofit fontScale="25000" lnSpcReduction="20000"/>
          </a:bodyPr>
          <a:lstStyle/>
          <a:p>
            <a:r>
              <a:rPr lang="en-US" sz="4200" dirty="0"/>
              <a:t>Clarke, M., 2018. Rethinking graduate employability: The role of capital, individual attributes and context. </a:t>
            </a:r>
            <a:r>
              <a:rPr lang="en-US" sz="4200" i="1" dirty="0"/>
              <a:t>Studies in Higher Education</a:t>
            </a:r>
            <a:r>
              <a:rPr lang="en-US" sz="4200" dirty="0"/>
              <a:t>, </a:t>
            </a:r>
            <a:r>
              <a:rPr lang="en-US" sz="4200" i="1" dirty="0"/>
              <a:t>43</a:t>
            </a:r>
            <a:r>
              <a:rPr lang="en-US" sz="4200" dirty="0"/>
              <a:t>(11), pp.1923-1937.</a:t>
            </a:r>
          </a:p>
          <a:p>
            <a:r>
              <a:rPr lang="en-US" sz="4200" dirty="0"/>
              <a:t>Deakin, H. (2014). The drivers to Erasmus work placement mobility for UK students. Children’s Geographies, 12(1), 25–39.</a:t>
            </a:r>
          </a:p>
          <a:p>
            <a:r>
              <a:rPr lang="en-US" altLang="en-US" sz="4200" dirty="0"/>
              <a:t>Education</a:t>
            </a:r>
            <a:r>
              <a:rPr lang="en-US" altLang="en-US" sz="4200" dirty="0">
                <a:hlinkClick r:id="rId2">
                  <a:extLst>
                    <a:ext uri="{A12FA001-AC4F-418D-AE19-62706E023703}">
                      <ahyp:hlinkClr xmlns:ahyp="http://schemas.microsoft.com/office/drawing/2018/hyperlinkcolor" val="tx"/>
                    </a:ext>
                  </a:extLst>
                </a:hlinkClick>
              </a:rPr>
              <a:t>: Government expenditure on education in constant PPP$</a:t>
            </a:r>
            <a:r>
              <a:rPr lang="en-US" altLang="en-US" sz="4200" dirty="0"/>
              <a:t>, UNESCO, 2019 </a:t>
            </a:r>
            <a:endParaRPr lang="en-US" sz="4200" dirty="0"/>
          </a:p>
          <a:p>
            <a:r>
              <a:rPr lang="en-US" sz="4200" dirty="0" err="1"/>
              <a:t>Grotkowska</a:t>
            </a:r>
            <a:r>
              <a:rPr lang="en-US" sz="4200" dirty="0"/>
              <a:t>, G., </a:t>
            </a:r>
            <a:r>
              <a:rPr lang="en-US" sz="4200" dirty="0" err="1"/>
              <a:t>Wincenciak</a:t>
            </a:r>
            <a:r>
              <a:rPr lang="en-US" sz="4200" dirty="0"/>
              <a:t>, L., &amp; </a:t>
            </a:r>
            <a:r>
              <a:rPr lang="en-US" sz="4200" dirty="0" err="1"/>
              <a:t>Gajderowicz</a:t>
            </a:r>
            <a:r>
              <a:rPr lang="en-US" sz="4200" dirty="0"/>
              <a:t>, T. (2015). Ivory-tower or market-oriented enterprise: The role of higher education institutions in shaping graduate employability in the domain of science. Higher Education Research &amp; Development, 34(5), 869–882. </a:t>
            </a:r>
          </a:p>
          <a:p>
            <a:r>
              <a:rPr lang="en-US" sz="4200" dirty="0" err="1"/>
              <a:t>Guliyev</a:t>
            </a:r>
            <a:r>
              <a:rPr lang="en-US" sz="4200" dirty="0"/>
              <a:t>, F., 2016. Azerbaijan: Low Oil Prices and Their Social Impact. </a:t>
            </a:r>
            <a:r>
              <a:rPr lang="en-US" sz="4200" i="1" dirty="0"/>
              <a:t>Caucasus Analytical Digest</a:t>
            </a:r>
            <a:r>
              <a:rPr lang="en-US" sz="4200" dirty="0"/>
              <a:t>, (83).</a:t>
            </a:r>
          </a:p>
          <a:p>
            <a:r>
              <a:rPr lang="en-US" sz="4200" dirty="0"/>
              <a:t>Holland, Susan. 2006. “Synthesis: A Lifelong Learning Framework for Graduate Attributes.” In Graduate Attributes, Learning and Employability, edited by Paul Hager and Susan Holland, 276–305. Dordrecht: Springer. </a:t>
            </a:r>
          </a:p>
          <a:p>
            <a:r>
              <a:rPr lang="en-US" sz="4200" dirty="0"/>
              <a:t>Holmes, L. (2013). Competing perspectives on graduate employability: Possession, position or process? Studies in Higher Education, 38(4), 538–554. </a:t>
            </a:r>
          </a:p>
          <a:p>
            <a:r>
              <a:rPr lang="en-US" sz="4200" dirty="0"/>
              <a:t>Hurrell, S. A., Scholarios, D., &amp; Thompson, P. (2012). More than a ‘Humpty Dumpty’ term: Strengthening the conceptualization of soft skills. Economic and Industrial Democracy, 34(1), 161–182.</a:t>
            </a:r>
          </a:p>
          <a:p>
            <a:r>
              <a:rPr lang="en-US" sz="4200" dirty="0"/>
              <a:t>Isaxanli H. (2008) What is happening in the education system of the contemporary world and what is good for ‘the State Programme on Reforms of Higher Education System in the Republic of Azerbaijan for the Period of 2008-2012, pp. 96-99</a:t>
            </a:r>
          </a:p>
          <a:p>
            <a:r>
              <a:rPr lang="en-US" sz="4200" dirty="0"/>
              <a:t>Kinash, S., Crane, L., Judd, M.-M., &amp; Knight, C. (2015). Discrepant stakeholder perspectives on graduate employability strategies. Higher Education Research &amp; Development, 35(5), 951–967. </a:t>
            </a:r>
          </a:p>
          <a:p>
            <a:r>
              <a:rPr lang="en-US" sz="4200" dirty="0"/>
              <a:t>McArthur, J. (2011). Reconsidering the social and economic purposes of higher education. Higher Education Research &amp; Development, 30(6), 737–749. </a:t>
            </a:r>
          </a:p>
          <a:p>
            <a:r>
              <a:rPr lang="en-US" sz="4200" dirty="0"/>
              <a:t>Rothwell, A., Jewell, S., &amp; Hardie, M. (2009). Self-perceived employability: Investigating the responses of post-graduate students. Journal of Vocational Behavior, 75(2), 152–161.</a:t>
            </a:r>
          </a:p>
          <a:p>
            <a:r>
              <a:rPr lang="en-US" sz="4200" dirty="0"/>
              <a:t>Sadigov, T., 2014. Students as initiators of bribes: Specifics of corruption in Azerbaijani higher education. </a:t>
            </a:r>
            <a:r>
              <a:rPr lang="en-US" sz="4200" i="1" dirty="0"/>
              <a:t>problems of Post-communism</a:t>
            </a:r>
            <a:r>
              <a:rPr lang="en-US" sz="4200" dirty="0"/>
              <a:t>, </a:t>
            </a:r>
            <a:r>
              <a:rPr lang="en-US" sz="4200" i="1" dirty="0"/>
              <a:t>61</a:t>
            </a:r>
            <a:r>
              <a:rPr lang="en-US" sz="4200" dirty="0"/>
              <a:t>(5), pp.46-59.</a:t>
            </a:r>
          </a:p>
          <a:p>
            <a:r>
              <a:rPr lang="en-US" sz="4200" dirty="0"/>
              <a:t>Shelley Kinash, Linda Crane, Madelaine-Marie Judd &amp; Cecily Knight (2016) Discrepant stakeholder perspectives on graduate employability strategies, Higher Education Research &amp; Development, 35:5, 951-967 </a:t>
            </a:r>
          </a:p>
          <a:p>
            <a:r>
              <a:rPr lang="en-US" sz="4200" dirty="0" err="1"/>
              <a:t>Thunborg</a:t>
            </a:r>
            <a:r>
              <a:rPr lang="en-US" sz="4200" dirty="0"/>
              <a:t>, C., </a:t>
            </a:r>
            <a:r>
              <a:rPr lang="en-US" sz="4200" dirty="0" err="1"/>
              <a:t>Bron</a:t>
            </a:r>
            <a:r>
              <a:rPr lang="en-US" sz="4200" dirty="0"/>
              <a:t>, A., &amp; </a:t>
            </a:r>
            <a:r>
              <a:rPr lang="en-US" sz="4200" dirty="0" err="1"/>
              <a:t>Edström</a:t>
            </a:r>
            <a:r>
              <a:rPr lang="en-US" sz="4200" dirty="0"/>
              <a:t>, E. (2013). Motives, commitment and student identity in higher education – Experiences of non-traditional students in Sweden. Studies in the Education of Adults, 45(2), 177. </a:t>
            </a:r>
          </a:p>
          <a:p>
            <a:r>
              <a:rPr lang="en-US" sz="4200" dirty="0"/>
              <a:t>Yang, P., &amp; Ying Lin, X. (2014). Employability as a new mission? Organizational changes in Chinese vocational colleges. Chinese Education and Society, 47(5), 8–26. </a:t>
            </a:r>
          </a:p>
          <a:p>
            <a:r>
              <a:rPr lang="en-US" sz="4200" dirty="0"/>
              <a:t>Yorke, M. (2006). Employability in higher education. In: EUA bologna handbook: making bologna work. Berlin: Raabe Academic Publishers.</a:t>
            </a:r>
          </a:p>
          <a:p>
            <a:endParaRPr lang="en-US" sz="4200" dirty="0"/>
          </a:p>
          <a:p>
            <a:endParaRPr lang="en-US" sz="4200" dirty="0"/>
          </a:p>
          <a:p>
            <a:endParaRPr lang="en-US" dirty="0"/>
          </a:p>
        </p:txBody>
      </p:sp>
    </p:spTree>
    <p:extLst>
      <p:ext uri="{BB962C8B-B14F-4D97-AF65-F5344CB8AC3E}">
        <p14:creationId xmlns:p14="http://schemas.microsoft.com/office/powerpoint/2010/main" val="39041009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0</TotalTime>
  <Words>1066</Words>
  <Application>Microsoft Office PowerPoint</Application>
  <PresentationFormat>On-screen Show (4:3)</PresentationFormat>
  <Paragraphs>90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Trebuchet MS</vt:lpstr>
      <vt:lpstr>Wingdings</vt:lpstr>
      <vt:lpstr>Wingdings 2</vt:lpstr>
      <vt:lpstr>Opulent</vt:lpstr>
      <vt:lpstr>Graduate Employability—  is it a ‘why’ of higher education</vt:lpstr>
      <vt:lpstr>Discourse on a purpose of higher education </vt:lpstr>
      <vt:lpstr>Graduate Employability Definitions </vt:lpstr>
      <vt:lpstr>Identifying the gap</vt:lpstr>
      <vt:lpstr>Small-scale study on graduate employability </vt:lpstr>
      <vt:lpstr> How HEIs in Azerbaijan could produce graduates with relevant skills to fill the gaps in the labour market?  </vt:lpstr>
      <vt:lpstr>How can curriculum development best evolve to support graduates that fit the future employment needs in Azerbaijan?  </vt:lpstr>
      <vt:lpstr>How can data be collected, analysed and applied to support interventions?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 AT KHAZAR UNIVERSITY</dc:title>
  <dc:creator/>
  <cp:lastModifiedBy/>
  <cp:revision>21</cp:revision>
  <dcterms:modified xsi:type="dcterms:W3CDTF">2021-04-02T08:33:32Z</dcterms:modified>
</cp:coreProperties>
</file>