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9" r:id="rId4"/>
    <p:sldId id="260" r:id="rId5"/>
    <p:sldId id="263" r:id="rId6"/>
    <p:sldId id="262" r:id="rId7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959"/>
    <a:srgbClr val="185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E0710-9F14-4718-A553-7FB6017CE6BE}" v="3" dt="2020-06-21T23:04:23.71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3"/>
    <p:restoredTop sz="94595"/>
  </p:normalViewPr>
  <p:slideViewPr>
    <p:cSldViewPr snapToGrid="0" snapToObjects="1">
      <p:cViewPr varScale="1">
        <p:scale>
          <a:sx n="55" d="100"/>
          <a:sy n="55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EB79C-EC2D-4326-B681-DF63C5264082}" type="doc">
      <dgm:prSet loTypeId="urn:microsoft.com/office/officeart/2005/8/layout/hList1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1595BE73-48D0-4DC4-AEB1-E8C53A9279EB}">
      <dgm:prSet phldrT="[Text]" custT="1"/>
      <dgm:spPr/>
      <dgm:t>
        <a:bodyPr/>
        <a:lstStyle/>
        <a:p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Human capital</a:t>
          </a:r>
        </a:p>
      </dgm:t>
    </dgm:pt>
    <dgm:pt modelId="{0A35DCAA-3087-4C42-87E6-0BE88FFB30A6}" type="parTrans" cxnId="{CE5A686E-B500-444A-90FC-3A1E8A169AE9}">
      <dgm:prSet/>
      <dgm:spPr/>
      <dgm:t>
        <a:bodyPr/>
        <a:lstStyle/>
        <a:p>
          <a:endParaRPr lang="en-US"/>
        </a:p>
      </dgm:t>
    </dgm:pt>
    <dgm:pt modelId="{7C0AAD81-61B1-4E52-9DBF-3935456771D5}" type="sibTrans" cxnId="{CE5A686E-B500-444A-90FC-3A1E8A169AE9}">
      <dgm:prSet/>
      <dgm:spPr/>
      <dgm:t>
        <a:bodyPr/>
        <a:lstStyle/>
        <a:p>
          <a:endParaRPr lang="en-US"/>
        </a:p>
      </dgm:t>
    </dgm:pt>
    <dgm:pt modelId="{7FF2DDCE-9A5C-4433-8188-F928BD97577F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Industry</a:t>
          </a:r>
        </a:p>
      </dgm:t>
    </dgm:pt>
    <dgm:pt modelId="{910BFBCA-C0AF-4EBC-8AE2-71BA604B41AC}" type="parTrans" cxnId="{779286CD-754F-4849-A4F7-48E8B4AC0667}">
      <dgm:prSet/>
      <dgm:spPr/>
      <dgm:t>
        <a:bodyPr/>
        <a:lstStyle/>
        <a:p>
          <a:endParaRPr lang="en-US"/>
        </a:p>
      </dgm:t>
    </dgm:pt>
    <dgm:pt modelId="{4F1CBCE9-6404-4AE1-B6C9-E06C62E657F1}" type="sibTrans" cxnId="{779286CD-754F-4849-A4F7-48E8B4AC0667}">
      <dgm:prSet/>
      <dgm:spPr/>
      <dgm:t>
        <a:bodyPr/>
        <a:lstStyle/>
        <a:p>
          <a:endParaRPr lang="en-US"/>
        </a:p>
      </dgm:t>
    </dgm:pt>
    <dgm:pt modelId="{A02D3498-382F-4443-9F05-644F76EECBC3}">
      <dgm:prSet phldrT="[Text]" custT="1"/>
      <dgm:spPr/>
      <dgm:t>
        <a:bodyPr/>
        <a:lstStyle/>
        <a:p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Openness to external actors </a:t>
          </a:r>
        </a:p>
      </dgm:t>
    </dgm:pt>
    <dgm:pt modelId="{CC1ECD5B-4118-48AA-90B6-170FC1F9EB90}" type="parTrans" cxnId="{7F98A39B-6FC6-4D31-A354-422E8EDEDDEF}">
      <dgm:prSet/>
      <dgm:spPr/>
      <dgm:t>
        <a:bodyPr/>
        <a:lstStyle/>
        <a:p>
          <a:endParaRPr lang="en-US"/>
        </a:p>
      </dgm:t>
    </dgm:pt>
    <dgm:pt modelId="{38C82662-E839-4648-9703-862A4A787654}" type="sibTrans" cxnId="{7F98A39B-6FC6-4D31-A354-422E8EDEDDEF}">
      <dgm:prSet/>
      <dgm:spPr/>
      <dgm:t>
        <a:bodyPr/>
        <a:lstStyle/>
        <a:p>
          <a:endParaRPr lang="en-US"/>
        </a:p>
      </dgm:t>
    </dgm:pt>
    <dgm:pt modelId="{0686E463-1A88-4D4F-A01C-EF12575D34E8}">
      <dgm:prSet phldrT="[Text]" custT="1"/>
      <dgm:spPr/>
      <dgm:t>
        <a:bodyPr/>
        <a:lstStyle/>
        <a:p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Inter-organizational trust </a:t>
          </a:r>
        </a:p>
      </dgm:t>
    </dgm:pt>
    <dgm:pt modelId="{7558B9ED-BA23-42E0-A9E6-A7022628810B}" type="parTrans" cxnId="{29C182CA-2DF2-4F42-A869-B95D258AE0F3}">
      <dgm:prSet/>
      <dgm:spPr/>
      <dgm:t>
        <a:bodyPr/>
        <a:lstStyle/>
        <a:p>
          <a:endParaRPr lang="en-US"/>
        </a:p>
      </dgm:t>
    </dgm:pt>
    <dgm:pt modelId="{3035B7A3-8E32-4BEC-99D1-B0522C415B74}" type="sibTrans" cxnId="{29C182CA-2DF2-4F42-A869-B95D258AE0F3}">
      <dgm:prSet/>
      <dgm:spPr/>
      <dgm:t>
        <a:bodyPr/>
        <a:lstStyle/>
        <a:p>
          <a:endParaRPr lang="en-US"/>
        </a:p>
      </dgm:t>
    </dgm:pt>
    <dgm:pt modelId="{267191A9-51AA-423C-8B4F-A4B7E831ADC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Government </a:t>
          </a:r>
        </a:p>
      </dgm:t>
    </dgm:pt>
    <dgm:pt modelId="{8739584A-46F2-4387-A287-9B5CBE466E7F}" type="parTrans" cxnId="{971DA584-F46C-4453-8394-EF28FF98848E}">
      <dgm:prSet/>
      <dgm:spPr/>
      <dgm:t>
        <a:bodyPr/>
        <a:lstStyle/>
        <a:p>
          <a:endParaRPr lang="en-US"/>
        </a:p>
      </dgm:t>
    </dgm:pt>
    <dgm:pt modelId="{20B7402A-C7AE-4F7C-B8F2-8B4A7FFF3680}" type="sibTrans" cxnId="{971DA584-F46C-4453-8394-EF28FF98848E}">
      <dgm:prSet/>
      <dgm:spPr/>
      <dgm:t>
        <a:bodyPr/>
        <a:lstStyle/>
        <a:p>
          <a:endParaRPr lang="en-US"/>
        </a:p>
      </dgm:t>
    </dgm:pt>
    <dgm:pt modelId="{998941F0-F00D-425A-9475-1D3222109E38}">
      <dgm:prSet phldrT="[Text]" custT="1"/>
      <dgm:spPr/>
      <dgm:t>
        <a:bodyPr/>
        <a:lstStyle/>
        <a:p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Incentives 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(tax, conditions etc.) </a:t>
          </a:r>
        </a:p>
      </dgm:t>
    </dgm:pt>
    <dgm:pt modelId="{68D5F9B3-5591-437D-B331-9CA98340D901}" type="parTrans" cxnId="{494ED848-F72B-4A71-8DB6-6BF600C24CE5}">
      <dgm:prSet/>
      <dgm:spPr/>
      <dgm:t>
        <a:bodyPr/>
        <a:lstStyle/>
        <a:p>
          <a:endParaRPr lang="en-US"/>
        </a:p>
      </dgm:t>
    </dgm:pt>
    <dgm:pt modelId="{E350BB5E-FEAF-4D90-8427-D2ECF5C7D8C1}" type="sibTrans" cxnId="{494ED848-F72B-4A71-8DB6-6BF600C24CE5}">
      <dgm:prSet/>
      <dgm:spPr/>
      <dgm:t>
        <a:bodyPr/>
        <a:lstStyle/>
        <a:p>
          <a:endParaRPr lang="en-US"/>
        </a:p>
      </dgm:t>
    </dgm:pt>
    <dgm:pt modelId="{ABCFB375-34BF-4E97-B62F-46F1899482BF}">
      <dgm:prSet phldrT="[Text]" custT="1"/>
      <dgm:spPr/>
      <dgm:t>
        <a:bodyPr/>
        <a:lstStyle/>
        <a:p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Funding opportunities 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(fair and open) </a:t>
          </a:r>
        </a:p>
      </dgm:t>
    </dgm:pt>
    <dgm:pt modelId="{DC16D876-CB06-411C-8405-D6FB67013C4E}" type="parTrans" cxnId="{49D0508F-F951-4547-AF37-C30D7D8DA110}">
      <dgm:prSet/>
      <dgm:spPr/>
      <dgm:t>
        <a:bodyPr/>
        <a:lstStyle/>
        <a:p>
          <a:endParaRPr lang="en-US"/>
        </a:p>
      </dgm:t>
    </dgm:pt>
    <dgm:pt modelId="{D6E44B1D-0542-4503-A584-756368EB935D}" type="sibTrans" cxnId="{49D0508F-F951-4547-AF37-C30D7D8DA110}">
      <dgm:prSet/>
      <dgm:spPr/>
      <dgm:t>
        <a:bodyPr/>
        <a:lstStyle/>
        <a:p>
          <a:endParaRPr lang="en-US"/>
        </a:p>
      </dgm:t>
    </dgm:pt>
    <dgm:pt modelId="{1DC15424-55AF-4042-AA90-22CB0878DED8}">
      <dgm:prSet phldrT="[Text]" custT="1"/>
      <dgm:spPr/>
      <dgm:t>
        <a:bodyPr/>
        <a:lstStyle/>
        <a:p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Strategic vision</a:t>
          </a:r>
        </a:p>
      </dgm:t>
    </dgm:pt>
    <dgm:pt modelId="{D16A5F97-1CB5-498B-BEBF-DE86213BFE3B}" type="sibTrans" cxnId="{63E7C0CD-32B6-4F05-9CA1-0EE89CAE9F16}">
      <dgm:prSet/>
      <dgm:spPr/>
      <dgm:t>
        <a:bodyPr/>
        <a:lstStyle/>
        <a:p>
          <a:endParaRPr lang="en-US"/>
        </a:p>
      </dgm:t>
    </dgm:pt>
    <dgm:pt modelId="{1C8C5B48-AE67-415F-8C5A-24BD8A6CCADC}" type="parTrans" cxnId="{63E7C0CD-32B6-4F05-9CA1-0EE89CAE9F16}">
      <dgm:prSet/>
      <dgm:spPr/>
      <dgm:t>
        <a:bodyPr/>
        <a:lstStyle/>
        <a:p>
          <a:endParaRPr lang="en-US"/>
        </a:p>
      </dgm:t>
    </dgm:pt>
    <dgm:pt modelId="{19B0943D-3C18-42E6-AC4B-ADE71F4F1F2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University </a:t>
          </a:r>
        </a:p>
      </dgm:t>
    </dgm:pt>
    <dgm:pt modelId="{191D753F-950D-43A5-B609-B0D7434093F7}" type="sibTrans" cxnId="{331AC43F-D8EC-4C41-B4C0-3F3F36C6199C}">
      <dgm:prSet/>
      <dgm:spPr/>
      <dgm:t>
        <a:bodyPr/>
        <a:lstStyle/>
        <a:p>
          <a:endParaRPr lang="en-US"/>
        </a:p>
      </dgm:t>
    </dgm:pt>
    <dgm:pt modelId="{DCDC22FC-35D6-406C-9749-CBB95B6C419F}" type="parTrans" cxnId="{331AC43F-D8EC-4C41-B4C0-3F3F36C6199C}">
      <dgm:prSet/>
      <dgm:spPr/>
      <dgm:t>
        <a:bodyPr/>
        <a:lstStyle/>
        <a:p>
          <a:endParaRPr lang="en-US"/>
        </a:p>
      </dgm:t>
    </dgm:pt>
    <dgm:pt modelId="{5D66671C-A4EE-4C31-BF02-EBC510902141}">
      <dgm:prSet phldrT="[Text]" custT="1"/>
      <dgm:spPr/>
      <dgm:t>
        <a:bodyPr/>
        <a:lstStyle/>
        <a:p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Initial investments </a:t>
          </a:r>
        </a:p>
      </dgm:t>
    </dgm:pt>
    <dgm:pt modelId="{6E6C97BD-03B3-4219-BD45-A1EA4739E2EA}" type="parTrans" cxnId="{8709810A-9307-41BC-9BD9-FD0E28DBE5D9}">
      <dgm:prSet/>
      <dgm:spPr/>
      <dgm:t>
        <a:bodyPr/>
        <a:lstStyle/>
        <a:p>
          <a:endParaRPr lang="en-US"/>
        </a:p>
      </dgm:t>
    </dgm:pt>
    <dgm:pt modelId="{DD443D0B-356D-48B9-BC0A-8B583C2695C2}" type="sibTrans" cxnId="{8709810A-9307-41BC-9BD9-FD0E28DBE5D9}">
      <dgm:prSet/>
      <dgm:spPr/>
      <dgm:t>
        <a:bodyPr/>
        <a:lstStyle/>
        <a:p>
          <a:endParaRPr lang="en-US"/>
        </a:p>
      </dgm:t>
    </dgm:pt>
    <dgm:pt modelId="{B4AD0F8A-1F6B-46EF-B2A5-D0AB116FC2AA}" type="pres">
      <dgm:prSet presAssocID="{B7CEB79C-EC2D-4326-B681-DF63C5264082}" presName="Name0" presStyleCnt="0">
        <dgm:presLayoutVars>
          <dgm:dir/>
          <dgm:animLvl val="lvl"/>
          <dgm:resizeHandles val="exact"/>
        </dgm:presLayoutVars>
      </dgm:prSet>
      <dgm:spPr/>
    </dgm:pt>
    <dgm:pt modelId="{DA75D3EB-A6AD-4B73-BEE9-997C39263323}" type="pres">
      <dgm:prSet presAssocID="{19B0943D-3C18-42E6-AC4B-ADE71F4F1F24}" presName="composite" presStyleCnt="0"/>
      <dgm:spPr/>
    </dgm:pt>
    <dgm:pt modelId="{64CFF490-087A-45F1-B857-8A42AFDE6438}" type="pres">
      <dgm:prSet presAssocID="{19B0943D-3C18-42E6-AC4B-ADE71F4F1F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A6C67F-9521-4E27-B57C-26E68B39BEA0}" type="pres">
      <dgm:prSet presAssocID="{19B0943D-3C18-42E6-AC4B-ADE71F4F1F24}" presName="desTx" presStyleLbl="alignAccFollowNode1" presStyleIdx="0" presStyleCnt="3">
        <dgm:presLayoutVars>
          <dgm:bulletEnabled val="1"/>
        </dgm:presLayoutVars>
      </dgm:prSet>
      <dgm:spPr/>
    </dgm:pt>
    <dgm:pt modelId="{9D06113A-E69B-4D19-9A2B-BBF030EBE8A4}" type="pres">
      <dgm:prSet presAssocID="{191D753F-950D-43A5-B609-B0D7434093F7}" presName="space" presStyleCnt="0"/>
      <dgm:spPr/>
    </dgm:pt>
    <dgm:pt modelId="{7B8381D9-3B92-4EDC-B8EE-F4287D354D12}" type="pres">
      <dgm:prSet presAssocID="{7FF2DDCE-9A5C-4433-8188-F928BD97577F}" presName="composite" presStyleCnt="0"/>
      <dgm:spPr/>
    </dgm:pt>
    <dgm:pt modelId="{E71ED2CB-BAA3-4CAB-B17E-3ADCBA3BC49D}" type="pres">
      <dgm:prSet presAssocID="{7FF2DDCE-9A5C-4433-8188-F928BD97577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0B60F7F-8A5C-49B1-A918-CF7D6ED8FA1D}" type="pres">
      <dgm:prSet presAssocID="{7FF2DDCE-9A5C-4433-8188-F928BD97577F}" presName="desTx" presStyleLbl="alignAccFollowNode1" presStyleIdx="1" presStyleCnt="3">
        <dgm:presLayoutVars>
          <dgm:bulletEnabled val="1"/>
        </dgm:presLayoutVars>
      </dgm:prSet>
      <dgm:spPr/>
    </dgm:pt>
    <dgm:pt modelId="{A2A9F513-4B1C-4F2F-8BB9-7AC1CE36CBAA}" type="pres">
      <dgm:prSet presAssocID="{4F1CBCE9-6404-4AE1-B6C9-E06C62E657F1}" presName="space" presStyleCnt="0"/>
      <dgm:spPr/>
    </dgm:pt>
    <dgm:pt modelId="{FDDBEEB6-A884-4914-96B2-8DC63A4F28B4}" type="pres">
      <dgm:prSet presAssocID="{267191A9-51AA-423C-8B4F-A4B7E831ADCB}" presName="composite" presStyleCnt="0"/>
      <dgm:spPr/>
    </dgm:pt>
    <dgm:pt modelId="{5464548F-C8D6-44EC-9954-9556474B3AE7}" type="pres">
      <dgm:prSet presAssocID="{267191A9-51AA-423C-8B4F-A4B7E831AD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2508C11-0492-4972-A7B3-2B667BB287E1}" type="pres">
      <dgm:prSet presAssocID="{267191A9-51AA-423C-8B4F-A4B7E831ADC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2E7E408-15B8-4CA7-852D-5E865C1F95A3}" type="presOf" srcId="{1DC15424-55AF-4042-AA90-22CB0878DED8}" destId="{6DA6C67F-9521-4E27-B57C-26E68B39BEA0}" srcOrd="0" destOrd="0" presId="urn:microsoft.com/office/officeart/2005/8/layout/hList1"/>
    <dgm:cxn modelId="{8709810A-9307-41BC-9BD9-FD0E28DBE5D9}" srcId="{19B0943D-3C18-42E6-AC4B-ADE71F4F1F24}" destId="{5D66671C-A4EE-4C31-BF02-EBC510902141}" srcOrd="1" destOrd="0" parTransId="{6E6C97BD-03B3-4219-BD45-A1EA4739E2EA}" sibTransId="{DD443D0B-356D-48B9-BC0A-8B583C2695C2}"/>
    <dgm:cxn modelId="{56CEE81F-3BC4-48C7-B4DD-5FB941C88237}" type="presOf" srcId="{19B0943D-3C18-42E6-AC4B-ADE71F4F1F24}" destId="{64CFF490-087A-45F1-B857-8A42AFDE6438}" srcOrd="0" destOrd="0" presId="urn:microsoft.com/office/officeart/2005/8/layout/hList1"/>
    <dgm:cxn modelId="{D579C02A-5EE7-4C46-A748-5216C8D15B9E}" type="presOf" srcId="{267191A9-51AA-423C-8B4F-A4B7E831ADCB}" destId="{5464548F-C8D6-44EC-9954-9556474B3AE7}" srcOrd="0" destOrd="0" presId="urn:microsoft.com/office/officeart/2005/8/layout/hList1"/>
    <dgm:cxn modelId="{D3B2C03F-88FF-42EF-8CE0-E6BF1B00C8B0}" type="presOf" srcId="{ABCFB375-34BF-4E97-B62F-46F1899482BF}" destId="{52508C11-0492-4972-A7B3-2B667BB287E1}" srcOrd="0" destOrd="1" presId="urn:microsoft.com/office/officeart/2005/8/layout/hList1"/>
    <dgm:cxn modelId="{331AC43F-D8EC-4C41-B4C0-3F3F36C6199C}" srcId="{B7CEB79C-EC2D-4326-B681-DF63C5264082}" destId="{19B0943D-3C18-42E6-AC4B-ADE71F4F1F24}" srcOrd="0" destOrd="0" parTransId="{DCDC22FC-35D6-406C-9749-CBB95B6C419F}" sibTransId="{191D753F-950D-43A5-B609-B0D7434093F7}"/>
    <dgm:cxn modelId="{494ED848-F72B-4A71-8DB6-6BF600C24CE5}" srcId="{267191A9-51AA-423C-8B4F-A4B7E831ADCB}" destId="{998941F0-F00D-425A-9475-1D3222109E38}" srcOrd="0" destOrd="0" parTransId="{68D5F9B3-5591-437D-B331-9CA98340D901}" sibTransId="{E350BB5E-FEAF-4D90-8427-D2ECF5C7D8C1}"/>
    <dgm:cxn modelId="{CE5A686E-B500-444A-90FC-3A1E8A169AE9}" srcId="{19B0943D-3C18-42E6-AC4B-ADE71F4F1F24}" destId="{1595BE73-48D0-4DC4-AEB1-E8C53A9279EB}" srcOrd="2" destOrd="0" parTransId="{0A35DCAA-3087-4C42-87E6-0BE88FFB30A6}" sibTransId="{7C0AAD81-61B1-4E52-9DBF-3935456771D5}"/>
    <dgm:cxn modelId="{CB420F4F-0F06-4259-AAEA-8424B8663107}" type="presOf" srcId="{998941F0-F00D-425A-9475-1D3222109E38}" destId="{52508C11-0492-4972-A7B3-2B667BB287E1}" srcOrd="0" destOrd="0" presId="urn:microsoft.com/office/officeart/2005/8/layout/hList1"/>
    <dgm:cxn modelId="{4233EE73-50CC-40CF-98E0-17FEE8AAD56A}" type="presOf" srcId="{A02D3498-382F-4443-9F05-644F76EECBC3}" destId="{E0B60F7F-8A5C-49B1-A918-CF7D6ED8FA1D}" srcOrd="0" destOrd="0" presId="urn:microsoft.com/office/officeart/2005/8/layout/hList1"/>
    <dgm:cxn modelId="{27C43F7E-5166-4237-BD62-32E179A93895}" type="presOf" srcId="{5D66671C-A4EE-4C31-BF02-EBC510902141}" destId="{6DA6C67F-9521-4E27-B57C-26E68B39BEA0}" srcOrd="0" destOrd="1" presId="urn:microsoft.com/office/officeart/2005/8/layout/hList1"/>
    <dgm:cxn modelId="{971DA584-F46C-4453-8394-EF28FF98848E}" srcId="{B7CEB79C-EC2D-4326-B681-DF63C5264082}" destId="{267191A9-51AA-423C-8B4F-A4B7E831ADCB}" srcOrd="2" destOrd="0" parTransId="{8739584A-46F2-4387-A287-9B5CBE466E7F}" sibTransId="{20B7402A-C7AE-4F7C-B8F2-8B4A7FFF3680}"/>
    <dgm:cxn modelId="{C687B684-80B2-4FBE-AB2A-0DEDF1666ACE}" type="presOf" srcId="{B7CEB79C-EC2D-4326-B681-DF63C5264082}" destId="{B4AD0F8A-1F6B-46EF-B2A5-D0AB116FC2AA}" srcOrd="0" destOrd="0" presId="urn:microsoft.com/office/officeart/2005/8/layout/hList1"/>
    <dgm:cxn modelId="{81285E8C-514F-4CB4-A2CB-0A8DF9861E98}" type="presOf" srcId="{0686E463-1A88-4D4F-A01C-EF12575D34E8}" destId="{E0B60F7F-8A5C-49B1-A918-CF7D6ED8FA1D}" srcOrd="0" destOrd="1" presId="urn:microsoft.com/office/officeart/2005/8/layout/hList1"/>
    <dgm:cxn modelId="{6B74668D-3A8E-4280-9EE6-CB1C6AB7DB48}" type="presOf" srcId="{1595BE73-48D0-4DC4-AEB1-E8C53A9279EB}" destId="{6DA6C67F-9521-4E27-B57C-26E68B39BEA0}" srcOrd="0" destOrd="2" presId="urn:microsoft.com/office/officeart/2005/8/layout/hList1"/>
    <dgm:cxn modelId="{49D0508F-F951-4547-AF37-C30D7D8DA110}" srcId="{267191A9-51AA-423C-8B4F-A4B7E831ADCB}" destId="{ABCFB375-34BF-4E97-B62F-46F1899482BF}" srcOrd="1" destOrd="0" parTransId="{DC16D876-CB06-411C-8405-D6FB67013C4E}" sibTransId="{D6E44B1D-0542-4503-A584-756368EB935D}"/>
    <dgm:cxn modelId="{38F0E896-E6AB-4278-A576-99B796AE1F8B}" type="presOf" srcId="{7FF2DDCE-9A5C-4433-8188-F928BD97577F}" destId="{E71ED2CB-BAA3-4CAB-B17E-3ADCBA3BC49D}" srcOrd="0" destOrd="0" presId="urn:microsoft.com/office/officeart/2005/8/layout/hList1"/>
    <dgm:cxn modelId="{7F98A39B-6FC6-4D31-A354-422E8EDEDDEF}" srcId="{7FF2DDCE-9A5C-4433-8188-F928BD97577F}" destId="{A02D3498-382F-4443-9F05-644F76EECBC3}" srcOrd="0" destOrd="0" parTransId="{CC1ECD5B-4118-48AA-90B6-170FC1F9EB90}" sibTransId="{38C82662-E839-4648-9703-862A4A787654}"/>
    <dgm:cxn modelId="{29C182CA-2DF2-4F42-A869-B95D258AE0F3}" srcId="{7FF2DDCE-9A5C-4433-8188-F928BD97577F}" destId="{0686E463-1A88-4D4F-A01C-EF12575D34E8}" srcOrd="1" destOrd="0" parTransId="{7558B9ED-BA23-42E0-A9E6-A7022628810B}" sibTransId="{3035B7A3-8E32-4BEC-99D1-B0522C415B74}"/>
    <dgm:cxn modelId="{779286CD-754F-4849-A4F7-48E8B4AC0667}" srcId="{B7CEB79C-EC2D-4326-B681-DF63C5264082}" destId="{7FF2DDCE-9A5C-4433-8188-F928BD97577F}" srcOrd="1" destOrd="0" parTransId="{910BFBCA-C0AF-4EBC-8AE2-71BA604B41AC}" sibTransId="{4F1CBCE9-6404-4AE1-B6C9-E06C62E657F1}"/>
    <dgm:cxn modelId="{63E7C0CD-32B6-4F05-9CA1-0EE89CAE9F16}" srcId="{19B0943D-3C18-42E6-AC4B-ADE71F4F1F24}" destId="{1DC15424-55AF-4042-AA90-22CB0878DED8}" srcOrd="0" destOrd="0" parTransId="{1C8C5B48-AE67-415F-8C5A-24BD8A6CCADC}" sibTransId="{D16A5F97-1CB5-498B-BEBF-DE86213BFE3B}"/>
    <dgm:cxn modelId="{8D004529-B1FA-44CB-B9C7-2525A33962A4}" type="presParOf" srcId="{B4AD0F8A-1F6B-46EF-B2A5-D0AB116FC2AA}" destId="{DA75D3EB-A6AD-4B73-BEE9-997C39263323}" srcOrd="0" destOrd="0" presId="urn:microsoft.com/office/officeart/2005/8/layout/hList1"/>
    <dgm:cxn modelId="{8F65BB2B-5063-47BB-B338-BA549616A92F}" type="presParOf" srcId="{DA75D3EB-A6AD-4B73-BEE9-997C39263323}" destId="{64CFF490-087A-45F1-B857-8A42AFDE6438}" srcOrd="0" destOrd="0" presId="urn:microsoft.com/office/officeart/2005/8/layout/hList1"/>
    <dgm:cxn modelId="{D5C2064C-D436-4B91-9F3D-4CFE1B9D4273}" type="presParOf" srcId="{DA75D3EB-A6AD-4B73-BEE9-997C39263323}" destId="{6DA6C67F-9521-4E27-B57C-26E68B39BEA0}" srcOrd="1" destOrd="0" presId="urn:microsoft.com/office/officeart/2005/8/layout/hList1"/>
    <dgm:cxn modelId="{6074781F-841E-40F3-94E7-FBE6AA343FE8}" type="presParOf" srcId="{B4AD0F8A-1F6B-46EF-B2A5-D0AB116FC2AA}" destId="{9D06113A-E69B-4D19-9A2B-BBF030EBE8A4}" srcOrd="1" destOrd="0" presId="urn:microsoft.com/office/officeart/2005/8/layout/hList1"/>
    <dgm:cxn modelId="{3083C64F-3AA0-4878-8A2F-253791540529}" type="presParOf" srcId="{B4AD0F8A-1F6B-46EF-B2A5-D0AB116FC2AA}" destId="{7B8381D9-3B92-4EDC-B8EE-F4287D354D12}" srcOrd="2" destOrd="0" presId="urn:microsoft.com/office/officeart/2005/8/layout/hList1"/>
    <dgm:cxn modelId="{06F464D4-2FD9-4A9D-9028-DDE57FD315D3}" type="presParOf" srcId="{7B8381D9-3B92-4EDC-B8EE-F4287D354D12}" destId="{E71ED2CB-BAA3-4CAB-B17E-3ADCBA3BC49D}" srcOrd="0" destOrd="0" presId="urn:microsoft.com/office/officeart/2005/8/layout/hList1"/>
    <dgm:cxn modelId="{04C930F1-4D4F-4D18-B22B-901D1DCBBE35}" type="presParOf" srcId="{7B8381D9-3B92-4EDC-B8EE-F4287D354D12}" destId="{E0B60F7F-8A5C-49B1-A918-CF7D6ED8FA1D}" srcOrd="1" destOrd="0" presId="urn:microsoft.com/office/officeart/2005/8/layout/hList1"/>
    <dgm:cxn modelId="{E423C27B-CC00-42DA-B131-D57168C20D5E}" type="presParOf" srcId="{B4AD0F8A-1F6B-46EF-B2A5-D0AB116FC2AA}" destId="{A2A9F513-4B1C-4F2F-8BB9-7AC1CE36CBAA}" srcOrd="3" destOrd="0" presId="urn:microsoft.com/office/officeart/2005/8/layout/hList1"/>
    <dgm:cxn modelId="{A4A52B33-4A10-4E94-8407-B31AAAE3D5F1}" type="presParOf" srcId="{B4AD0F8A-1F6B-46EF-B2A5-D0AB116FC2AA}" destId="{FDDBEEB6-A884-4914-96B2-8DC63A4F28B4}" srcOrd="4" destOrd="0" presId="urn:microsoft.com/office/officeart/2005/8/layout/hList1"/>
    <dgm:cxn modelId="{608A2723-B985-49D8-AF49-7B6E4C5B2373}" type="presParOf" srcId="{FDDBEEB6-A884-4914-96B2-8DC63A4F28B4}" destId="{5464548F-C8D6-44EC-9954-9556474B3AE7}" srcOrd="0" destOrd="0" presId="urn:microsoft.com/office/officeart/2005/8/layout/hList1"/>
    <dgm:cxn modelId="{5E61D3BF-1579-4CD1-9D9B-F123165F227B}" type="presParOf" srcId="{FDDBEEB6-A884-4914-96B2-8DC63A4F28B4}" destId="{52508C11-0492-4972-A7B3-2B667BB287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FF490-087A-45F1-B857-8A42AFDE6438}">
      <dsp:nvSpPr>
        <dsp:cNvPr id="0" name=""/>
        <dsp:cNvSpPr/>
      </dsp:nvSpPr>
      <dsp:spPr>
        <a:xfrm>
          <a:off x="6506" y="2620082"/>
          <a:ext cx="6343352" cy="18720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University </a:t>
          </a:r>
        </a:p>
      </dsp:txBody>
      <dsp:txXfrm>
        <a:off x="6506" y="2620082"/>
        <a:ext cx="6343352" cy="1872000"/>
      </dsp:txXfrm>
    </dsp:sp>
    <dsp:sp modelId="{6DA6C67F-9521-4E27-B57C-26E68B39BEA0}">
      <dsp:nvSpPr>
        <dsp:cNvPr id="0" name=""/>
        <dsp:cNvSpPr/>
      </dsp:nvSpPr>
      <dsp:spPr>
        <a:xfrm>
          <a:off x="6506" y="4492082"/>
          <a:ext cx="6343352" cy="333309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Strategic vision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Initial investments 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Human capital</a:t>
          </a:r>
        </a:p>
      </dsp:txBody>
      <dsp:txXfrm>
        <a:off x="6506" y="4492082"/>
        <a:ext cx="6343352" cy="3333097"/>
      </dsp:txXfrm>
    </dsp:sp>
    <dsp:sp modelId="{E71ED2CB-BAA3-4CAB-B17E-3ADCBA3BC49D}">
      <dsp:nvSpPr>
        <dsp:cNvPr id="0" name=""/>
        <dsp:cNvSpPr/>
      </dsp:nvSpPr>
      <dsp:spPr>
        <a:xfrm>
          <a:off x="7237928" y="2620082"/>
          <a:ext cx="6343352" cy="1872000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Industry</a:t>
          </a:r>
        </a:p>
      </dsp:txBody>
      <dsp:txXfrm>
        <a:off x="7237928" y="2620082"/>
        <a:ext cx="6343352" cy="1872000"/>
      </dsp:txXfrm>
    </dsp:sp>
    <dsp:sp modelId="{E0B60F7F-8A5C-49B1-A918-CF7D6ED8FA1D}">
      <dsp:nvSpPr>
        <dsp:cNvPr id="0" name=""/>
        <dsp:cNvSpPr/>
      </dsp:nvSpPr>
      <dsp:spPr>
        <a:xfrm>
          <a:off x="7237928" y="4492082"/>
          <a:ext cx="6343352" cy="333309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Openness to external actors 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Inter-organizational trust </a:t>
          </a:r>
        </a:p>
      </dsp:txBody>
      <dsp:txXfrm>
        <a:off x="7237928" y="4492082"/>
        <a:ext cx="6343352" cy="3333097"/>
      </dsp:txXfrm>
    </dsp:sp>
    <dsp:sp modelId="{5464548F-C8D6-44EC-9954-9556474B3AE7}">
      <dsp:nvSpPr>
        <dsp:cNvPr id="0" name=""/>
        <dsp:cNvSpPr/>
      </dsp:nvSpPr>
      <dsp:spPr>
        <a:xfrm>
          <a:off x="14469350" y="2620082"/>
          <a:ext cx="6343352" cy="1872000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Government </a:t>
          </a:r>
        </a:p>
      </dsp:txBody>
      <dsp:txXfrm>
        <a:off x="14469350" y="2620082"/>
        <a:ext cx="6343352" cy="1872000"/>
      </dsp:txXfrm>
    </dsp:sp>
    <dsp:sp modelId="{52508C11-0492-4972-A7B3-2B667BB287E1}">
      <dsp:nvSpPr>
        <dsp:cNvPr id="0" name=""/>
        <dsp:cNvSpPr/>
      </dsp:nvSpPr>
      <dsp:spPr>
        <a:xfrm>
          <a:off x="14469350" y="4492082"/>
          <a:ext cx="6343352" cy="333309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Incentives 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(tax, conditions etc.) 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Funding opportunities 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(fair and open) </a:t>
          </a:r>
        </a:p>
      </dsp:txBody>
      <dsp:txXfrm>
        <a:off x="14469350" y="4492082"/>
        <a:ext cx="6343352" cy="3333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67934471-1757-F545-8762-30E3E20818D5}"/>
              </a:ext>
            </a:extLst>
          </p:cNvPr>
          <p:cNvSpPr/>
          <p:nvPr userDrawn="1"/>
        </p:nvSpPr>
        <p:spPr>
          <a:xfrm>
            <a:off x="1716809" y="2830795"/>
            <a:ext cx="1944604" cy="129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8598B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1pPr>
            <a:lvl2pPr marL="11176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2pPr>
            <a:lvl3pPr marL="16764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3pPr>
            <a:lvl4pPr marL="22352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4pPr>
            <a:lvl5pPr marL="27940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7ED460F8-2EB3-B347-8D0C-4E0ED8BDD74A}"/>
              </a:ext>
            </a:extLst>
          </p:cNvPr>
          <p:cNvSpPr/>
          <p:nvPr userDrawn="1"/>
        </p:nvSpPr>
        <p:spPr>
          <a:xfrm>
            <a:off x="1716809" y="2830795"/>
            <a:ext cx="1944604" cy="129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18598B"/>
                </a:solidFill>
              </a:defRPr>
            </a:lvl1pPr>
            <a:lvl2pPr>
              <a:defRPr sz="4800">
                <a:solidFill>
                  <a:srgbClr val="18598B"/>
                </a:solidFill>
              </a:defRPr>
            </a:lvl2pPr>
            <a:lvl3pPr>
              <a:defRPr sz="4800">
                <a:solidFill>
                  <a:srgbClr val="18598B"/>
                </a:solidFill>
              </a:defRPr>
            </a:lvl3pPr>
            <a:lvl4pPr>
              <a:defRPr sz="4800">
                <a:solidFill>
                  <a:srgbClr val="18598B"/>
                </a:solidFill>
              </a:defRPr>
            </a:lvl4pPr>
            <a:lvl5pPr>
              <a:defRPr sz="4800">
                <a:solidFill>
                  <a:srgbClr val="1859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>
                <a:solidFill>
                  <a:srgbClr val="18598B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solidFill>
                  <a:srgbClr val="18598B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hazar-eilink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ww.britishcouncil.uz"/>
          <p:cNvSpPr txBox="1"/>
          <p:nvPr/>
        </p:nvSpPr>
        <p:spPr>
          <a:xfrm>
            <a:off x="1210751" y="12503938"/>
            <a:ext cx="392254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b="0">
                <a:solidFill>
                  <a:srgbClr val="FFFFFF"/>
                </a:solidFill>
                <a:latin typeface="British Council Sans Regular"/>
                <a:ea typeface="British Council Sans Regular"/>
                <a:cs typeface="British Council Sans Regular"/>
                <a:sym typeface="British Council Sans Regular"/>
              </a:defRPr>
            </a:lvl1pPr>
          </a:lstStyle>
          <a:p>
            <a:r>
              <a:rPr dirty="0" err="1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www.britishcouncil</a:t>
            </a:r>
            <a:r>
              <a:rPr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endParaRPr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FF3AD-0926-8F43-9CA9-D250EB741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3" t="37265" r="41875" b="30772"/>
          <a:stretch/>
        </p:blipFill>
        <p:spPr>
          <a:xfrm>
            <a:off x="8583312" y="-51544"/>
            <a:ext cx="14932994" cy="13274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6D6F8D-D15C-7E4B-9845-ADAB14E307A4}"/>
              </a:ext>
            </a:extLst>
          </p:cNvPr>
          <p:cNvSpPr txBox="1"/>
          <p:nvPr/>
        </p:nvSpPr>
        <p:spPr>
          <a:xfrm>
            <a:off x="867694" y="3260428"/>
            <a:ext cx="14850219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18598B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Creative Spark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Education Enterprise Programme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000"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6B556EC8-BC12-0846-B78E-9F28EA0D1A9F}"/>
              </a:ext>
            </a:extLst>
          </p:cNvPr>
          <p:cNvSpPr/>
          <p:nvPr/>
        </p:nvSpPr>
        <p:spPr>
          <a:xfrm>
            <a:off x="1227421" y="7141538"/>
            <a:ext cx="1944604" cy="129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98A56-5554-5649-90F5-9D71E43E1865}"/>
              </a:ext>
            </a:extLst>
          </p:cNvPr>
          <p:cNvSpPr txBox="1"/>
          <p:nvPr/>
        </p:nvSpPr>
        <p:spPr>
          <a:xfrm>
            <a:off x="505688" y="8496272"/>
            <a:ext cx="19720142" cy="4903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z-Latn-AZ" sz="48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Khazar University </a:t>
            </a:r>
            <a:endParaRPr lang="en-US" sz="4800"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Dynamics of University-Industry (U-I) </a:t>
            </a:r>
          </a:p>
          <a:p>
            <a:pPr algn="l"/>
            <a:r>
              <a:rPr lang="en-US" sz="48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in Developing Countries </a:t>
            </a:r>
          </a:p>
          <a:p>
            <a:pPr algn="l"/>
            <a:r>
              <a:rPr lang="en-US" sz="5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Raziya Isayeva 						</a:t>
            </a:r>
            <a:r>
              <a:rPr lang="az-Latn-AZ" sz="5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</a:t>
            </a:r>
            <a:r>
              <a:rPr lang="en-US" sz="5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5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eeting</a:t>
            </a:r>
            <a:endParaRPr lang="en-US" sz="5400"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5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</a:t>
            </a:r>
            <a:r>
              <a:rPr lang="az-Latn-AZ" sz="5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5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.03.2021</a:t>
            </a:r>
          </a:p>
          <a:p>
            <a:pPr algn="r"/>
            <a:r>
              <a:rPr lang="en-US" sz="60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5F6852-CF17-7445-9A20-FB8F94111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21" y="894911"/>
            <a:ext cx="4114434" cy="118099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06F9AF3-8B5C-4868-96AC-7AC779B6D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20" y="706907"/>
            <a:ext cx="1554483" cy="15422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1339-A883-4F3B-93C6-659182F2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08" y="1076570"/>
            <a:ext cx="21005800" cy="2286000"/>
          </a:xfrm>
        </p:spPr>
        <p:txBody>
          <a:bodyPr/>
          <a:lstStyle/>
          <a:p>
            <a:pPr algn="ctr"/>
            <a:r>
              <a:rPr lang="en-US" sz="8000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7CBF9-EE69-4130-BBCB-44FE73F66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71631"/>
            <a:ext cx="21005800" cy="9296400"/>
          </a:xfrm>
        </p:spPr>
        <p:txBody>
          <a:bodyPr/>
          <a:lstStyle/>
          <a:p>
            <a:r>
              <a:rPr lang="en-US" sz="6000" dirty="0"/>
              <a:t>BARRIERS TO U-I COLLABORATION </a:t>
            </a:r>
          </a:p>
          <a:p>
            <a:r>
              <a:rPr lang="en-US" sz="6000" dirty="0"/>
              <a:t>DYNAMICS OF U-I COLLABORATION</a:t>
            </a:r>
          </a:p>
          <a:p>
            <a:r>
              <a:rPr lang="en-US" sz="6000" dirty="0"/>
              <a:t>EXAMPLE  </a:t>
            </a:r>
          </a:p>
          <a:p>
            <a:r>
              <a:rPr lang="en-US" sz="6000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26788489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9BAA-F387-3B49-82A9-11587EFC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832338"/>
            <a:ext cx="21005800" cy="2286000"/>
          </a:xfrm>
        </p:spPr>
        <p:txBody>
          <a:bodyPr/>
          <a:lstStyle/>
          <a:p>
            <a:pPr algn="ctr"/>
            <a:r>
              <a:rPr lang="en-US" sz="8000" dirty="0"/>
              <a:t>BARRIERS TO U-I COLLABORATION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00A635-B2EE-4787-8579-C7C6D84E2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335934"/>
              </p:ext>
            </p:extLst>
          </p:nvPr>
        </p:nvGraphicFramePr>
        <p:xfrm>
          <a:off x="1689099" y="2602524"/>
          <a:ext cx="20819209" cy="1044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358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3058-922C-144E-A0E0-71998D5C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724877"/>
            <a:ext cx="21005800" cy="2286000"/>
          </a:xfrm>
        </p:spPr>
        <p:txBody>
          <a:bodyPr/>
          <a:lstStyle/>
          <a:p>
            <a:r>
              <a:rPr lang="en-US" sz="8000" dirty="0"/>
              <a:t>THE DYNAMICS OF U-I COLLABORATION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E0D4C0-1247-430F-9C9F-9B2206107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56965"/>
              </p:ext>
            </p:extLst>
          </p:nvPr>
        </p:nvGraphicFramePr>
        <p:xfrm>
          <a:off x="1494691" y="3464169"/>
          <a:ext cx="20239895" cy="865962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045897">
                  <a:extLst>
                    <a:ext uri="{9D8B030D-6E8A-4147-A177-3AD203B41FA5}">
                      <a16:colId xmlns:a16="http://schemas.microsoft.com/office/drawing/2014/main" val="2834073000"/>
                    </a:ext>
                  </a:extLst>
                </a:gridCol>
                <a:gridCol w="7053386">
                  <a:extLst>
                    <a:ext uri="{9D8B030D-6E8A-4147-A177-3AD203B41FA5}">
                      <a16:colId xmlns:a16="http://schemas.microsoft.com/office/drawing/2014/main" val="2638151036"/>
                    </a:ext>
                  </a:extLst>
                </a:gridCol>
                <a:gridCol w="3098596">
                  <a:extLst>
                    <a:ext uri="{9D8B030D-6E8A-4147-A177-3AD203B41FA5}">
                      <a16:colId xmlns:a16="http://schemas.microsoft.com/office/drawing/2014/main" val="3878908284"/>
                    </a:ext>
                  </a:extLst>
                </a:gridCol>
                <a:gridCol w="5042016">
                  <a:extLst>
                    <a:ext uri="{9D8B030D-6E8A-4147-A177-3AD203B41FA5}">
                      <a16:colId xmlns:a16="http://schemas.microsoft.com/office/drawing/2014/main" val="1597743029"/>
                    </a:ext>
                  </a:extLst>
                </a:gridCol>
              </a:tblGrid>
              <a:tr h="14437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</a:rPr>
                        <a:t>LEVELS OF COOPERATION </a:t>
                      </a:r>
                      <a:endParaRPr lang="en-US" sz="42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</a:rPr>
                        <a:t>TYPES OF COOPERATION </a:t>
                      </a:r>
                      <a:endParaRPr lang="en-US" sz="42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C1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</a:rPr>
                        <a:t>INTENSITY </a:t>
                      </a:r>
                      <a:endParaRPr lang="en-US" sz="42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85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</a:rPr>
                        <a:t>LENGTH </a:t>
                      </a:r>
                      <a:endParaRPr lang="en-US" sz="42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C1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51180"/>
                  </a:ext>
                </a:extLst>
              </a:tr>
              <a:tr h="26249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Advanced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Research partnership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- Research services</a:t>
                      </a:r>
                    </a:p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None/>
                      </a:pPr>
                      <a:r>
                        <a:rPr lang="en-US" sz="4000" dirty="0">
                          <a:effectLst/>
                        </a:rPr>
                        <a:t>- Shared Infrastructure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High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More formal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Long-term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801161"/>
                  </a:ext>
                </a:extLst>
              </a:tr>
              <a:tr h="229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Improved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HR training and transfer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Academic entrepreneurship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Medium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Formal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Medium term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192800"/>
                  </a:ext>
                </a:extLst>
              </a:tr>
              <a:tr h="229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Foundations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Social interactions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(conferences, networks)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Scientific publications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Low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Informal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Short term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7888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09783D-EACF-4D21-9F33-D4FDAE89DFC0}"/>
              </a:ext>
            </a:extLst>
          </p:cNvPr>
          <p:cNvSpPr txBox="1"/>
          <p:nvPr/>
        </p:nvSpPr>
        <p:spPr>
          <a:xfrm>
            <a:off x="1689100" y="12193661"/>
            <a:ext cx="1916723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The model is adapted from Perkmann and Walsh, 2007</a:t>
            </a:r>
          </a:p>
        </p:txBody>
      </p:sp>
    </p:spTree>
    <p:extLst>
      <p:ext uri="{BB962C8B-B14F-4D97-AF65-F5344CB8AC3E}">
        <p14:creationId xmlns:p14="http://schemas.microsoft.com/office/powerpoint/2010/main" val="21944656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3058-922C-144E-A0E0-71998D5C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724877"/>
            <a:ext cx="21005800" cy="2286000"/>
          </a:xfrm>
        </p:spPr>
        <p:txBody>
          <a:bodyPr/>
          <a:lstStyle/>
          <a:p>
            <a:r>
              <a:rPr lang="en-US" sz="8000" dirty="0"/>
              <a:t>EXAMPLE - COOPERATION WITH BP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E0D4C0-1247-430F-9C9F-9B2206107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74601"/>
              </p:ext>
            </p:extLst>
          </p:nvPr>
        </p:nvGraphicFramePr>
        <p:xfrm>
          <a:off x="1407747" y="3048071"/>
          <a:ext cx="20239895" cy="94121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045897">
                  <a:extLst>
                    <a:ext uri="{9D8B030D-6E8A-4147-A177-3AD203B41FA5}">
                      <a16:colId xmlns:a16="http://schemas.microsoft.com/office/drawing/2014/main" val="2834073000"/>
                    </a:ext>
                  </a:extLst>
                </a:gridCol>
                <a:gridCol w="7034735">
                  <a:extLst>
                    <a:ext uri="{9D8B030D-6E8A-4147-A177-3AD203B41FA5}">
                      <a16:colId xmlns:a16="http://schemas.microsoft.com/office/drawing/2014/main" val="2638151036"/>
                    </a:ext>
                  </a:extLst>
                </a:gridCol>
                <a:gridCol w="5099538">
                  <a:extLst>
                    <a:ext uri="{9D8B030D-6E8A-4147-A177-3AD203B41FA5}">
                      <a16:colId xmlns:a16="http://schemas.microsoft.com/office/drawing/2014/main" val="3878908284"/>
                    </a:ext>
                  </a:extLst>
                </a:gridCol>
                <a:gridCol w="3059725">
                  <a:extLst>
                    <a:ext uri="{9D8B030D-6E8A-4147-A177-3AD203B41FA5}">
                      <a16:colId xmlns:a16="http://schemas.microsoft.com/office/drawing/2014/main" val="1597743029"/>
                    </a:ext>
                  </a:extLst>
                </a:gridCol>
              </a:tblGrid>
              <a:tr h="14437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 OF COOPERATION </a:t>
                      </a:r>
                      <a:endParaRPr lang="en-US" sz="42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85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COOPERATION </a:t>
                      </a:r>
                      <a:endParaRPr lang="en-US" sz="42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C1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 </a:t>
                      </a:r>
                      <a:endParaRPr lang="en-US" sz="42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85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</a:t>
                      </a:r>
                      <a:endParaRPr lang="en-US" sz="42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C1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51180"/>
                  </a:ext>
                </a:extLst>
              </a:tr>
              <a:tr h="26249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partnership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Research services</a:t>
                      </a:r>
                    </a:p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None/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Shared Infrastructure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eiLink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https://khazar-eilink.com/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801161"/>
                  </a:ext>
                </a:extLst>
              </a:tr>
              <a:tr h="229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training and transfer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entrepreneurship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BP Scholarship Programme </a:t>
                      </a:r>
                    </a:p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School of Project Management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term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192800"/>
                  </a:ext>
                </a:extLst>
              </a:tr>
              <a:tr h="229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Foundations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interactions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(conferences, networks)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publications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Workshops 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term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7888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09783D-EACF-4D21-9F33-D4FDAE89DFC0}"/>
              </a:ext>
            </a:extLst>
          </p:cNvPr>
          <p:cNvSpPr txBox="1"/>
          <p:nvPr/>
        </p:nvSpPr>
        <p:spPr>
          <a:xfrm>
            <a:off x="1425330" y="12535894"/>
            <a:ext cx="1916723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The model is adapted from Perkmann and Walsh, 2007</a:t>
            </a:r>
          </a:p>
        </p:txBody>
      </p:sp>
    </p:spTree>
    <p:extLst>
      <p:ext uri="{BB962C8B-B14F-4D97-AF65-F5344CB8AC3E}">
        <p14:creationId xmlns:p14="http://schemas.microsoft.com/office/powerpoint/2010/main" val="26763749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A5EE-2771-4CDB-B48A-119B951A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863600"/>
            <a:ext cx="21005800" cy="2286000"/>
          </a:xfrm>
        </p:spPr>
        <p:txBody>
          <a:bodyPr/>
          <a:lstStyle/>
          <a:p>
            <a:r>
              <a:rPr lang="en-US" sz="8000" dirty="0"/>
              <a:t>REFERENCES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B63EF-50A5-4F55-A622-1CB9CB7E0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base">
              <a:buNone/>
            </a:pPr>
            <a:r>
              <a:rPr lang="en-US" sz="2400" dirty="0"/>
              <a:t>Al-</a:t>
            </a:r>
            <a:r>
              <a:rPr lang="en-US" sz="2400" dirty="0" err="1"/>
              <a:t>Tabbaa</a:t>
            </a:r>
            <a:r>
              <a:rPr lang="en-US" sz="2400" dirty="0"/>
              <a:t>, O. and </a:t>
            </a:r>
            <a:r>
              <a:rPr lang="en-US" sz="2400" dirty="0" err="1"/>
              <a:t>Ankrah</a:t>
            </a:r>
            <a:r>
              <a:rPr lang="en-US" sz="2400" dirty="0"/>
              <a:t>, S., 2016. Social capital to facilitate ‘</a:t>
            </a:r>
            <a:r>
              <a:rPr lang="en-US" sz="2400" dirty="0" err="1"/>
              <a:t>engineered’university</a:t>
            </a:r>
            <a:r>
              <a:rPr lang="en-US" sz="2400" dirty="0"/>
              <a:t>–industry collaboration for technology transfer: A dynamic perspective. </a:t>
            </a:r>
            <a:r>
              <a:rPr lang="en-US" sz="2400" i="1" dirty="0"/>
              <a:t>Technological Forecasting and Social Change</a:t>
            </a:r>
            <a:r>
              <a:rPr lang="en-US" sz="2400" dirty="0"/>
              <a:t>, </a:t>
            </a:r>
            <a:r>
              <a:rPr lang="en-US" sz="2400" i="1" dirty="0"/>
              <a:t>104</a:t>
            </a:r>
            <a:r>
              <a:rPr lang="en-US" sz="2400" dirty="0"/>
              <a:t>, pp.1-15.  </a:t>
            </a:r>
          </a:p>
          <a:p>
            <a:pPr marL="0" indent="0" rtl="0" fontAlgn="base">
              <a:buNone/>
            </a:pPr>
            <a:r>
              <a:rPr lang="en-US" sz="2400" dirty="0"/>
              <a:t>Arenas, J.J. and González, D., 2018. Technology transfer models and elements in the University-Industry collaboration. </a:t>
            </a:r>
            <a:r>
              <a:rPr lang="en-US" sz="2400" i="1" dirty="0"/>
              <a:t>Administrative sciences</a:t>
            </a:r>
            <a:r>
              <a:rPr lang="en-US" sz="2400" dirty="0"/>
              <a:t>, </a:t>
            </a:r>
            <a:r>
              <a:rPr lang="en-US" sz="2400" i="1" dirty="0"/>
              <a:t>8</a:t>
            </a:r>
            <a:r>
              <a:rPr lang="en-US" sz="2400" dirty="0"/>
              <a:t>(2), p.19.  </a:t>
            </a:r>
          </a:p>
          <a:p>
            <a:pPr marL="0" indent="0" rtl="0" fontAlgn="base">
              <a:buNone/>
            </a:pPr>
            <a:r>
              <a:rPr lang="en-US" sz="2400" dirty="0" err="1"/>
              <a:t>Bruneel</a:t>
            </a:r>
            <a:r>
              <a:rPr lang="en-US" sz="2400" dirty="0"/>
              <a:t>, J., </a:t>
            </a:r>
            <a:r>
              <a:rPr lang="en-US" sz="2400" dirty="0" err="1"/>
              <a:t>d’Este</a:t>
            </a:r>
            <a:r>
              <a:rPr lang="en-US" sz="2400" dirty="0"/>
              <a:t>, P. and Salter, A., 2010. Investigating the factors that diminish the barriers to university–industry collaboration. </a:t>
            </a:r>
            <a:r>
              <a:rPr lang="en-US" sz="2400" i="1" dirty="0"/>
              <a:t>Research policy</a:t>
            </a:r>
            <a:r>
              <a:rPr lang="en-US" sz="2400" dirty="0"/>
              <a:t>, </a:t>
            </a:r>
            <a:r>
              <a:rPr lang="en-US" sz="2400" i="1" dirty="0"/>
              <a:t>39</a:t>
            </a:r>
            <a:r>
              <a:rPr lang="en-US" sz="2400" dirty="0"/>
              <a:t>(7), pp.858-868. </a:t>
            </a:r>
          </a:p>
          <a:p>
            <a:pPr marL="0" indent="0" rtl="0" fontAlgn="base">
              <a:buNone/>
            </a:pPr>
            <a:r>
              <a:rPr lang="en-US" sz="2400" dirty="0"/>
              <a:t>Chesbrough, H. and Crowther, A.K., 2006. Beyond high tech: early adopters of open innovation in other industries. </a:t>
            </a:r>
            <a:r>
              <a:rPr lang="en-US" sz="2400" dirty="0" err="1"/>
              <a:t>R&amp;d</a:t>
            </a:r>
            <a:r>
              <a:rPr lang="en-US" sz="2400" dirty="0"/>
              <a:t> Management, 36(3), pp.229-236.</a:t>
            </a:r>
          </a:p>
          <a:p>
            <a:pPr marL="0" indent="0" rtl="0" fontAlgn="base">
              <a:buNone/>
            </a:pPr>
            <a:r>
              <a:rPr lang="en-US" sz="2400" dirty="0" err="1"/>
              <a:t>Guimón</a:t>
            </a:r>
            <a:r>
              <a:rPr lang="en-US" sz="2400" dirty="0"/>
              <a:t>, J., 2013. Promoting university-industry collaboration in developing countries. </a:t>
            </a:r>
            <a:r>
              <a:rPr lang="en-US" sz="2400" i="1" dirty="0"/>
              <a:t>World Bank</a:t>
            </a:r>
            <a:r>
              <a:rPr lang="en-US" sz="2400" dirty="0"/>
              <a:t>, </a:t>
            </a:r>
            <a:r>
              <a:rPr lang="en-US" sz="2400" i="1" dirty="0"/>
              <a:t>3</a:t>
            </a:r>
            <a:r>
              <a:rPr lang="en-US" sz="2400" dirty="0"/>
              <a:t>, pp.12-48. </a:t>
            </a:r>
          </a:p>
          <a:p>
            <a:pPr marL="0" indent="0" rtl="0" fontAlgn="base">
              <a:buNone/>
            </a:pPr>
            <a:r>
              <a:rPr lang="en-US" sz="2400" dirty="0"/>
              <a:t>Perkmann, M. and Walsh, K., 2007. University–industry relationships and open innovation: Towards a research agenda. </a:t>
            </a:r>
            <a:r>
              <a:rPr lang="en-US" sz="2400" i="1" dirty="0"/>
              <a:t>International journal of management reviews</a:t>
            </a:r>
            <a:r>
              <a:rPr lang="en-US" sz="2400" dirty="0"/>
              <a:t>, </a:t>
            </a:r>
            <a:r>
              <a:rPr lang="en-US" sz="2400" i="1" dirty="0"/>
              <a:t>9</a:t>
            </a:r>
            <a:r>
              <a:rPr lang="en-US" sz="2400" dirty="0"/>
              <a:t>(4), pp.259-280.  </a:t>
            </a:r>
          </a:p>
          <a:p>
            <a:pPr marL="0" indent="0" rtl="0" fontAlgn="base">
              <a:buNone/>
            </a:pPr>
            <a:r>
              <a:rPr lang="en-US" sz="2400" dirty="0"/>
              <a:t>Siegel, D.S., Waldman, D.A., Atwater, L.E. and Link, A.N., 2003. Commercial knowledge transfers from universities to firms: improving the effectiveness of university–industry collaboration. </a:t>
            </a:r>
            <a:r>
              <a:rPr lang="en-US" sz="2400" i="1" dirty="0"/>
              <a:t>The Journal of High Technology Management Research</a:t>
            </a:r>
            <a:r>
              <a:rPr lang="en-US" sz="2400" dirty="0"/>
              <a:t>, </a:t>
            </a:r>
            <a:r>
              <a:rPr lang="en-US" sz="2400" i="1" dirty="0"/>
              <a:t>14</a:t>
            </a:r>
            <a:r>
              <a:rPr lang="en-US" sz="2400" dirty="0"/>
              <a:t>(1), pp.111-133.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497</Words>
  <Application>Microsoft Office PowerPoint</Application>
  <PresentationFormat>Custom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British Council Sans</vt:lpstr>
      <vt:lpstr>Helvetica Neue</vt:lpstr>
      <vt:lpstr>Helvetica Neue Light</vt:lpstr>
      <vt:lpstr>Helvetica Neue Medium</vt:lpstr>
      <vt:lpstr>Trebuchet MS</vt:lpstr>
      <vt:lpstr>White</vt:lpstr>
      <vt:lpstr>PowerPoint Presentation</vt:lpstr>
      <vt:lpstr>AGENDA</vt:lpstr>
      <vt:lpstr>BARRIERS TO U-I COLLABORATION </vt:lpstr>
      <vt:lpstr>THE DYNAMICS OF U-I COLLABORATION </vt:lpstr>
      <vt:lpstr>EXAMPLE - COOPERATION WITH BP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Raziya Isayeva</dc:creator>
  <cp:lastModifiedBy>Raziya Isayeva</cp:lastModifiedBy>
  <cp:revision>27</cp:revision>
  <cp:lastPrinted>2021-03-17T06:28:08Z</cp:lastPrinted>
  <dcterms:modified xsi:type="dcterms:W3CDTF">2021-04-01T18:53:36Z</dcterms:modified>
</cp:coreProperties>
</file>