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90C"/>
    <a:srgbClr val="F28100"/>
    <a:srgbClr val="E02B1D"/>
    <a:srgbClr val="000000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4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0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1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2D8F-ABC6-425A-A846-F514E5EE4506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024A-A227-4280-BFC4-5CFBB1663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34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936" r="2852" b="23656"/>
          <a:stretch/>
        </p:blipFill>
        <p:spPr>
          <a:xfrm>
            <a:off x="3392128" y="843817"/>
            <a:ext cx="5353666" cy="60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0525" y="1026061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Edgar Allan Poe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Alone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Fidan Isbarova </a:t>
            </a:r>
            <a:endParaRPr lang="en-GB" sz="40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524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childhood's hour I have not been </a:t>
            </a:r>
          </a:p>
          <a:p>
            <a:r>
              <a:rPr lang="en-US" sz="2000" dirty="0"/>
              <a:t>As others were—I have not seen </a:t>
            </a:r>
          </a:p>
          <a:p>
            <a:r>
              <a:rPr lang="en-US" sz="2000" dirty="0"/>
              <a:t>As others saw—I could not bring </a:t>
            </a:r>
          </a:p>
          <a:p>
            <a:r>
              <a:rPr lang="en-US" sz="2000" dirty="0"/>
              <a:t>My passions from a common spring— </a:t>
            </a:r>
          </a:p>
          <a:p>
            <a:r>
              <a:rPr lang="en-US" sz="2000" dirty="0"/>
              <a:t>From the same source I have not taken </a:t>
            </a:r>
          </a:p>
          <a:p>
            <a:r>
              <a:rPr lang="en-US" sz="2000" dirty="0"/>
              <a:t>My sorrow—I could not awaken </a:t>
            </a:r>
          </a:p>
          <a:p>
            <a:r>
              <a:rPr lang="en-US" sz="2000" dirty="0"/>
              <a:t>My heart to joy at the same tone— </a:t>
            </a:r>
          </a:p>
          <a:p>
            <a:r>
              <a:rPr lang="en-US" sz="2000" dirty="0"/>
              <a:t>And all I </a:t>
            </a:r>
            <a:r>
              <a:rPr lang="en-US" sz="2000" dirty="0" err="1"/>
              <a:t>lov'd</a:t>
            </a:r>
            <a:r>
              <a:rPr lang="en-US" sz="2000" dirty="0"/>
              <a:t>—</a:t>
            </a:r>
            <a:r>
              <a:rPr lang="en-US" sz="2000" i="1" dirty="0"/>
              <a:t>I </a:t>
            </a:r>
            <a:r>
              <a:rPr lang="en-US" sz="2000" dirty="0" err="1"/>
              <a:t>lov'd</a:t>
            </a:r>
            <a:r>
              <a:rPr lang="en-US" sz="2000" dirty="0"/>
              <a:t> alone— </a:t>
            </a:r>
          </a:p>
          <a:p>
            <a:r>
              <a:rPr lang="en-US" sz="2000" i="1" dirty="0"/>
              <a:t>Then—</a:t>
            </a:r>
            <a:r>
              <a:rPr lang="en-US" sz="2000" dirty="0"/>
              <a:t>in my childhood—in the dawn </a:t>
            </a:r>
          </a:p>
          <a:p>
            <a:r>
              <a:rPr lang="en-US" sz="2000" dirty="0"/>
              <a:t>Of a most stormy life—was drawn </a:t>
            </a:r>
          </a:p>
          <a:p>
            <a:r>
              <a:rPr lang="en-US" sz="2000" dirty="0"/>
              <a:t>From </a:t>
            </a:r>
            <a:r>
              <a:rPr lang="en-US" sz="2000" dirty="0" err="1"/>
              <a:t>ev'ry</a:t>
            </a:r>
            <a:r>
              <a:rPr lang="en-US" sz="2000" dirty="0"/>
              <a:t> depth of good and ill </a:t>
            </a:r>
          </a:p>
          <a:p>
            <a:r>
              <a:rPr lang="en-US" sz="2000" dirty="0"/>
              <a:t>The mystery which binds me still—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50" y="985253"/>
            <a:ext cx="839775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561" y="2341615"/>
            <a:ext cx="5279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the torrent, or the fountain— </a:t>
            </a:r>
          </a:p>
          <a:p>
            <a:r>
              <a:rPr lang="en-US" sz="2000" dirty="0"/>
              <a:t>From the red cliff of the mountain— </a:t>
            </a:r>
          </a:p>
          <a:p>
            <a:r>
              <a:rPr lang="en-US" sz="2000" dirty="0"/>
              <a:t>From the sun that 'round me </a:t>
            </a:r>
            <a:r>
              <a:rPr lang="en-US" sz="2000" dirty="0" err="1"/>
              <a:t>roll'd</a:t>
            </a:r>
            <a:r>
              <a:rPr lang="en-US" sz="2000" dirty="0"/>
              <a:t> </a:t>
            </a:r>
          </a:p>
          <a:p>
            <a:r>
              <a:rPr lang="en-US" sz="2000" dirty="0"/>
              <a:t>In its autumn tint of gold— </a:t>
            </a:r>
          </a:p>
          <a:p>
            <a:r>
              <a:rPr lang="en-US" sz="2000" dirty="0"/>
              <a:t>From the lightning in the sky </a:t>
            </a:r>
          </a:p>
          <a:p>
            <a:r>
              <a:rPr lang="en-US" sz="2000" dirty="0"/>
              <a:t>As it </a:t>
            </a:r>
            <a:r>
              <a:rPr lang="en-US" sz="2000" dirty="0" err="1"/>
              <a:t>pass'd</a:t>
            </a:r>
            <a:r>
              <a:rPr lang="en-US" sz="2000" dirty="0"/>
              <a:t> me flying by— </a:t>
            </a:r>
          </a:p>
          <a:p>
            <a:r>
              <a:rPr lang="en-US" sz="2000" dirty="0"/>
              <a:t>From the thunder, and the storm— </a:t>
            </a:r>
          </a:p>
          <a:p>
            <a:r>
              <a:rPr lang="en-US" sz="2000" dirty="0"/>
              <a:t>And the cloud that took the form </a:t>
            </a:r>
          </a:p>
          <a:p>
            <a:r>
              <a:rPr lang="en-US" sz="2000" dirty="0"/>
              <a:t>(When the rest of Heaven was blue) </a:t>
            </a:r>
          </a:p>
          <a:p>
            <a:r>
              <a:rPr lang="en-US" sz="2000" dirty="0"/>
              <a:t>Of a demon in my view— </a:t>
            </a:r>
          </a:p>
        </p:txBody>
      </p:sp>
    </p:spTree>
    <p:extLst>
      <p:ext uri="{BB962C8B-B14F-4D97-AF65-F5344CB8AC3E}">
        <p14:creationId xmlns:p14="http://schemas.microsoft.com/office/powerpoint/2010/main" val="48661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728" y="1026060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Amy Lowell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The Garden by Moonlight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Fidan </a:t>
            </a:r>
            <a:r>
              <a:rPr lang="en-GB" sz="2000" i="1" dirty="0" err="1">
                <a:solidFill>
                  <a:srgbClr val="F28100"/>
                </a:solidFill>
              </a:rPr>
              <a:t>Zeynalova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4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973" y="2341615"/>
            <a:ext cx="6088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black cat among roses, </a:t>
            </a:r>
          </a:p>
          <a:p>
            <a:r>
              <a:rPr lang="en-US" sz="2000" dirty="0"/>
              <a:t>Phlox, lilac-misted under a first-quarter moon, </a:t>
            </a:r>
          </a:p>
          <a:p>
            <a:r>
              <a:rPr lang="en-US" sz="2000" dirty="0"/>
              <a:t>The sweet smells of heliotrope and night-scented stock. </a:t>
            </a:r>
          </a:p>
          <a:p>
            <a:r>
              <a:rPr lang="en-US" sz="2000" dirty="0"/>
              <a:t>The garden is very still, </a:t>
            </a:r>
          </a:p>
          <a:p>
            <a:r>
              <a:rPr lang="en-US" sz="2000" dirty="0"/>
              <a:t>It is dazed with moonlight, </a:t>
            </a:r>
          </a:p>
          <a:p>
            <a:r>
              <a:rPr lang="en-GB" sz="2000" dirty="0"/>
              <a:t>Contented with perfume, </a:t>
            </a:r>
          </a:p>
          <a:p>
            <a:r>
              <a:rPr lang="en-US" sz="2000" dirty="0"/>
              <a:t>Dreaming the opium dreams of its folded poppies. </a:t>
            </a:r>
          </a:p>
          <a:p>
            <a:r>
              <a:rPr lang="en-US" sz="2000" dirty="0"/>
              <a:t>Firefly lights open and vanish </a:t>
            </a:r>
          </a:p>
          <a:p>
            <a:r>
              <a:rPr lang="en-US" sz="2000" dirty="0"/>
              <a:t>High as the tip buds of the golden glow </a:t>
            </a:r>
          </a:p>
          <a:p>
            <a:r>
              <a:rPr lang="en-US" sz="2000" dirty="0"/>
              <a:t>Low as the sweet alyssum flowers at my feet. </a:t>
            </a:r>
          </a:p>
          <a:p>
            <a:r>
              <a:rPr lang="en-US" sz="2000" dirty="0"/>
              <a:t>Moon-shimmer on leaves and trellises, </a:t>
            </a:r>
          </a:p>
          <a:p>
            <a:r>
              <a:rPr lang="en-US" sz="2000" dirty="0"/>
              <a:t>Moon-spikes shafting through the snow ball bush. </a:t>
            </a:r>
          </a:p>
          <a:p>
            <a:r>
              <a:rPr lang="en-US" sz="2000" dirty="0"/>
              <a:t>Only the little faces of the ladies’ delight are alert and staring,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5252"/>
            <a:ext cx="1015781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7278" y="2341615"/>
            <a:ext cx="60910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the cat, padding between the roses, </a:t>
            </a:r>
          </a:p>
          <a:p>
            <a:r>
              <a:rPr lang="en-US" sz="2000" dirty="0"/>
              <a:t>Shakes a branch and breaks the </a:t>
            </a:r>
            <a:r>
              <a:rPr lang="en-US" sz="2000" dirty="0" err="1"/>
              <a:t>chequered</a:t>
            </a:r>
            <a:r>
              <a:rPr lang="en-US" sz="2000" dirty="0"/>
              <a:t> pattern </a:t>
            </a:r>
          </a:p>
          <a:p>
            <a:r>
              <a:rPr lang="en-US" sz="2000" dirty="0"/>
              <a:t>As water is broken by the falling of a leaf. </a:t>
            </a:r>
          </a:p>
          <a:p>
            <a:r>
              <a:rPr lang="en-GB" sz="2000" dirty="0"/>
              <a:t>Then you come, </a:t>
            </a:r>
          </a:p>
          <a:p>
            <a:r>
              <a:rPr lang="en-US" sz="2000" dirty="0"/>
              <a:t>And you are quiet like the garden, </a:t>
            </a:r>
          </a:p>
          <a:p>
            <a:r>
              <a:rPr lang="en-US" sz="2000" dirty="0"/>
              <a:t>And white like the alyssum flowers, </a:t>
            </a:r>
          </a:p>
          <a:p>
            <a:r>
              <a:rPr lang="en-US" sz="2000" dirty="0"/>
              <a:t>And beautiful as the silent sparks of the fireflies. </a:t>
            </a:r>
          </a:p>
          <a:p>
            <a:r>
              <a:rPr lang="en-US" sz="2000" dirty="0"/>
              <a:t>Ah, Beloved, do you see those orange lilies? </a:t>
            </a:r>
          </a:p>
          <a:p>
            <a:r>
              <a:rPr lang="en-GB" sz="2000" dirty="0"/>
              <a:t>They knew my mother, </a:t>
            </a:r>
          </a:p>
          <a:p>
            <a:r>
              <a:rPr lang="en-US" sz="2000" dirty="0"/>
              <a:t>But who belonging to me will they know </a:t>
            </a:r>
          </a:p>
          <a:p>
            <a:r>
              <a:rPr lang="en-GB" sz="2000" dirty="0"/>
              <a:t>When I am gone.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13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728" y="1026059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Edward </a:t>
            </a:r>
            <a:r>
              <a:rPr lang="en-GB" sz="2000" b="1" dirty="0" err="1">
                <a:solidFill>
                  <a:srgbClr val="F28100"/>
                </a:solidFill>
              </a:rPr>
              <a:t>Estlin</a:t>
            </a:r>
            <a:r>
              <a:rPr lang="en-GB" sz="2000" b="1" dirty="0">
                <a:solidFill>
                  <a:srgbClr val="F28100"/>
                </a:solidFill>
              </a:rPr>
              <a:t> Cummings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US" sz="2000" b="1" dirty="0">
                <a:solidFill>
                  <a:srgbClr val="F28100"/>
                </a:solidFill>
              </a:rPr>
              <a:t>I Carry Your Heart With Me (I Carry It In) </a:t>
            </a:r>
            <a:endParaRPr lang="en-US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Gulshan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Mikayilova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4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820" y="2341615"/>
            <a:ext cx="6088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carry your heart with me (I carry it in </a:t>
            </a:r>
          </a:p>
          <a:p>
            <a:r>
              <a:rPr lang="en-US" sz="2000" dirty="0"/>
              <a:t>My heart) I am never without it (anywhere </a:t>
            </a:r>
          </a:p>
          <a:p>
            <a:r>
              <a:rPr lang="en-US" sz="2000" dirty="0"/>
              <a:t>I go you go, my dear; and whatever is done </a:t>
            </a:r>
          </a:p>
          <a:p>
            <a:r>
              <a:rPr lang="en-US" sz="2000" dirty="0"/>
              <a:t>By only me is your doing, my darling) </a:t>
            </a:r>
          </a:p>
          <a:p>
            <a:r>
              <a:rPr lang="en-GB" sz="2000" dirty="0"/>
              <a:t>I fear </a:t>
            </a:r>
          </a:p>
          <a:p>
            <a:r>
              <a:rPr lang="en-US" sz="2000" dirty="0"/>
              <a:t>No fate (for you are my fate, my sweet) I want </a:t>
            </a:r>
          </a:p>
          <a:p>
            <a:r>
              <a:rPr lang="en-US" sz="2000" dirty="0"/>
              <a:t>No world (for beautiful you are my world, my true) </a:t>
            </a:r>
          </a:p>
          <a:p>
            <a:r>
              <a:rPr lang="en-US" sz="2000" dirty="0"/>
              <a:t>And it’s you are whatever a moon has always meant </a:t>
            </a:r>
          </a:p>
          <a:p>
            <a:r>
              <a:rPr lang="en-US" sz="2000" dirty="0"/>
              <a:t>And whatever a sun will always sing is you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8950" y="4339636"/>
            <a:ext cx="6091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is the deepest secret nobody knows </a:t>
            </a:r>
          </a:p>
          <a:p>
            <a:r>
              <a:rPr lang="en-US" sz="2000" dirty="0"/>
              <a:t>(Here is the root of the root and the bud of the bud </a:t>
            </a:r>
          </a:p>
          <a:p>
            <a:r>
              <a:rPr lang="en-US" sz="2000" dirty="0"/>
              <a:t>And the sky of the sky of a tree called life; which grows </a:t>
            </a:r>
          </a:p>
          <a:p>
            <a:r>
              <a:rPr lang="en-US" sz="2000" dirty="0"/>
              <a:t>Higher than soul can hope or mind can hide) </a:t>
            </a:r>
          </a:p>
          <a:p>
            <a:r>
              <a:rPr lang="en-US" sz="2000" dirty="0"/>
              <a:t>And this is the wonder that's keeping the stars apart </a:t>
            </a:r>
          </a:p>
          <a:p>
            <a:endParaRPr lang="en-US" sz="2000" dirty="0"/>
          </a:p>
          <a:p>
            <a:r>
              <a:rPr lang="en-US" sz="2000" dirty="0"/>
              <a:t>I carry your heart (I carry it in my heart) </a:t>
            </a:r>
            <a:endParaRPr lang="en-US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59" y="985251"/>
            <a:ext cx="103866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9639" y="872170"/>
            <a:ext cx="483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Good name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(From “Othello” act III)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Gunay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Allahverdiyeva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5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6427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Good name in man and woman, dear my lord, </a:t>
            </a:r>
          </a:p>
          <a:p>
            <a:r>
              <a:rPr lang="en-US" sz="2000" dirty="0"/>
              <a:t>Is the immediate jewel of their souls: </a:t>
            </a:r>
          </a:p>
          <a:p>
            <a:r>
              <a:rPr lang="en-US" sz="2000" dirty="0"/>
              <a:t>Who steals my purse steals trash; 'tis something, nothing; </a:t>
            </a:r>
          </a:p>
          <a:p>
            <a:r>
              <a:rPr lang="en-US" sz="2000" dirty="0" err="1"/>
              <a:t>'Twas</a:t>
            </a:r>
            <a:r>
              <a:rPr lang="en-US" sz="2000" dirty="0"/>
              <a:t> mine, 'tis his, and has been slave to thousands; </a:t>
            </a:r>
          </a:p>
          <a:p>
            <a:r>
              <a:rPr lang="en-US" sz="2000" dirty="0"/>
              <a:t>But he that filches from me my good name </a:t>
            </a:r>
          </a:p>
          <a:p>
            <a:r>
              <a:rPr lang="en-US" sz="2000" dirty="0"/>
              <a:t>Robs me of that which not enriches him, </a:t>
            </a:r>
          </a:p>
          <a:p>
            <a:r>
              <a:rPr lang="en-US" sz="2000" dirty="0"/>
              <a:t>And makes me poor indeed. </a:t>
            </a:r>
          </a:p>
          <a:p>
            <a:endParaRPr lang="en-US" sz="2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5250"/>
            <a:ext cx="954692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002" y="4598704"/>
            <a:ext cx="5750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Oh, beware, my lord, of jealousy! </a:t>
            </a:r>
          </a:p>
          <a:p>
            <a:r>
              <a:rPr lang="en-US" sz="2000" dirty="0"/>
              <a:t>It’s the green-eyed monster which doth mock </a:t>
            </a:r>
          </a:p>
          <a:p>
            <a:r>
              <a:rPr lang="en-US" sz="2000" dirty="0"/>
              <a:t>The meat it feeds on. That cuckold lives in bliss </a:t>
            </a:r>
          </a:p>
          <a:p>
            <a:r>
              <a:rPr lang="en-US" sz="2000" dirty="0"/>
              <a:t>Who, certain of his fate, loves not his </a:t>
            </a:r>
            <a:r>
              <a:rPr lang="en-US" sz="2000" dirty="0" err="1"/>
              <a:t>wronger</a:t>
            </a:r>
            <a:r>
              <a:rPr lang="en-US" sz="2000" dirty="0"/>
              <a:t> </a:t>
            </a:r>
          </a:p>
          <a:p>
            <a:r>
              <a:rPr lang="en-US" sz="2000" dirty="0"/>
              <a:t>But, oh, what </a:t>
            </a:r>
            <a:r>
              <a:rPr lang="en-US" sz="2000" dirty="0" err="1"/>
              <a:t>damnèd</a:t>
            </a:r>
            <a:r>
              <a:rPr lang="en-US" sz="2000" dirty="0"/>
              <a:t> minutes tells he o'er </a:t>
            </a:r>
          </a:p>
          <a:p>
            <a:r>
              <a:rPr lang="en-US" sz="2000" dirty="0"/>
              <a:t>Who dotes, yet doubts— suspects, yet soundly loves! </a:t>
            </a:r>
          </a:p>
        </p:txBody>
      </p:sp>
    </p:spTree>
    <p:extLst>
      <p:ext uri="{BB962C8B-B14F-4D97-AF65-F5344CB8AC3E}">
        <p14:creationId xmlns:p14="http://schemas.microsoft.com/office/powerpoint/2010/main" val="340298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7866" y="1066866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18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Gunel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Hashimli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60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64275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Shall I compare thee to a summer’s day? </a:t>
            </a:r>
          </a:p>
          <a:p>
            <a:r>
              <a:rPr lang="en-US" sz="2000" dirty="0"/>
              <a:t>Thou art more lovely and more temperate: </a:t>
            </a:r>
          </a:p>
          <a:p>
            <a:r>
              <a:rPr lang="en-US" sz="2000" dirty="0"/>
              <a:t>Rough winds do shake the darling buds of May, </a:t>
            </a:r>
          </a:p>
          <a:p>
            <a:r>
              <a:rPr lang="en-US" sz="2000" dirty="0"/>
              <a:t>And summer’s lease hath all too short a date; </a:t>
            </a:r>
          </a:p>
          <a:p>
            <a:r>
              <a:rPr lang="en-US" sz="2000" dirty="0"/>
              <a:t>Sometime too hot the eye of heaven shines, </a:t>
            </a:r>
          </a:p>
          <a:p>
            <a:r>
              <a:rPr lang="en-US" sz="2000" dirty="0"/>
              <a:t>And often is his gold complexion </a:t>
            </a:r>
            <a:r>
              <a:rPr lang="en-US" sz="2000" dirty="0" err="1"/>
              <a:t>dimm'd</a:t>
            </a:r>
            <a:r>
              <a:rPr lang="en-US" sz="2000" dirty="0"/>
              <a:t>; </a:t>
            </a:r>
          </a:p>
          <a:p>
            <a:r>
              <a:rPr lang="en-US" sz="2000" dirty="0"/>
              <a:t>And every fair from fair sometime declines, </a:t>
            </a:r>
          </a:p>
          <a:p>
            <a:r>
              <a:rPr lang="en-US" sz="2000" dirty="0"/>
              <a:t>By chance or nature’s changing course </a:t>
            </a:r>
            <a:r>
              <a:rPr lang="en-US" sz="2000" dirty="0" err="1"/>
              <a:t>untrimm'd</a:t>
            </a:r>
            <a:r>
              <a:rPr lang="en-US" sz="2000" dirty="0"/>
              <a:t>; </a:t>
            </a:r>
          </a:p>
          <a:p>
            <a:r>
              <a:rPr lang="en-US" sz="2000" dirty="0"/>
              <a:t>But thy eternal summer shall not fade, </a:t>
            </a:r>
          </a:p>
          <a:p>
            <a:r>
              <a:rPr lang="en-US" sz="2000" dirty="0"/>
              <a:t>Nor lose possession of that fair thou </a:t>
            </a:r>
            <a:r>
              <a:rPr lang="en-US" sz="2000" dirty="0" err="1"/>
              <a:t>ow’st</a:t>
            </a:r>
            <a:r>
              <a:rPr lang="en-US" sz="2000" dirty="0"/>
              <a:t>; </a:t>
            </a:r>
          </a:p>
          <a:p>
            <a:r>
              <a:rPr lang="en-US" sz="2000" dirty="0"/>
              <a:t>Nor shall death brag thou </a:t>
            </a:r>
            <a:r>
              <a:rPr lang="en-US" sz="2000" dirty="0" err="1"/>
              <a:t>wander’st</a:t>
            </a:r>
            <a:r>
              <a:rPr lang="en-US" sz="2000" dirty="0"/>
              <a:t> in his shade, </a:t>
            </a:r>
          </a:p>
          <a:p>
            <a:r>
              <a:rPr lang="en-US" sz="2000" dirty="0"/>
              <a:t>When in eternal lines to time thou </a:t>
            </a:r>
            <a:r>
              <a:rPr lang="en-US" sz="2000" dirty="0" err="1"/>
              <a:t>grow’st</a:t>
            </a:r>
            <a:r>
              <a:rPr lang="en-US" sz="2000" dirty="0"/>
              <a:t>: </a:t>
            </a:r>
          </a:p>
          <a:p>
            <a:r>
              <a:rPr lang="en-US" sz="2000" dirty="0"/>
              <a:t>So long as men can breathe or eyes can see, </a:t>
            </a:r>
          </a:p>
          <a:p>
            <a:r>
              <a:rPr lang="en-US" sz="2000" dirty="0"/>
              <a:t>So long lives this, and this gives life to thee.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5249"/>
            <a:ext cx="86187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4741" y="1066864"/>
            <a:ext cx="352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28100"/>
                </a:solidFill>
              </a:rPr>
              <a:t>Jenny Joseph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b="1" dirty="0">
                <a:solidFill>
                  <a:srgbClr val="F28100"/>
                </a:solidFill>
              </a:rPr>
              <a:t>Warning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i="1" dirty="0">
                <a:solidFill>
                  <a:srgbClr val="F28100"/>
                </a:solidFill>
              </a:rPr>
              <a:t>Recited by Gular </a:t>
            </a:r>
            <a:r>
              <a:rPr lang="en-GB" sz="2000" i="1" dirty="0" err="1">
                <a:solidFill>
                  <a:srgbClr val="F28100"/>
                </a:solidFill>
              </a:rPr>
              <a:t>Hasanzada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6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617" y="1026056"/>
            <a:ext cx="6427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I am an old woman I shall wear purple </a:t>
            </a:r>
          </a:p>
          <a:p>
            <a:r>
              <a:rPr lang="en-US" sz="2000" dirty="0"/>
              <a:t>With a red hat which doesn’t go, and doesn’t suit me. </a:t>
            </a:r>
          </a:p>
          <a:p>
            <a:r>
              <a:rPr lang="en-US" sz="2000" dirty="0"/>
              <a:t>And I shall spend my pension on brandy and summer gloves </a:t>
            </a:r>
          </a:p>
          <a:p>
            <a:r>
              <a:rPr lang="en-US" sz="2000" dirty="0"/>
              <a:t>And satin sandals, and say we’ve no money for butter. </a:t>
            </a:r>
          </a:p>
          <a:p>
            <a:r>
              <a:rPr lang="en-US" sz="2000" dirty="0"/>
              <a:t>I shall sit down on the pavement when I’m tired </a:t>
            </a:r>
          </a:p>
          <a:p>
            <a:r>
              <a:rPr lang="en-US" sz="2000" dirty="0"/>
              <a:t>And gobble up samples in shops and press alarm bells </a:t>
            </a:r>
          </a:p>
          <a:p>
            <a:r>
              <a:rPr lang="en-US" sz="2000" dirty="0"/>
              <a:t>And run my stick along the public railings </a:t>
            </a:r>
          </a:p>
          <a:p>
            <a:r>
              <a:rPr lang="en-US" sz="2000" dirty="0"/>
              <a:t>And make up for the sobriety of my youth. </a:t>
            </a:r>
          </a:p>
          <a:p>
            <a:r>
              <a:rPr lang="en-US" sz="2000" dirty="0"/>
              <a:t>I shall go out in my slippers in the rain </a:t>
            </a:r>
          </a:p>
          <a:p>
            <a:r>
              <a:rPr lang="en-US" sz="2000" dirty="0"/>
              <a:t>And pick flowers in other people’s gardens </a:t>
            </a:r>
          </a:p>
          <a:p>
            <a:r>
              <a:rPr lang="en-US" sz="2000" dirty="0"/>
              <a:t>And learn to spit. </a:t>
            </a:r>
          </a:p>
          <a:p>
            <a:r>
              <a:rPr lang="en-US" sz="2000" dirty="0"/>
              <a:t>You can wear terrible shirts and grow more fat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42903" y="2341615"/>
            <a:ext cx="3834581" cy="0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707" y="1026056"/>
            <a:ext cx="839777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179" y="3444937"/>
            <a:ext cx="6794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eat three pounds of sausages at a go </a:t>
            </a:r>
          </a:p>
          <a:p>
            <a:r>
              <a:rPr lang="en-US" sz="2000" dirty="0"/>
              <a:t>Or only bread and pickle for a week </a:t>
            </a:r>
          </a:p>
          <a:p>
            <a:r>
              <a:rPr lang="en-US" sz="2000" dirty="0"/>
              <a:t>And hoard pens and pencils and beermats and things in boxes. </a:t>
            </a:r>
          </a:p>
          <a:p>
            <a:r>
              <a:rPr lang="en-US" sz="2000" dirty="0"/>
              <a:t>But now we must have clothes that keep us dry </a:t>
            </a:r>
          </a:p>
          <a:p>
            <a:r>
              <a:rPr lang="en-US" sz="2000" dirty="0"/>
              <a:t>And pay our rent and not swear in the street </a:t>
            </a:r>
          </a:p>
          <a:p>
            <a:r>
              <a:rPr lang="en-US" sz="2000" dirty="0"/>
              <a:t>And set a good example for the children. </a:t>
            </a:r>
          </a:p>
          <a:p>
            <a:r>
              <a:rPr lang="en-US" sz="2000" dirty="0"/>
              <a:t>We must have friends to dinner and read the papers. </a:t>
            </a:r>
          </a:p>
          <a:p>
            <a:r>
              <a:rPr lang="en-US" sz="2000" dirty="0"/>
              <a:t>But maybe I ought to </a:t>
            </a:r>
            <a:r>
              <a:rPr lang="en-US" sz="2000" dirty="0" err="1"/>
              <a:t>practise</a:t>
            </a:r>
            <a:r>
              <a:rPr lang="en-US" sz="2000" dirty="0"/>
              <a:t> a little now? </a:t>
            </a:r>
          </a:p>
          <a:p>
            <a:r>
              <a:rPr lang="en-US" sz="2000" dirty="0"/>
              <a:t>So people who know me are not too shocked and surprised </a:t>
            </a:r>
          </a:p>
          <a:p>
            <a:r>
              <a:rPr lang="en-US" sz="2000" dirty="0"/>
              <a:t>When suddenly I am old, and start to wear purple.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99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120" y="1066865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130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Khanim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Taghizada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6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64275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mistress' eyes are nothing like the sun; </a:t>
            </a:r>
          </a:p>
          <a:p>
            <a:r>
              <a:rPr lang="en-US" sz="2000" dirty="0"/>
              <a:t>Coral is far more red than her lips' red; </a:t>
            </a:r>
          </a:p>
          <a:p>
            <a:r>
              <a:rPr lang="en-US" sz="2000" dirty="0"/>
              <a:t>If snow be white, why then her breasts are dun; </a:t>
            </a:r>
          </a:p>
          <a:p>
            <a:r>
              <a:rPr lang="en-US" sz="2000" dirty="0"/>
              <a:t>If hairs be wires, black wires grow on her head. </a:t>
            </a:r>
          </a:p>
          <a:p>
            <a:r>
              <a:rPr lang="en-US" sz="2000" dirty="0"/>
              <a:t>I have seen roses damasked, red and white, </a:t>
            </a:r>
          </a:p>
          <a:p>
            <a:r>
              <a:rPr lang="en-US" sz="2000" dirty="0"/>
              <a:t>But no such roses see I in her cheeks; </a:t>
            </a:r>
          </a:p>
          <a:p>
            <a:r>
              <a:rPr lang="en-US" sz="2000" dirty="0"/>
              <a:t>And in some perfumes is there more delight </a:t>
            </a:r>
          </a:p>
          <a:p>
            <a:r>
              <a:rPr lang="en-US" sz="2000" dirty="0"/>
              <a:t>Than in the breath that from my mistress reeks. </a:t>
            </a:r>
          </a:p>
          <a:p>
            <a:r>
              <a:rPr lang="en-US" sz="2000" dirty="0"/>
              <a:t>I love to hear her speak, yet well I know </a:t>
            </a:r>
          </a:p>
          <a:p>
            <a:r>
              <a:rPr lang="en-US" sz="2000" dirty="0"/>
              <a:t>That music hath a far more pleasing sound; </a:t>
            </a:r>
          </a:p>
          <a:p>
            <a:r>
              <a:rPr lang="en-US" sz="2000" dirty="0"/>
              <a:t>I grant I never saw a goddess go; </a:t>
            </a:r>
          </a:p>
          <a:p>
            <a:r>
              <a:rPr lang="en-US" sz="2000" dirty="0"/>
              <a:t>My mistress, when she walks, treads on the ground. </a:t>
            </a:r>
          </a:p>
          <a:p>
            <a:r>
              <a:rPr lang="en-US" sz="2000" dirty="0"/>
              <a:t>And yet, by heaven, I think my love as rare </a:t>
            </a:r>
          </a:p>
          <a:p>
            <a:r>
              <a:rPr lang="en-US" sz="2000" dirty="0"/>
              <a:t>As any she belied with false compare.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26057"/>
            <a:ext cx="92817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0430" y="1066864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Langston Hughes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As I Grew Older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Khayala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Abbasova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72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8" y="2341615"/>
            <a:ext cx="3315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was a long time ago. </a:t>
            </a:r>
          </a:p>
          <a:p>
            <a:r>
              <a:rPr lang="en-US" sz="2000" dirty="0"/>
              <a:t>I have almost forgotten </a:t>
            </a:r>
          </a:p>
          <a:p>
            <a:r>
              <a:rPr lang="en-US" sz="2000" dirty="0"/>
              <a:t>my dream. </a:t>
            </a:r>
          </a:p>
          <a:p>
            <a:r>
              <a:rPr lang="en-US" sz="2000" dirty="0"/>
              <a:t>But it was there then, </a:t>
            </a:r>
          </a:p>
          <a:p>
            <a:r>
              <a:rPr lang="en-US" sz="2000" dirty="0"/>
              <a:t>In front of me, </a:t>
            </a:r>
          </a:p>
          <a:p>
            <a:r>
              <a:rPr lang="en-US" sz="2000" dirty="0"/>
              <a:t>Bright like a sun </a:t>
            </a:r>
          </a:p>
          <a:p>
            <a:r>
              <a:rPr lang="en-US" sz="2000" dirty="0"/>
              <a:t>My dream. </a:t>
            </a:r>
          </a:p>
          <a:p>
            <a:r>
              <a:rPr lang="en-US" sz="2000" dirty="0"/>
              <a:t>And then the wall rose, </a:t>
            </a:r>
          </a:p>
          <a:p>
            <a:r>
              <a:rPr lang="en-US" sz="2000" dirty="0"/>
              <a:t>Rose slowly, </a:t>
            </a:r>
          </a:p>
          <a:p>
            <a:r>
              <a:rPr lang="en-US" sz="2000" dirty="0"/>
              <a:t>Slowly, </a:t>
            </a:r>
          </a:p>
          <a:p>
            <a:r>
              <a:rPr lang="en-US" sz="2000" dirty="0"/>
              <a:t>Between me and my dream. </a:t>
            </a:r>
          </a:p>
          <a:p>
            <a:r>
              <a:rPr lang="en-US" sz="2000" dirty="0"/>
              <a:t>Rose until it touched the sky— </a:t>
            </a:r>
          </a:p>
          <a:p>
            <a:r>
              <a:rPr lang="en-US" sz="2000" dirty="0"/>
              <a:t>The wall.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26056"/>
            <a:ext cx="791579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0556" y="2341615"/>
            <a:ext cx="32151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Shadow.</a:t>
            </a:r>
          </a:p>
          <a:p>
            <a:r>
              <a:rPr lang="en-US" sz="2000" dirty="0"/>
              <a:t>I am black. </a:t>
            </a:r>
          </a:p>
          <a:p>
            <a:r>
              <a:rPr lang="en-US" sz="2000" dirty="0"/>
              <a:t>I lie down in the shadow. </a:t>
            </a:r>
          </a:p>
          <a:p>
            <a:r>
              <a:rPr lang="en-US" sz="2000" dirty="0"/>
              <a:t>No longer the light of my </a:t>
            </a:r>
          </a:p>
          <a:p>
            <a:r>
              <a:rPr lang="en-US" sz="2000" dirty="0"/>
              <a:t>dream before me, </a:t>
            </a:r>
          </a:p>
          <a:p>
            <a:r>
              <a:rPr lang="en-US" sz="2000" dirty="0"/>
              <a:t>Above me. </a:t>
            </a:r>
          </a:p>
          <a:p>
            <a:r>
              <a:rPr lang="en-US" sz="2000" dirty="0"/>
              <a:t>Only the thick wall. </a:t>
            </a:r>
          </a:p>
          <a:p>
            <a:r>
              <a:rPr lang="en-US" sz="2000" dirty="0"/>
              <a:t>Only the shadow. </a:t>
            </a:r>
          </a:p>
          <a:p>
            <a:r>
              <a:rPr lang="en-US" sz="2000" dirty="0"/>
              <a:t>My hands! </a:t>
            </a:r>
          </a:p>
          <a:p>
            <a:r>
              <a:rPr lang="en-US" sz="2000" dirty="0"/>
              <a:t>My dark hands! </a:t>
            </a:r>
          </a:p>
          <a:p>
            <a:r>
              <a:rPr lang="en-US" sz="2000" dirty="0"/>
              <a:t>Break through the wall! </a:t>
            </a:r>
          </a:p>
          <a:p>
            <a:r>
              <a:rPr lang="en-US" sz="2000" dirty="0"/>
              <a:t>Find my dream! </a:t>
            </a:r>
          </a:p>
          <a:p>
            <a:r>
              <a:rPr lang="en-US" sz="2000" dirty="0"/>
              <a:t>Help me to shatter this </a:t>
            </a:r>
          </a:p>
          <a:p>
            <a:r>
              <a:rPr lang="en-US" sz="2000" dirty="0"/>
              <a:t>darkness,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85703" y="2341615"/>
            <a:ext cx="38493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smash this night, </a:t>
            </a:r>
          </a:p>
          <a:p>
            <a:r>
              <a:rPr lang="en-US" sz="2000" dirty="0"/>
              <a:t>To break this shadow </a:t>
            </a:r>
          </a:p>
          <a:p>
            <a:r>
              <a:rPr lang="en-US" sz="2000" dirty="0"/>
              <a:t>Into a thousand lights of sun, </a:t>
            </a:r>
          </a:p>
          <a:p>
            <a:r>
              <a:rPr lang="en-US" sz="2000" dirty="0"/>
              <a:t>Into a thousand whirling </a:t>
            </a:r>
          </a:p>
          <a:p>
            <a:r>
              <a:rPr lang="en-US" sz="2000" dirty="0"/>
              <a:t>dreams </a:t>
            </a:r>
          </a:p>
          <a:p>
            <a:r>
              <a:rPr lang="en-US" sz="2000" dirty="0"/>
              <a:t>Of sun!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04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9914" y="1085791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Stephen Crane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Places Among The Stars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Leman </a:t>
            </a:r>
            <a:r>
              <a:rPr lang="en-GB" sz="2000" i="1" dirty="0" err="1">
                <a:solidFill>
                  <a:srgbClr val="F28100"/>
                </a:solidFill>
              </a:rPr>
              <a:t>Gafarova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80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8" y="2341615"/>
            <a:ext cx="3315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Places among the stars, </a:t>
            </a:r>
          </a:p>
          <a:p>
            <a:r>
              <a:rPr lang="en-US" sz="2000" dirty="0"/>
              <a:t>Soft gardens near the sun, </a:t>
            </a:r>
          </a:p>
          <a:p>
            <a:r>
              <a:rPr lang="en-GB" sz="2000" dirty="0"/>
              <a:t>Keep your distant beauty; </a:t>
            </a:r>
          </a:p>
          <a:p>
            <a:r>
              <a:rPr lang="en-US" sz="2000" dirty="0"/>
              <a:t>Shed no beams upon my weak heart. </a:t>
            </a:r>
          </a:p>
          <a:p>
            <a:r>
              <a:rPr lang="en-GB" sz="2000" dirty="0"/>
              <a:t>Since she is here </a:t>
            </a:r>
          </a:p>
          <a:p>
            <a:r>
              <a:rPr lang="en-US" sz="2000" dirty="0"/>
              <a:t>In a place of blackness, </a:t>
            </a:r>
          </a:p>
          <a:p>
            <a:r>
              <a:rPr lang="en-GB" sz="2000" dirty="0"/>
              <a:t>Not your golden days </a:t>
            </a:r>
          </a:p>
          <a:p>
            <a:r>
              <a:rPr lang="en-GB" sz="2000" dirty="0"/>
              <a:t>Nor your silver nights </a:t>
            </a:r>
          </a:p>
          <a:p>
            <a:r>
              <a:rPr lang="en-US" sz="2000" dirty="0"/>
              <a:t>Can call me to you. </a:t>
            </a:r>
          </a:p>
          <a:p>
            <a:r>
              <a:rPr lang="en-GB" sz="2000" dirty="0"/>
              <a:t>Since she is here </a:t>
            </a:r>
          </a:p>
          <a:p>
            <a:r>
              <a:rPr lang="en-US" sz="2000" dirty="0"/>
              <a:t>In a place of blackness, </a:t>
            </a:r>
          </a:p>
          <a:p>
            <a:r>
              <a:rPr lang="en-US" sz="2000" dirty="0"/>
              <a:t>Here I stay and wait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4983"/>
            <a:ext cx="110496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2366" y="1085789"/>
            <a:ext cx="3737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28100"/>
                </a:solidFill>
              </a:rPr>
              <a:t>Joy Harjo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b="1" dirty="0">
                <a:solidFill>
                  <a:srgbClr val="F28100"/>
                </a:solidFill>
              </a:rPr>
              <a:t>Remember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i="1" dirty="0">
                <a:solidFill>
                  <a:srgbClr val="F28100"/>
                </a:solidFill>
              </a:rPr>
              <a:t>Recited by Leyla </a:t>
            </a:r>
            <a:r>
              <a:rPr lang="en-GB" sz="2000" i="1" dirty="0" err="1">
                <a:solidFill>
                  <a:srgbClr val="F28100"/>
                </a:solidFill>
              </a:rPr>
              <a:t>Abdullazadeh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8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434" y="1044981"/>
            <a:ext cx="7510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 the sky that you were born under, </a:t>
            </a:r>
          </a:p>
          <a:p>
            <a:r>
              <a:rPr lang="en-US" sz="2000" dirty="0"/>
              <a:t>know each of the star's stories. </a:t>
            </a:r>
          </a:p>
          <a:p>
            <a:r>
              <a:rPr lang="en-US" sz="2000" dirty="0"/>
              <a:t>Remember the moon, know who she is. </a:t>
            </a:r>
          </a:p>
          <a:p>
            <a:r>
              <a:rPr lang="en-US" sz="2000" dirty="0"/>
              <a:t>Remember the sun's birth at dawn, that is the </a:t>
            </a:r>
          </a:p>
          <a:p>
            <a:r>
              <a:rPr lang="en-US" sz="2000" dirty="0"/>
              <a:t>strongest point of time. Remember sundown </a:t>
            </a:r>
          </a:p>
          <a:p>
            <a:r>
              <a:rPr lang="en-US" sz="2000" dirty="0"/>
              <a:t>and the giving away to night. </a:t>
            </a:r>
          </a:p>
          <a:p>
            <a:r>
              <a:rPr lang="en-US" sz="2000" dirty="0"/>
              <a:t>Remember your birth, how your mother struggled </a:t>
            </a:r>
          </a:p>
          <a:p>
            <a:r>
              <a:rPr lang="en-US" sz="2000" dirty="0"/>
              <a:t>to give you form and breath. You are evidence of </a:t>
            </a:r>
          </a:p>
          <a:p>
            <a:r>
              <a:rPr lang="en-US" sz="2000" dirty="0"/>
              <a:t>her life, and her mother's, and hers. </a:t>
            </a:r>
          </a:p>
          <a:p>
            <a:r>
              <a:rPr lang="en-US" sz="2000" dirty="0"/>
              <a:t>Remember your father. He is your life, also. </a:t>
            </a:r>
          </a:p>
          <a:p>
            <a:r>
              <a:rPr lang="en-US" sz="2000" dirty="0"/>
              <a:t>Remember the earth whose skin you are: </a:t>
            </a:r>
          </a:p>
          <a:p>
            <a:r>
              <a:rPr lang="en-US" sz="2000" dirty="0"/>
              <a:t>red earth, black earth, yellow earth, white earth brown earth,</a:t>
            </a:r>
          </a:p>
          <a:p>
            <a:r>
              <a:rPr lang="en-US" sz="2000" dirty="0"/>
              <a:t>we are earth. Remember the plants, trees, animal life who all have </a:t>
            </a:r>
          </a:p>
          <a:p>
            <a:r>
              <a:rPr lang="en-US" sz="2000" dirty="0"/>
              <a:t>their </a:t>
            </a:r>
          </a:p>
          <a:p>
            <a:r>
              <a:rPr lang="en-US" sz="2000" dirty="0"/>
              <a:t>tribes, their families, their histories, too. Talk to them, </a:t>
            </a:r>
          </a:p>
          <a:p>
            <a:r>
              <a:rPr lang="en-US" sz="2000" dirty="0"/>
              <a:t>listen to them. They are alive poems. </a:t>
            </a:r>
          </a:p>
          <a:p>
            <a:r>
              <a:rPr lang="en-US" sz="2000" dirty="0"/>
              <a:t>Remember the wind. Remember her voice. She knows the </a:t>
            </a:r>
          </a:p>
          <a:p>
            <a:r>
              <a:rPr lang="en-GB" sz="2000" dirty="0"/>
              <a:t>origin of this universe.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808" y="1044981"/>
            <a:ext cx="817676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0453" y="2729673"/>
            <a:ext cx="5678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 you are all people and all people </a:t>
            </a:r>
          </a:p>
          <a:p>
            <a:r>
              <a:rPr lang="en-GB" sz="2000" dirty="0"/>
              <a:t>are you. </a:t>
            </a:r>
          </a:p>
          <a:p>
            <a:r>
              <a:rPr lang="en-US" sz="2000" dirty="0"/>
              <a:t>Remember you are this universe and this </a:t>
            </a:r>
          </a:p>
          <a:p>
            <a:r>
              <a:rPr lang="en-GB" sz="2000" dirty="0"/>
              <a:t>universe is you. </a:t>
            </a:r>
          </a:p>
          <a:p>
            <a:r>
              <a:rPr lang="en-US" sz="2000" dirty="0"/>
              <a:t>Remember all is in motion, is growing, is you. </a:t>
            </a:r>
          </a:p>
          <a:p>
            <a:r>
              <a:rPr lang="en-US" sz="2000" dirty="0"/>
              <a:t>Remember language comes from this. </a:t>
            </a:r>
          </a:p>
          <a:p>
            <a:r>
              <a:rPr lang="en-US" sz="2000" dirty="0"/>
              <a:t>Remember the dance language is, that life is. </a:t>
            </a:r>
          </a:p>
          <a:p>
            <a:r>
              <a:rPr lang="en-GB" sz="2000" dirty="0"/>
              <a:t>Remember. </a:t>
            </a:r>
            <a:endParaRPr lang="en-US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62684" y="2312118"/>
            <a:ext cx="4114800" cy="0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7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0206" y="2654709"/>
            <a:ext cx="3347883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dirty="0"/>
              <a:t>Sold her strong sons </a:t>
            </a:r>
          </a:p>
          <a:p>
            <a:r>
              <a:rPr lang="en-GB" sz="2000" dirty="0"/>
              <a:t>churched her with Jesus </a:t>
            </a:r>
          </a:p>
          <a:p>
            <a:r>
              <a:rPr lang="en-GB" sz="2000" dirty="0"/>
              <a:t>bled her with guns </a:t>
            </a:r>
          </a:p>
          <a:p>
            <a:r>
              <a:rPr lang="en-GB" sz="2000" dirty="0"/>
              <a:t>Thus she has lain. </a:t>
            </a:r>
          </a:p>
          <a:p>
            <a:r>
              <a:rPr lang="en-GB" sz="2000" dirty="0"/>
              <a:t>Now she is rising </a:t>
            </a:r>
          </a:p>
          <a:p>
            <a:r>
              <a:rPr lang="en-GB" sz="2000" dirty="0"/>
              <a:t>remember her pain </a:t>
            </a:r>
          </a:p>
          <a:p>
            <a:r>
              <a:rPr lang="en-GB" sz="2000" dirty="0"/>
              <a:t>remember her losses </a:t>
            </a:r>
          </a:p>
          <a:p>
            <a:r>
              <a:rPr lang="en-US" sz="2000" dirty="0"/>
              <a:t>her screams loud and vain </a:t>
            </a:r>
          </a:p>
          <a:p>
            <a:r>
              <a:rPr lang="en-GB" sz="2000" dirty="0"/>
              <a:t>remember her riches </a:t>
            </a:r>
          </a:p>
          <a:p>
            <a:r>
              <a:rPr lang="en-GB" sz="2000" dirty="0"/>
              <a:t>her history slain </a:t>
            </a:r>
          </a:p>
          <a:p>
            <a:r>
              <a:rPr lang="en-GB" sz="2000" dirty="0"/>
              <a:t>now she is striding </a:t>
            </a:r>
          </a:p>
          <a:p>
            <a:r>
              <a:rPr lang="en-GB" sz="2000" dirty="0"/>
              <a:t>although she had lain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947" y="2654709"/>
            <a:ext cx="3185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Thus she had lain </a:t>
            </a:r>
          </a:p>
          <a:p>
            <a:r>
              <a:rPr lang="en-GB" dirty="0"/>
              <a:t>sugar cane sweet </a:t>
            </a:r>
          </a:p>
          <a:p>
            <a:r>
              <a:rPr lang="en-GB" dirty="0"/>
              <a:t>deserts her hair </a:t>
            </a:r>
          </a:p>
          <a:p>
            <a:r>
              <a:rPr lang="en-GB" dirty="0"/>
              <a:t>golden her feet </a:t>
            </a:r>
          </a:p>
          <a:p>
            <a:r>
              <a:rPr lang="en-GB" dirty="0"/>
              <a:t>mountains her breasts </a:t>
            </a:r>
          </a:p>
          <a:p>
            <a:r>
              <a:rPr lang="en-GB" dirty="0"/>
              <a:t>two Niles her tears. </a:t>
            </a:r>
          </a:p>
          <a:p>
            <a:r>
              <a:rPr lang="en-GB" dirty="0"/>
              <a:t>Thus she has lain </a:t>
            </a:r>
          </a:p>
          <a:p>
            <a:r>
              <a:rPr lang="en-GB" dirty="0"/>
              <a:t>Black through the years. </a:t>
            </a:r>
          </a:p>
          <a:p>
            <a:r>
              <a:rPr lang="en-GB" dirty="0"/>
              <a:t>Over the white seas </a:t>
            </a:r>
          </a:p>
          <a:p>
            <a:r>
              <a:rPr lang="en-GB" dirty="0"/>
              <a:t>Rime white and cold </a:t>
            </a:r>
          </a:p>
          <a:p>
            <a:r>
              <a:rPr lang="en-GB" dirty="0"/>
              <a:t>Brigands </a:t>
            </a:r>
            <a:r>
              <a:rPr lang="en-GB" dirty="0" err="1"/>
              <a:t>ungentled</a:t>
            </a:r>
            <a:r>
              <a:rPr lang="en-GB" dirty="0"/>
              <a:t> </a:t>
            </a:r>
          </a:p>
          <a:p>
            <a:r>
              <a:rPr lang="en-GB" dirty="0"/>
              <a:t>icicle bold </a:t>
            </a:r>
          </a:p>
          <a:p>
            <a:r>
              <a:rPr lang="en-GB" dirty="0"/>
              <a:t>took her daughters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02" y="1013155"/>
            <a:ext cx="1002250" cy="1097280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814052" y="1053963"/>
            <a:ext cx="3156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Maya Angelou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Africa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Aysun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Mamedova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44697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47" y="1021596"/>
            <a:ext cx="576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T. S. Eliot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US" sz="2000" dirty="0">
                <a:solidFill>
                  <a:srgbClr val="F28100"/>
                </a:solidFill>
              </a:rPr>
              <a:t>Fragment from </a:t>
            </a:r>
            <a:r>
              <a:rPr lang="en-US" sz="2000" b="1" dirty="0">
                <a:solidFill>
                  <a:srgbClr val="F28100"/>
                </a:solidFill>
              </a:rPr>
              <a:t>The Love Song of J. Alfred </a:t>
            </a:r>
            <a:r>
              <a:rPr lang="en-US" sz="2000" b="1" dirty="0" err="1">
                <a:solidFill>
                  <a:srgbClr val="F28100"/>
                </a:solidFill>
              </a:rPr>
              <a:t>Prufrock</a:t>
            </a:r>
            <a:r>
              <a:rPr lang="en-US" sz="2000" b="1" dirty="0">
                <a:solidFill>
                  <a:srgbClr val="F28100"/>
                </a:solidFill>
              </a:rPr>
              <a:t> </a:t>
            </a:r>
            <a:endParaRPr lang="en-US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Maleyka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Suleymanova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8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392" y="2286000"/>
            <a:ext cx="5586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 us go then, you and I, </a:t>
            </a:r>
          </a:p>
          <a:p>
            <a:r>
              <a:rPr lang="en-US" sz="2000" dirty="0"/>
              <a:t>When the evening is spread out against the sky </a:t>
            </a:r>
          </a:p>
          <a:p>
            <a:r>
              <a:rPr lang="en-US" sz="2000" dirty="0"/>
              <a:t>Like a patient etherized upon a table; </a:t>
            </a:r>
          </a:p>
          <a:p>
            <a:r>
              <a:rPr lang="en-US" sz="2000" dirty="0"/>
              <a:t>Let us go, through certain half-deserted streets, </a:t>
            </a:r>
          </a:p>
          <a:p>
            <a:r>
              <a:rPr lang="en-US" sz="2000" dirty="0"/>
              <a:t>The muttering retreats </a:t>
            </a:r>
          </a:p>
          <a:p>
            <a:r>
              <a:rPr lang="en-US" sz="2000" dirty="0"/>
              <a:t>Of restless nights in one-night cheap hotels </a:t>
            </a:r>
          </a:p>
          <a:p>
            <a:r>
              <a:rPr lang="en-US" sz="2000" dirty="0"/>
              <a:t>And sawdust restaurants with oyster-shells: </a:t>
            </a:r>
          </a:p>
          <a:p>
            <a:r>
              <a:rPr lang="en-US" sz="2000" dirty="0"/>
              <a:t>Streets that follow like a tedious argument </a:t>
            </a:r>
          </a:p>
          <a:p>
            <a:r>
              <a:rPr lang="en-US" sz="2000" dirty="0"/>
              <a:t>Of insidious intent </a:t>
            </a:r>
          </a:p>
          <a:p>
            <a:r>
              <a:rPr lang="en-US" sz="2000" dirty="0"/>
              <a:t>To lead you to an overwhelming question…. </a:t>
            </a:r>
          </a:p>
          <a:p>
            <a:r>
              <a:rPr lang="en-US" sz="2000" dirty="0"/>
              <a:t>Oh, do not ask, “What is it?” </a:t>
            </a:r>
          </a:p>
          <a:p>
            <a:r>
              <a:rPr lang="en-US" sz="2000" dirty="0"/>
              <a:t>Let us go and make our visit. </a:t>
            </a:r>
          </a:p>
          <a:p>
            <a:r>
              <a:rPr lang="en-US" sz="2000" dirty="0"/>
              <a:t>In the room the women come and go</a:t>
            </a:r>
          </a:p>
          <a:p>
            <a:r>
              <a:rPr lang="en-US" sz="2000" dirty="0"/>
              <a:t>Talking of Michelangelo.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8250" y="2409110"/>
            <a:ext cx="67400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yellow fog that rubs its back upon the window-panes, </a:t>
            </a:r>
          </a:p>
          <a:p>
            <a:r>
              <a:rPr lang="en-US" sz="2000" dirty="0"/>
              <a:t>The yellow smoke that rubs its muzzle on the window-panes </a:t>
            </a:r>
          </a:p>
          <a:p>
            <a:r>
              <a:rPr lang="en-US" sz="2000" dirty="0"/>
              <a:t>Licked its tongue into the corners of the evening, </a:t>
            </a:r>
          </a:p>
          <a:p>
            <a:r>
              <a:rPr lang="en-US" sz="2000" dirty="0"/>
              <a:t>Lingered upon the pools that stand in drains, </a:t>
            </a:r>
          </a:p>
          <a:p>
            <a:r>
              <a:rPr lang="en-US" sz="2000" dirty="0"/>
              <a:t>Let fall upon its back the soot that falls from chimneys, </a:t>
            </a:r>
          </a:p>
          <a:p>
            <a:r>
              <a:rPr lang="en-US" sz="2000" dirty="0"/>
              <a:t>Slipped by the terrace, made a sudden leap, </a:t>
            </a:r>
          </a:p>
          <a:p>
            <a:r>
              <a:rPr lang="en-US" sz="2000" dirty="0"/>
              <a:t>And seeing that it was a soft October night, </a:t>
            </a:r>
          </a:p>
          <a:p>
            <a:r>
              <a:rPr lang="en-US" sz="2000" dirty="0"/>
              <a:t>Curled once about the house, and fell asleep.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94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707" y="1127614"/>
            <a:ext cx="576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28100"/>
                </a:solidFill>
              </a:rPr>
              <a:t>Washington Irving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b="1" dirty="0">
                <a:solidFill>
                  <a:srgbClr val="F28100"/>
                </a:solidFill>
              </a:rPr>
              <a:t>A Certain Young Lady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Naila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Ibadova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9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625" y="1083426"/>
            <a:ext cx="4950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THERE'S a certain young lady, </a:t>
            </a:r>
          </a:p>
          <a:p>
            <a:r>
              <a:rPr lang="en-US" sz="2000" dirty="0"/>
              <a:t>Who's just in her heyday, </a:t>
            </a:r>
          </a:p>
          <a:p>
            <a:r>
              <a:rPr lang="en-US" sz="2000" dirty="0"/>
              <a:t>And full of all mischief, I ween; </a:t>
            </a:r>
          </a:p>
          <a:p>
            <a:r>
              <a:rPr lang="en-GB" sz="2000" dirty="0"/>
              <a:t>So teasing! so pleasing! </a:t>
            </a:r>
          </a:p>
          <a:p>
            <a:r>
              <a:rPr lang="en-GB" sz="2000" dirty="0"/>
              <a:t>Capricious! delicious! </a:t>
            </a:r>
          </a:p>
          <a:p>
            <a:r>
              <a:rPr lang="en-US" sz="2000" dirty="0"/>
              <a:t>And you know very well whom I mean. </a:t>
            </a:r>
          </a:p>
          <a:p>
            <a:r>
              <a:rPr lang="en-US" sz="2000" dirty="0"/>
              <a:t>With an eye dark as night, </a:t>
            </a:r>
          </a:p>
          <a:p>
            <a:r>
              <a:rPr lang="en-US" sz="2000" dirty="0"/>
              <a:t>Yet than noonday more bright, </a:t>
            </a:r>
          </a:p>
          <a:p>
            <a:r>
              <a:rPr lang="en-US" sz="2000" dirty="0"/>
              <a:t>Was ever a black eye so keen? </a:t>
            </a:r>
          </a:p>
          <a:p>
            <a:r>
              <a:rPr lang="en-US" sz="2000" dirty="0"/>
              <a:t>It can thrill with a glance, </a:t>
            </a:r>
          </a:p>
          <a:p>
            <a:r>
              <a:rPr lang="en-US" sz="2000" dirty="0"/>
              <a:t>With a beam can entrance, </a:t>
            </a:r>
          </a:p>
          <a:p>
            <a:r>
              <a:rPr lang="en-US" sz="2000" dirty="0"/>
              <a:t>And you know very well whom I mean. </a:t>
            </a:r>
          </a:p>
          <a:p>
            <a:r>
              <a:rPr lang="en-US" sz="2000" dirty="0"/>
              <a:t>With a stately step -- such as </a:t>
            </a:r>
          </a:p>
          <a:p>
            <a:r>
              <a:rPr lang="en-US" sz="2000" dirty="0"/>
              <a:t>You'd expect in a duchess -- </a:t>
            </a:r>
          </a:p>
          <a:p>
            <a:r>
              <a:rPr lang="en-US" sz="2000" dirty="0"/>
              <a:t>And a brow might distinguish a queen, </a:t>
            </a:r>
          </a:p>
          <a:p>
            <a:r>
              <a:rPr lang="en-US" sz="2000" dirty="0"/>
              <a:t>With a mighty proud air, </a:t>
            </a:r>
          </a:p>
          <a:p>
            <a:r>
              <a:rPr lang="en-US" sz="2000" dirty="0"/>
              <a:t>That says "touch me who dare," </a:t>
            </a:r>
          </a:p>
          <a:p>
            <a:r>
              <a:rPr lang="en-US" sz="2000" dirty="0"/>
              <a:t>And you know very well whom I mean. 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709" y="1086806"/>
            <a:ext cx="839775" cy="109728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645564" y="2297370"/>
            <a:ext cx="3931920" cy="0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9663" y="1073898"/>
            <a:ext cx="4897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a toss of the head </a:t>
            </a:r>
          </a:p>
          <a:p>
            <a:r>
              <a:rPr lang="en-US" sz="2000" dirty="0"/>
              <a:t>That strikes one quite dead, </a:t>
            </a:r>
          </a:p>
          <a:p>
            <a:r>
              <a:rPr lang="en-US" sz="2000" dirty="0"/>
              <a:t>But a smile to revive one again; </a:t>
            </a:r>
          </a:p>
          <a:p>
            <a:r>
              <a:rPr lang="en-GB" sz="2000" dirty="0"/>
              <a:t>That toss so appalling! </a:t>
            </a:r>
          </a:p>
          <a:p>
            <a:r>
              <a:rPr lang="en-GB" sz="2000" dirty="0"/>
              <a:t>That smile so enthralling! </a:t>
            </a:r>
          </a:p>
          <a:p>
            <a:r>
              <a:rPr lang="en-US" sz="2000" dirty="0"/>
              <a:t>And you know very well whom I mean. </a:t>
            </a:r>
          </a:p>
          <a:p>
            <a:r>
              <a:rPr lang="en-US" sz="2000" dirty="0"/>
              <a:t>Confound her! devil take her! – </a:t>
            </a:r>
          </a:p>
          <a:p>
            <a:r>
              <a:rPr lang="en-GB" sz="2000" dirty="0"/>
              <a:t>A cruel heart-breaker -- </a:t>
            </a:r>
          </a:p>
          <a:p>
            <a:r>
              <a:rPr lang="en-US" sz="2000" dirty="0"/>
              <a:t>But hold! see that smile so serene. </a:t>
            </a:r>
          </a:p>
          <a:p>
            <a:r>
              <a:rPr lang="en-GB" sz="2000" dirty="0"/>
              <a:t>God love her! God bless her! </a:t>
            </a:r>
          </a:p>
          <a:p>
            <a:r>
              <a:rPr lang="en-GB" sz="2000" dirty="0"/>
              <a:t>May nothing distress her! </a:t>
            </a:r>
          </a:p>
          <a:p>
            <a:r>
              <a:rPr lang="en-US" sz="2000" dirty="0"/>
              <a:t>You know very well whom I mean. </a:t>
            </a:r>
          </a:p>
          <a:p>
            <a:r>
              <a:rPr lang="en-GB" sz="2000" dirty="0"/>
              <a:t>Heaven help the adorer </a:t>
            </a:r>
          </a:p>
          <a:p>
            <a:r>
              <a:rPr lang="en-US" sz="2000" dirty="0"/>
              <a:t>Who happens to bore her, </a:t>
            </a:r>
          </a:p>
          <a:p>
            <a:r>
              <a:rPr lang="en-US" sz="2000" dirty="0"/>
              <a:t>The lover who wakens her spleen; </a:t>
            </a:r>
          </a:p>
          <a:p>
            <a:r>
              <a:rPr lang="en-US" sz="2000" dirty="0"/>
              <a:t>But too blest for a sinner </a:t>
            </a:r>
          </a:p>
          <a:p>
            <a:r>
              <a:rPr lang="en-US" sz="2000" dirty="0"/>
              <a:t>Is he who shall win her, </a:t>
            </a:r>
          </a:p>
          <a:p>
            <a:r>
              <a:rPr lang="en-US" sz="2000" dirty="0"/>
              <a:t>And you know very well whom I mean.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945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1020" y="1086158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137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Narmina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Ibrahimli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8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60588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Thou blind fool, Love, what dost thou to mine eyes, </a:t>
            </a:r>
          </a:p>
          <a:p>
            <a:r>
              <a:rPr lang="en-US" sz="2000" dirty="0"/>
              <a:t>That they behold, and see not what they see? </a:t>
            </a:r>
          </a:p>
          <a:p>
            <a:r>
              <a:rPr lang="en-US" sz="2000" dirty="0"/>
              <a:t>They know what beauty is, see where it lies, </a:t>
            </a:r>
          </a:p>
          <a:p>
            <a:r>
              <a:rPr lang="en-US" sz="2000" dirty="0"/>
              <a:t>Yet what the best is take the worst to be. </a:t>
            </a:r>
          </a:p>
          <a:p>
            <a:r>
              <a:rPr lang="en-US" sz="2000" dirty="0"/>
              <a:t>If eyes, corrupt by over-partial looks, </a:t>
            </a:r>
          </a:p>
          <a:p>
            <a:r>
              <a:rPr lang="en-US" sz="2000" dirty="0"/>
              <a:t>Be anchored in the bay where all men ride, </a:t>
            </a:r>
          </a:p>
          <a:p>
            <a:r>
              <a:rPr lang="en-US" sz="2000" dirty="0"/>
              <a:t>Why of eyes' falsehood hast thou forged hooks, </a:t>
            </a:r>
          </a:p>
          <a:p>
            <a:r>
              <a:rPr lang="en-US" sz="2000" dirty="0"/>
              <a:t>Whereto the judgment of my heart is tied? </a:t>
            </a:r>
          </a:p>
          <a:p>
            <a:r>
              <a:rPr lang="en-US" sz="2000" dirty="0"/>
              <a:t>Why should my heart think that a several plot, </a:t>
            </a:r>
          </a:p>
          <a:p>
            <a:r>
              <a:rPr lang="en-US" sz="2000" dirty="0"/>
              <a:t>Which my heart knows the wide world's common place? </a:t>
            </a:r>
          </a:p>
          <a:p>
            <a:r>
              <a:rPr lang="en-US" sz="2000" dirty="0"/>
              <a:t>Or mine eyes, seeing this, say this is not, </a:t>
            </a:r>
          </a:p>
          <a:p>
            <a:r>
              <a:rPr lang="en-US" sz="2000" dirty="0"/>
              <a:t>To put fair truth upon so foul a face? </a:t>
            </a:r>
          </a:p>
          <a:p>
            <a:r>
              <a:rPr lang="en-US" sz="2000" dirty="0"/>
              <a:t>In things right true my heart and eyes have erred, </a:t>
            </a:r>
          </a:p>
          <a:p>
            <a:r>
              <a:rPr lang="en-US" sz="2000" dirty="0"/>
              <a:t>And to this false plague are they now transferred.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50"/>
            <a:ext cx="90607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0055" y="1086156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>
                <a:solidFill>
                  <a:srgbClr val="F28100"/>
                </a:solidFill>
              </a:rPr>
              <a:t>Edna </a:t>
            </a:r>
            <a:r>
              <a:rPr lang="en-GB" sz="2000" b="1" i="1" dirty="0" err="1">
                <a:solidFill>
                  <a:srgbClr val="F28100"/>
                </a:solidFill>
              </a:rPr>
              <a:t>St.Vincent</a:t>
            </a:r>
            <a:r>
              <a:rPr lang="en-GB" sz="2000" b="1" i="1" dirty="0">
                <a:solidFill>
                  <a:srgbClr val="F28100"/>
                </a:solidFill>
              </a:rPr>
              <a:t> Millay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b="1" dirty="0" err="1">
                <a:solidFill>
                  <a:srgbClr val="F28100"/>
                </a:solidFill>
              </a:rPr>
              <a:t>Recuerdo</a:t>
            </a:r>
            <a:r>
              <a:rPr lang="en-GB" sz="2000" b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  <a:p>
            <a:pPr algn="r"/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Nazrin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Mammadova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9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634" y="1086156"/>
            <a:ext cx="725973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were very tired, we were very merry— </a:t>
            </a:r>
          </a:p>
          <a:p>
            <a:r>
              <a:rPr lang="en-US" sz="2000" dirty="0"/>
              <a:t>We had gone back and forth all night on the ferry. </a:t>
            </a:r>
          </a:p>
          <a:p>
            <a:r>
              <a:rPr lang="en-US" sz="2000" dirty="0"/>
              <a:t>It was bare and bright, and smelled like a stable— </a:t>
            </a:r>
          </a:p>
          <a:p>
            <a:r>
              <a:rPr lang="en-US" sz="2000" dirty="0"/>
              <a:t>But we looked into a fire, we leaned across a table, </a:t>
            </a:r>
          </a:p>
          <a:p>
            <a:r>
              <a:rPr lang="en-US" sz="2000" dirty="0"/>
              <a:t>We lay on a hill-top underneath the moon; </a:t>
            </a:r>
          </a:p>
          <a:p>
            <a:r>
              <a:rPr lang="en-US" sz="2000" dirty="0"/>
              <a:t>And the whistles kept blowing, and the dawn came soon. </a:t>
            </a:r>
          </a:p>
          <a:p>
            <a:r>
              <a:rPr lang="en-US" sz="2000" dirty="0"/>
              <a:t>We were very tired, we were very merry— </a:t>
            </a:r>
          </a:p>
          <a:p>
            <a:r>
              <a:rPr lang="en-US" sz="2000" dirty="0"/>
              <a:t>We had gone back and forth all night on the ferry; </a:t>
            </a:r>
          </a:p>
          <a:p>
            <a:r>
              <a:rPr lang="en-US" sz="2000" dirty="0"/>
              <a:t>And you ate an apple, and I ate a pear, </a:t>
            </a:r>
          </a:p>
          <a:p>
            <a:r>
              <a:rPr lang="en-US" sz="2000" dirty="0"/>
              <a:t>From a dozen of each we had bought somewhere; </a:t>
            </a:r>
          </a:p>
          <a:p>
            <a:r>
              <a:rPr lang="en-US" sz="2000" dirty="0"/>
              <a:t>And the sky went wan, and the wind came cold, </a:t>
            </a:r>
          </a:p>
          <a:p>
            <a:r>
              <a:rPr lang="en-US" sz="2000" dirty="0"/>
              <a:t>And the sun rose dripping, a bucketful of gold. </a:t>
            </a:r>
          </a:p>
          <a:p>
            <a:r>
              <a:rPr lang="en-US" sz="2000" dirty="0"/>
              <a:t>We were very tired, we were very merry, </a:t>
            </a:r>
          </a:p>
          <a:p>
            <a:r>
              <a:rPr lang="en-US" sz="2000" dirty="0"/>
              <a:t>We had gone back and forth all night on the ferry. </a:t>
            </a:r>
          </a:p>
          <a:p>
            <a:r>
              <a:rPr lang="en-US" sz="2000" dirty="0"/>
              <a:t>We hailed, “Good morrow, mother!” to a shawl-covered head, </a:t>
            </a:r>
          </a:p>
          <a:p>
            <a:r>
              <a:rPr lang="en-US" sz="2000" dirty="0"/>
              <a:t>And bought a morning paper, which neither of us read; </a:t>
            </a:r>
          </a:p>
          <a:p>
            <a:r>
              <a:rPr lang="en-US" sz="2000" dirty="0"/>
              <a:t>And she wept, “God bless you!” for the apples and pears, </a:t>
            </a:r>
          </a:p>
          <a:p>
            <a:r>
              <a:rPr lang="en-US" sz="2000" dirty="0"/>
              <a:t>And we gave her all our money but our subway fares. </a:t>
            </a:r>
          </a:p>
          <a:p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05" y="1045348"/>
            <a:ext cx="640879" cy="109728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645564" y="2297370"/>
            <a:ext cx="3931920" cy="0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3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6325" y="1086157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Ralph Waldo Emerson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Water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Nigar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Huseynova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9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6058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water understands </a:t>
            </a:r>
          </a:p>
          <a:p>
            <a:r>
              <a:rPr lang="en-GB" sz="2000" dirty="0"/>
              <a:t>Civilization well; </a:t>
            </a:r>
          </a:p>
          <a:p>
            <a:r>
              <a:rPr lang="en-US" sz="2000" dirty="0"/>
              <a:t>It wets my foot, but prettily, </a:t>
            </a:r>
          </a:p>
          <a:p>
            <a:r>
              <a:rPr lang="en-US" sz="2000" dirty="0"/>
              <a:t>It chills my life, but wittily, </a:t>
            </a:r>
          </a:p>
          <a:p>
            <a:r>
              <a:rPr lang="en-GB" sz="2000" dirty="0"/>
              <a:t>It is not disconcerted, </a:t>
            </a:r>
          </a:p>
          <a:p>
            <a:r>
              <a:rPr lang="en-GB" sz="2000" dirty="0"/>
              <a:t>It is not broken-hearted: </a:t>
            </a:r>
          </a:p>
          <a:p>
            <a:r>
              <a:rPr lang="en-US" sz="2000" dirty="0"/>
              <a:t>Well used, it </a:t>
            </a:r>
            <a:r>
              <a:rPr lang="en-US" sz="2000" dirty="0" err="1"/>
              <a:t>decketh</a:t>
            </a:r>
            <a:r>
              <a:rPr lang="en-US" sz="2000" dirty="0"/>
              <a:t> joy, </a:t>
            </a:r>
          </a:p>
          <a:p>
            <a:r>
              <a:rPr lang="en-GB" sz="2000" dirty="0" err="1"/>
              <a:t>Adorneth</a:t>
            </a:r>
            <a:r>
              <a:rPr lang="en-GB" sz="2000" dirty="0"/>
              <a:t>, </a:t>
            </a:r>
            <a:r>
              <a:rPr lang="en-GB" sz="2000" dirty="0" err="1"/>
              <a:t>doubleth</a:t>
            </a:r>
            <a:r>
              <a:rPr lang="en-GB" sz="2000" dirty="0"/>
              <a:t> joy: </a:t>
            </a:r>
          </a:p>
          <a:p>
            <a:r>
              <a:rPr lang="en-US" sz="2000" dirty="0"/>
              <a:t>Ill used, it will destroy, </a:t>
            </a:r>
          </a:p>
          <a:p>
            <a:r>
              <a:rPr lang="en-US" sz="2000" dirty="0"/>
              <a:t>In perfect time and measure </a:t>
            </a:r>
          </a:p>
          <a:p>
            <a:r>
              <a:rPr lang="en-US" sz="2000" dirty="0"/>
              <a:t>With a face of golden pleasure </a:t>
            </a:r>
          </a:p>
          <a:p>
            <a:r>
              <a:rPr lang="en-GB" sz="2000" dirty="0"/>
              <a:t>Elegantly destroy. </a:t>
            </a:r>
            <a:endParaRPr lang="en-US" sz="3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49"/>
            <a:ext cx="75137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0524" y="1086156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28100"/>
                </a:solidFill>
              </a:rPr>
              <a:t>Henry Wadsworth Longfellow </a:t>
            </a:r>
            <a:endParaRPr lang="en-GB" sz="200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The Twilight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Nurana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Suleymanova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115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8" y="2341615"/>
            <a:ext cx="4775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twilight is sad and cloudy, </a:t>
            </a:r>
          </a:p>
          <a:p>
            <a:r>
              <a:rPr lang="en-US" sz="2000" dirty="0"/>
              <a:t>The wind blows wild and free, </a:t>
            </a:r>
          </a:p>
          <a:p>
            <a:r>
              <a:rPr lang="en-US" sz="2000" dirty="0"/>
              <a:t>And like the wings of sea-birds </a:t>
            </a:r>
          </a:p>
          <a:p>
            <a:r>
              <a:rPr lang="en-US" sz="2000" dirty="0"/>
              <a:t>Flash the white caps of the sea. </a:t>
            </a:r>
          </a:p>
          <a:p>
            <a:r>
              <a:rPr lang="en-US" sz="2000" dirty="0"/>
              <a:t>But in the fisherman’s cottage </a:t>
            </a:r>
          </a:p>
          <a:p>
            <a:r>
              <a:rPr lang="en-US" sz="2000" dirty="0"/>
              <a:t>There shines a ruddier light, </a:t>
            </a:r>
          </a:p>
          <a:p>
            <a:r>
              <a:rPr lang="en-US" sz="2000" dirty="0"/>
              <a:t>And a little face at the window </a:t>
            </a:r>
          </a:p>
          <a:p>
            <a:r>
              <a:rPr lang="en-US" sz="2000" dirty="0"/>
              <a:t>Peers out into the night. </a:t>
            </a:r>
          </a:p>
          <a:p>
            <a:r>
              <a:rPr lang="en-US" sz="2000" dirty="0"/>
              <a:t>Close, close it is pressed to the window, </a:t>
            </a:r>
          </a:p>
          <a:p>
            <a:r>
              <a:rPr lang="en-US" sz="2000" dirty="0"/>
              <a:t>As if those childish eyes </a:t>
            </a:r>
          </a:p>
          <a:p>
            <a:r>
              <a:rPr lang="en-US" sz="2000" dirty="0"/>
              <a:t>Were looking into the darkness, </a:t>
            </a:r>
          </a:p>
          <a:p>
            <a:r>
              <a:rPr lang="en-US" sz="2000" dirty="0"/>
              <a:t>To see some form a rise.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48"/>
            <a:ext cx="795577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0646" y="2341615"/>
            <a:ext cx="5353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a woman’s waving shadow </a:t>
            </a:r>
          </a:p>
          <a:p>
            <a:r>
              <a:rPr lang="en-US" sz="2000" dirty="0"/>
              <a:t>Is passing to and fro, </a:t>
            </a:r>
          </a:p>
          <a:p>
            <a:r>
              <a:rPr lang="en-US" sz="2000" dirty="0"/>
              <a:t>Now rising to the ceiling, </a:t>
            </a:r>
          </a:p>
          <a:p>
            <a:r>
              <a:rPr lang="en-US" sz="2000" dirty="0"/>
              <a:t>Now bowing and bending low. </a:t>
            </a:r>
          </a:p>
          <a:p>
            <a:r>
              <a:rPr lang="en-US" sz="2000" dirty="0"/>
              <a:t>What tale do the roaring ocean </a:t>
            </a:r>
          </a:p>
          <a:p>
            <a:r>
              <a:rPr lang="en-US" sz="2000" dirty="0"/>
              <a:t>And the night wind bleak and wild, </a:t>
            </a:r>
          </a:p>
          <a:p>
            <a:r>
              <a:rPr lang="en-US" sz="2000" dirty="0"/>
              <a:t>As, they beat at the crazy casement, </a:t>
            </a:r>
          </a:p>
          <a:p>
            <a:r>
              <a:rPr lang="en-US" sz="2000" dirty="0"/>
              <a:t>Tell to that little child? </a:t>
            </a:r>
          </a:p>
          <a:p>
            <a:r>
              <a:rPr lang="en-US" sz="2000" dirty="0"/>
              <a:t>And why do the roaring ocean, </a:t>
            </a:r>
          </a:p>
          <a:p>
            <a:r>
              <a:rPr lang="en-US" sz="2000" dirty="0"/>
              <a:t>And the night wind will and bleak, </a:t>
            </a:r>
          </a:p>
          <a:p>
            <a:r>
              <a:rPr lang="en-US" sz="2000" dirty="0"/>
              <a:t>As they beat at the heart of the mother, </a:t>
            </a:r>
          </a:p>
          <a:p>
            <a:r>
              <a:rPr lang="en-US" sz="2000" dirty="0"/>
              <a:t>Drive the </a:t>
            </a:r>
            <a:r>
              <a:rPr lang="en-US" sz="2000" dirty="0" err="1"/>
              <a:t>colour</a:t>
            </a:r>
            <a:r>
              <a:rPr lang="en-US" sz="2000" dirty="0"/>
              <a:t> from her cheek? </a:t>
            </a:r>
          </a:p>
        </p:txBody>
      </p:sp>
    </p:spTree>
    <p:extLst>
      <p:ext uri="{BB962C8B-B14F-4D97-AF65-F5344CB8AC3E}">
        <p14:creationId xmlns:p14="http://schemas.microsoft.com/office/powerpoint/2010/main" val="2360551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2621" y="1086155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Ralph Waldo Emerson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Friendship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Parvin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Ahmadzadeh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13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8" y="2341615"/>
            <a:ext cx="4775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ruddy drop of manly blood </a:t>
            </a:r>
          </a:p>
          <a:p>
            <a:r>
              <a:rPr lang="en-US" sz="2000" dirty="0"/>
              <a:t>The surging sea outweighs, </a:t>
            </a:r>
          </a:p>
          <a:p>
            <a:r>
              <a:rPr lang="en-US" sz="2000" dirty="0"/>
              <a:t>The world uncertain comes and goes; </a:t>
            </a:r>
          </a:p>
          <a:p>
            <a:r>
              <a:rPr lang="en-US" sz="2000" dirty="0"/>
              <a:t>The lover rooted stays. </a:t>
            </a:r>
          </a:p>
          <a:p>
            <a:r>
              <a:rPr lang="en-US" sz="2000" dirty="0"/>
              <a:t>I fancied he was fled,- </a:t>
            </a:r>
          </a:p>
          <a:p>
            <a:r>
              <a:rPr lang="en-US" sz="2000" dirty="0"/>
              <a:t>And, after many a year, </a:t>
            </a:r>
          </a:p>
          <a:p>
            <a:r>
              <a:rPr lang="en-US" sz="2000" dirty="0"/>
              <a:t>Glowed unexhausted kindliness, </a:t>
            </a:r>
          </a:p>
          <a:p>
            <a:r>
              <a:rPr lang="en-US" sz="2000" dirty="0"/>
              <a:t>Like daily sunrise there. </a:t>
            </a:r>
          </a:p>
          <a:p>
            <a:r>
              <a:rPr lang="en-US" sz="2000" dirty="0"/>
              <a:t>My careful heart was free again, </a:t>
            </a:r>
          </a:p>
          <a:p>
            <a:r>
              <a:rPr lang="en-US" sz="2000" dirty="0"/>
              <a:t>O friend, my bosom said, </a:t>
            </a:r>
          </a:p>
          <a:p>
            <a:r>
              <a:rPr lang="en-US" sz="2000" dirty="0"/>
              <a:t>Through thee alone the sky is arched, </a:t>
            </a:r>
          </a:p>
          <a:p>
            <a:r>
              <a:rPr lang="en-US" sz="2000" dirty="0"/>
              <a:t>Through thee the rose is red;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47"/>
            <a:ext cx="817674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0646" y="2341615"/>
            <a:ext cx="4616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things through thee take nobler form, </a:t>
            </a:r>
          </a:p>
          <a:p>
            <a:r>
              <a:rPr lang="en-US" sz="2000" dirty="0"/>
              <a:t>And look beyond the earth, </a:t>
            </a:r>
          </a:p>
          <a:p>
            <a:r>
              <a:rPr lang="en-US" sz="2000" dirty="0"/>
              <a:t>The mill-round of our fate appears </a:t>
            </a:r>
          </a:p>
          <a:p>
            <a:r>
              <a:rPr lang="en-US" sz="2000" dirty="0"/>
              <a:t>A sun-path in thy worth. </a:t>
            </a:r>
          </a:p>
          <a:p>
            <a:r>
              <a:rPr lang="en-US" sz="2000" dirty="0"/>
              <a:t>Me too thy nobleness had taught </a:t>
            </a:r>
          </a:p>
          <a:p>
            <a:r>
              <a:rPr lang="en-US" sz="2000" dirty="0"/>
              <a:t>To master my despair; </a:t>
            </a:r>
          </a:p>
          <a:p>
            <a:r>
              <a:rPr lang="en-US" sz="2000" dirty="0"/>
              <a:t>The fountains of my hidden life </a:t>
            </a:r>
          </a:p>
          <a:p>
            <a:r>
              <a:rPr lang="en-US" sz="2000" dirty="0"/>
              <a:t>Are through thy friendship fair. </a:t>
            </a:r>
          </a:p>
        </p:txBody>
      </p:sp>
    </p:spTree>
    <p:extLst>
      <p:ext uri="{BB962C8B-B14F-4D97-AF65-F5344CB8AC3E}">
        <p14:creationId xmlns:p14="http://schemas.microsoft.com/office/powerpoint/2010/main" val="291944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9913" y="1086154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Elizabeth Bishop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One Art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Rahila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Mammadova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16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57343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art of losing isn't hard to master; </a:t>
            </a:r>
          </a:p>
          <a:p>
            <a:r>
              <a:rPr lang="en-US" sz="2000" dirty="0"/>
              <a:t>so many things seem filled with the intent </a:t>
            </a:r>
          </a:p>
          <a:p>
            <a:r>
              <a:rPr lang="en-US" sz="2000" dirty="0"/>
              <a:t>to be lost that their loss is no disaster, </a:t>
            </a:r>
          </a:p>
          <a:p>
            <a:r>
              <a:rPr lang="en-US" sz="2000" dirty="0"/>
              <a:t>Lose something every day. Accept the fluster </a:t>
            </a:r>
          </a:p>
          <a:p>
            <a:r>
              <a:rPr lang="en-US" sz="2000" dirty="0"/>
              <a:t>of lost door keys, the hour badly spent. </a:t>
            </a:r>
          </a:p>
          <a:p>
            <a:r>
              <a:rPr lang="en-US" sz="2000" dirty="0"/>
              <a:t>The art of losing isn't hard to master. </a:t>
            </a:r>
          </a:p>
          <a:p>
            <a:r>
              <a:rPr lang="en-US" sz="2000" dirty="0"/>
              <a:t>Then practice losing farther, losing faster: </a:t>
            </a:r>
          </a:p>
          <a:p>
            <a:r>
              <a:rPr lang="en-US" sz="2000" dirty="0"/>
              <a:t>places, and names, and where it was you meant </a:t>
            </a:r>
          </a:p>
          <a:p>
            <a:r>
              <a:rPr lang="en-US" sz="2000" dirty="0"/>
              <a:t>to travel. None of these will bring disaster. </a:t>
            </a:r>
          </a:p>
          <a:p>
            <a:r>
              <a:rPr lang="en-US" sz="2000" dirty="0"/>
              <a:t>I lost my mother's watch. And look! my last, or </a:t>
            </a:r>
          </a:p>
          <a:p>
            <a:r>
              <a:rPr lang="en-US" sz="2000" dirty="0"/>
              <a:t>next-to-last, of three beloved houses went.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46"/>
            <a:ext cx="1104966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9290" y="2341615"/>
            <a:ext cx="5495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art of losing isn't hard to master. </a:t>
            </a:r>
          </a:p>
          <a:p>
            <a:r>
              <a:rPr lang="en-US" sz="2000" dirty="0"/>
              <a:t>I lost two cities, lovely ones. And, vaster,</a:t>
            </a:r>
          </a:p>
          <a:p>
            <a:r>
              <a:rPr lang="en-US" sz="2000" dirty="0"/>
              <a:t>some realms I owned, two rivers, a continent. </a:t>
            </a:r>
          </a:p>
          <a:p>
            <a:r>
              <a:rPr lang="en-US" sz="2000" dirty="0"/>
              <a:t>I miss them, but it wasn't a disaster. </a:t>
            </a:r>
          </a:p>
          <a:p>
            <a:r>
              <a:rPr lang="en-US" sz="2000" dirty="0"/>
              <a:t>-- Even losing you I shan't have lied. It's evident </a:t>
            </a:r>
          </a:p>
          <a:p>
            <a:r>
              <a:rPr lang="en-US" sz="2000" dirty="0"/>
              <a:t>the art of losing's not too hard to master</a:t>
            </a:r>
          </a:p>
          <a:p>
            <a:r>
              <a:rPr lang="en-US" sz="2000" dirty="0"/>
              <a:t>though it may look like a disaster.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486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7318" y="1080796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18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Saddam </a:t>
            </a:r>
            <a:r>
              <a:rPr lang="en-GB" sz="2000" i="1" dirty="0" err="1">
                <a:solidFill>
                  <a:srgbClr val="F28100"/>
                </a:solidFill>
              </a:rPr>
              <a:t>Mammedov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199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6191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Shall I compare thee to a summer’s day? </a:t>
            </a:r>
          </a:p>
          <a:p>
            <a:r>
              <a:rPr lang="en-US" sz="2000" dirty="0"/>
              <a:t>Thou art more lovely and more temperate: </a:t>
            </a:r>
          </a:p>
          <a:p>
            <a:r>
              <a:rPr lang="en-US" sz="2000" dirty="0"/>
              <a:t>Rough winds do shake the darling buds of May, </a:t>
            </a:r>
          </a:p>
          <a:p>
            <a:r>
              <a:rPr lang="en-US" sz="2000" dirty="0"/>
              <a:t>And summer’s lease hath all too short a date; </a:t>
            </a:r>
          </a:p>
          <a:p>
            <a:r>
              <a:rPr lang="en-US" sz="2000" dirty="0"/>
              <a:t>Sometime too hot the eye of heaven shines, </a:t>
            </a:r>
          </a:p>
          <a:p>
            <a:r>
              <a:rPr lang="en-US" sz="2000" dirty="0"/>
              <a:t>And often is his gold complexion </a:t>
            </a:r>
            <a:r>
              <a:rPr lang="en-US" sz="2000" dirty="0" err="1"/>
              <a:t>dimm'd</a:t>
            </a:r>
            <a:r>
              <a:rPr lang="en-US" sz="2000" dirty="0"/>
              <a:t>; </a:t>
            </a:r>
          </a:p>
          <a:p>
            <a:r>
              <a:rPr lang="en-US" sz="2000" dirty="0"/>
              <a:t>And every fair from fair sometime declines, </a:t>
            </a:r>
          </a:p>
          <a:p>
            <a:r>
              <a:rPr lang="en-US" sz="2000" dirty="0"/>
              <a:t>By chance or nature’s changing course </a:t>
            </a:r>
            <a:r>
              <a:rPr lang="en-US" sz="2000" dirty="0" err="1"/>
              <a:t>untrimm'd</a:t>
            </a:r>
            <a:r>
              <a:rPr lang="en-US" sz="2000" dirty="0"/>
              <a:t>; </a:t>
            </a:r>
          </a:p>
          <a:p>
            <a:r>
              <a:rPr lang="en-US" sz="2000" dirty="0"/>
              <a:t>But thy eternal summer shall not fade, </a:t>
            </a:r>
          </a:p>
          <a:p>
            <a:r>
              <a:rPr lang="en-US" sz="2000" dirty="0"/>
              <a:t>Nor lose possession of that fair thou </a:t>
            </a:r>
            <a:r>
              <a:rPr lang="en-US" sz="2000" dirty="0" err="1"/>
              <a:t>ow’st</a:t>
            </a:r>
            <a:r>
              <a:rPr lang="en-US" sz="2000" dirty="0"/>
              <a:t>; </a:t>
            </a:r>
          </a:p>
          <a:p>
            <a:r>
              <a:rPr lang="en-US" sz="2000" dirty="0"/>
              <a:t>Nor shall death brag thou </a:t>
            </a:r>
            <a:r>
              <a:rPr lang="en-US" sz="2000" dirty="0" err="1"/>
              <a:t>wander’st</a:t>
            </a:r>
            <a:r>
              <a:rPr lang="en-US" sz="2000" dirty="0"/>
              <a:t> in his shade, </a:t>
            </a:r>
          </a:p>
          <a:p>
            <a:r>
              <a:rPr lang="en-US" sz="2000" dirty="0"/>
              <a:t>When in eternal lines to time thou </a:t>
            </a:r>
            <a:r>
              <a:rPr lang="en-US" sz="2000" dirty="0" err="1"/>
              <a:t>grow’st</a:t>
            </a:r>
            <a:r>
              <a:rPr lang="en-US" sz="2000" dirty="0"/>
              <a:t>: </a:t>
            </a:r>
          </a:p>
          <a:p>
            <a:r>
              <a:rPr lang="en-US" sz="2000" dirty="0"/>
              <a:t>So long as men can breathe or eyes can see, </a:t>
            </a:r>
          </a:p>
          <a:p>
            <a:r>
              <a:rPr lang="en-US" sz="2000" dirty="0"/>
              <a:t>So long lives this, and this gives life to thee.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45345"/>
            <a:ext cx="9723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2015" y="1080795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Edgar Allan Poe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US" sz="2000" b="1" dirty="0">
                <a:solidFill>
                  <a:srgbClr val="F28100"/>
                </a:solidFill>
              </a:rPr>
              <a:t>A Dream Within a Dream </a:t>
            </a:r>
            <a:endParaRPr lang="en-US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Seadet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Ahmadova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39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4347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 this kiss upon the brow! </a:t>
            </a:r>
          </a:p>
          <a:p>
            <a:r>
              <a:rPr lang="en-US" sz="2000" dirty="0"/>
              <a:t>And, in parting from you now, </a:t>
            </a:r>
          </a:p>
          <a:p>
            <a:r>
              <a:rPr lang="en-US" sz="2000" dirty="0"/>
              <a:t>Thus much let me avow: </a:t>
            </a:r>
          </a:p>
          <a:p>
            <a:r>
              <a:rPr lang="en-US" sz="2000" dirty="0"/>
              <a:t>You are not wrong who deem </a:t>
            </a:r>
          </a:p>
          <a:p>
            <a:r>
              <a:rPr lang="en-US" sz="2000" dirty="0"/>
              <a:t>That my days have been a dream; </a:t>
            </a:r>
          </a:p>
          <a:p>
            <a:r>
              <a:rPr lang="en-US" sz="2000" dirty="0"/>
              <a:t>Yet if hope has flown away </a:t>
            </a:r>
          </a:p>
          <a:p>
            <a:r>
              <a:rPr lang="en-US" sz="2000" dirty="0"/>
              <a:t>In a night, or in a day, </a:t>
            </a:r>
          </a:p>
          <a:p>
            <a:r>
              <a:rPr lang="en-US" sz="2000" dirty="0"/>
              <a:t>In a vision, or in none, </a:t>
            </a:r>
          </a:p>
          <a:p>
            <a:r>
              <a:rPr lang="en-US" sz="2000" dirty="0"/>
              <a:t>Is it therefore the less gone? </a:t>
            </a:r>
          </a:p>
          <a:p>
            <a:r>
              <a:rPr lang="en-US" sz="2000" dirty="0"/>
              <a:t>All that we see or seem </a:t>
            </a:r>
          </a:p>
          <a:p>
            <a:r>
              <a:rPr lang="en-US" sz="2000" dirty="0"/>
              <a:t>Is but a dream within a dream. </a:t>
            </a:r>
          </a:p>
          <a:p>
            <a:r>
              <a:rPr lang="en-US" sz="2000" dirty="0"/>
              <a:t>I stand amid the roar </a:t>
            </a:r>
          </a:p>
          <a:p>
            <a:r>
              <a:rPr lang="en-US" sz="2000" dirty="0"/>
              <a:t>Of a surf-tormented shore,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39987"/>
            <a:ext cx="1127068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2942" y="2332166"/>
            <a:ext cx="4350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I hold within my hand </a:t>
            </a:r>
          </a:p>
          <a:p>
            <a:r>
              <a:rPr lang="en-US" sz="2000" dirty="0"/>
              <a:t>Grains of the golden sand– </a:t>
            </a:r>
          </a:p>
          <a:p>
            <a:r>
              <a:rPr lang="en-US" sz="2000" dirty="0"/>
              <a:t>How few! yet how they creep </a:t>
            </a:r>
          </a:p>
          <a:p>
            <a:r>
              <a:rPr lang="en-US" sz="2000" dirty="0"/>
              <a:t>Through my fingers to the deep, </a:t>
            </a:r>
          </a:p>
          <a:p>
            <a:r>
              <a:rPr lang="en-US" sz="2000" dirty="0"/>
              <a:t>While I weep--while I weep! </a:t>
            </a:r>
          </a:p>
          <a:p>
            <a:r>
              <a:rPr lang="en-US" sz="2000" dirty="0"/>
              <a:t>O God! can I not grasp </a:t>
            </a:r>
          </a:p>
          <a:p>
            <a:r>
              <a:rPr lang="en-US" sz="2000" dirty="0"/>
              <a:t>Them with a tighter clasp? </a:t>
            </a:r>
          </a:p>
          <a:p>
            <a:r>
              <a:rPr lang="en-US" sz="2000" dirty="0"/>
              <a:t>O God! can I not save </a:t>
            </a:r>
          </a:p>
          <a:p>
            <a:r>
              <a:rPr lang="en-US" sz="2000" i="1" dirty="0"/>
              <a:t>One </a:t>
            </a:r>
            <a:r>
              <a:rPr lang="en-US" sz="2000" dirty="0"/>
              <a:t>from the pitiless wave? </a:t>
            </a:r>
          </a:p>
          <a:p>
            <a:r>
              <a:rPr lang="en-US" sz="2000" dirty="0"/>
              <a:t>Is </a:t>
            </a:r>
            <a:r>
              <a:rPr lang="en-US" sz="2000" i="1" dirty="0"/>
              <a:t>all </a:t>
            </a:r>
            <a:r>
              <a:rPr lang="en-US" sz="2000" dirty="0"/>
              <a:t>that we see or seem </a:t>
            </a:r>
          </a:p>
          <a:p>
            <a:r>
              <a:rPr lang="en-US" sz="2000" dirty="0"/>
              <a:t>But a dream within a dream? </a:t>
            </a:r>
          </a:p>
        </p:txBody>
      </p:sp>
    </p:spTree>
    <p:extLst>
      <p:ext uri="{BB962C8B-B14F-4D97-AF65-F5344CB8AC3E}">
        <p14:creationId xmlns:p14="http://schemas.microsoft.com/office/powerpoint/2010/main" val="23067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46" y="2654709"/>
            <a:ext cx="44659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want you to know </a:t>
            </a:r>
          </a:p>
          <a:p>
            <a:r>
              <a:rPr lang="en-US" sz="2000" dirty="0"/>
              <a:t>one thing. </a:t>
            </a:r>
          </a:p>
          <a:p>
            <a:r>
              <a:rPr lang="en-US" sz="2000" dirty="0"/>
              <a:t>You know how this is: </a:t>
            </a:r>
          </a:p>
          <a:p>
            <a:r>
              <a:rPr lang="en-US" sz="2000" dirty="0"/>
              <a:t>if I look </a:t>
            </a:r>
          </a:p>
          <a:p>
            <a:r>
              <a:rPr lang="en-US" sz="2000" dirty="0"/>
              <a:t>at the crystal moon, at the red branch </a:t>
            </a:r>
          </a:p>
          <a:p>
            <a:r>
              <a:rPr lang="en-US" sz="2000" dirty="0"/>
              <a:t>of the slow autumn at my window, </a:t>
            </a:r>
          </a:p>
          <a:p>
            <a:r>
              <a:rPr lang="en-US" sz="2000" dirty="0"/>
              <a:t>if I touch </a:t>
            </a:r>
          </a:p>
          <a:p>
            <a:r>
              <a:rPr lang="en-US" sz="2000" dirty="0"/>
              <a:t>near the fire </a:t>
            </a:r>
          </a:p>
          <a:p>
            <a:r>
              <a:rPr lang="en-US" sz="2000" dirty="0"/>
              <a:t>the impalpable ash </a:t>
            </a:r>
          </a:p>
          <a:p>
            <a:r>
              <a:rPr lang="en-US" sz="2000" dirty="0"/>
              <a:t>or the wrinkled body of the log, </a:t>
            </a:r>
          </a:p>
          <a:p>
            <a:r>
              <a:rPr lang="en-US" sz="2000" dirty="0"/>
              <a:t>everything carries me to you, </a:t>
            </a:r>
          </a:p>
          <a:p>
            <a:r>
              <a:rPr lang="en-US" sz="2000" dirty="0"/>
              <a:t>as if everything that exists,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16822" y="1053963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Pablo Neruda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US" sz="2000" dirty="0">
                <a:solidFill>
                  <a:srgbClr val="F28100"/>
                </a:solidFill>
              </a:rPr>
              <a:t>A fragment from </a:t>
            </a:r>
            <a:r>
              <a:rPr lang="en-US" sz="2000" b="1" dirty="0">
                <a:solidFill>
                  <a:srgbClr val="F28100"/>
                </a:solidFill>
              </a:rPr>
              <a:t>If You Forget Me </a:t>
            </a:r>
            <a:endParaRPr lang="en-US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Aytaj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Allahverdiyeva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13155"/>
            <a:ext cx="861875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5897" y="2654709"/>
            <a:ext cx="4100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aromas, light, metals, </a:t>
            </a:r>
          </a:p>
          <a:p>
            <a:r>
              <a:rPr lang="en-US" dirty="0"/>
              <a:t>were little boats </a:t>
            </a:r>
          </a:p>
          <a:p>
            <a:r>
              <a:rPr lang="en-US" dirty="0"/>
              <a:t>that sail </a:t>
            </a:r>
          </a:p>
          <a:p>
            <a:r>
              <a:rPr lang="en-US" dirty="0"/>
              <a:t>toward those isles of yours that wait for me. </a:t>
            </a:r>
          </a:p>
          <a:p>
            <a:r>
              <a:rPr lang="en-US" dirty="0"/>
              <a:t>Well, now, </a:t>
            </a:r>
          </a:p>
          <a:p>
            <a:r>
              <a:rPr lang="en-US" dirty="0"/>
              <a:t>if little by little you stop loving me </a:t>
            </a:r>
          </a:p>
          <a:p>
            <a:r>
              <a:rPr lang="en-US" dirty="0"/>
              <a:t>I shall stop loving you little by little. </a:t>
            </a:r>
          </a:p>
          <a:p>
            <a:r>
              <a:rPr lang="en-US" dirty="0"/>
              <a:t>If suddenly </a:t>
            </a:r>
          </a:p>
          <a:p>
            <a:r>
              <a:rPr lang="en-US" dirty="0"/>
              <a:t>you forget me </a:t>
            </a:r>
          </a:p>
          <a:p>
            <a:r>
              <a:rPr lang="en-US" dirty="0"/>
              <a:t>do not look for me, </a:t>
            </a:r>
          </a:p>
          <a:p>
            <a:r>
              <a:rPr lang="en-US" dirty="0"/>
              <a:t>for I shall already have forgotten you.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208590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0906" y="1080794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Sara </a:t>
            </a:r>
            <a:r>
              <a:rPr lang="en-GB" sz="2000" b="1" dirty="0" err="1">
                <a:solidFill>
                  <a:srgbClr val="F28100"/>
                </a:solidFill>
              </a:rPr>
              <a:t>Teasdela</a:t>
            </a:r>
            <a:r>
              <a:rPr lang="en-GB" sz="2000" b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I Know the Stars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Sonasi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Valiyeva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87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4760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know the stars by their names, </a:t>
            </a:r>
          </a:p>
          <a:p>
            <a:r>
              <a:rPr lang="en-GB" sz="2000" dirty="0"/>
              <a:t>Aldebaran, Altair, </a:t>
            </a:r>
          </a:p>
          <a:p>
            <a:r>
              <a:rPr lang="en-US" sz="2000" dirty="0"/>
              <a:t>And I know the path they take </a:t>
            </a:r>
          </a:p>
          <a:p>
            <a:r>
              <a:rPr lang="en-US" sz="2000" dirty="0"/>
              <a:t>Up heaven’s broad blue stair. </a:t>
            </a:r>
          </a:p>
          <a:p>
            <a:endParaRPr lang="en-US" sz="2000" dirty="0"/>
          </a:p>
          <a:p>
            <a:r>
              <a:rPr lang="en-US" sz="2000" dirty="0"/>
              <a:t>I know the secrets of men </a:t>
            </a:r>
          </a:p>
          <a:p>
            <a:r>
              <a:rPr lang="en-US" sz="2000" dirty="0"/>
              <a:t>By the look of their eyes, </a:t>
            </a:r>
          </a:p>
          <a:p>
            <a:r>
              <a:rPr lang="en-US" sz="2000" dirty="0"/>
              <a:t>Their gray thoughts, their strange thoughts </a:t>
            </a:r>
          </a:p>
          <a:p>
            <a:r>
              <a:rPr lang="en-US" sz="2000" dirty="0"/>
              <a:t>Have made me sad and wise.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39986"/>
            <a:ext cx="1325959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9245" y="2332166"/>
            <a:ext cx="3731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your eyes are dark to me </a:t>
            </a:r>
          </a:p>
          <a:p>
            <a:r>
              <a:rPr lang="en-US" sz="2000" dirty="0"/>
              <a:t>Though they seem to call and call- </a:t>
            </a:r>
          </a:p>
          <a:p>
            <a:r>
              <a:rPr lang="en-US" sz="2000" dirty="0"/>
              <a:t>I cannot tell if you love me </a:t>
            </a:r>
          </a:p>
          <a:p>
            <a:r>
              <a:rPr lang="en-US" sz="2000" dirty="0"/>
              <a:t>Or do not love me at all. </a:t>
            </a:r>
          </a:p>
          <a:p>
            <a:endParaRPr lang="en-US" sz="2000" dirty="0"/>
          </a:p>
          <a:p>
            <a:r>
              <a:rPr lang="en-GB" sz="2000" dirty="0"/>
              <a:t>I know many things, </a:t>
            </a:r>
          </a:p>
          <a:p>
            <a:r>
              <a:rPr lang="en-US" sz="2000" dirty="0"/>
              <a:t>But the years come and go, </a:t>
            </a:r>
          </a:p>
          <a:p>
            <a:r>
              <a:rPr lang="en-US" sz="2000" dirty="0"/>
              <a:t>I shall die not knowing </a:t>
            </a:r>
          </a:p>
          <a:p>
            <a:r>
              <a:rPr lang="en-US" sz="2000" dirty="0"/>
              <a:t>The thing I long to know.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9150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47" y="1139788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Billy Collins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Introduction to Poetry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Shafiga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Ismayilova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34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4362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ask them to take a poem </a:t>
            </a:r>
          </a:p>
          <a:p>
            <a:r>
              <a:rPr lang="en-US" sz="2000" dirty="0"/>
              <a:t>and hold it up to the light </a:t>
            </a:r>
          </a:p>
          <a:p>
            <a:r>
              <a:rPr lang="en-GB" sz="2000" dirty="0"/>
              <a:t>like a </a:t>
            </a:r>
            <a:r>
              <a:rPr lang="en-GB" sz="2000" dirty="0" err="1"/>
              <a:t>color</a:t>
            </a:r>
            <a:r>
              <a:rPr lang="en-GB" sz="2000" dirty="0"/>
              <a:t> slide </a:t>
            </a:r>
          </a:p>
          <a:p>
            <a:endParaRPr lang="en-GB" sz="2000" dirty="0"/>
          </a:p>
          <a:p>
            <a:r>
              <a:rPr lang="en-US" sz="2000" dirty="0"/>
              <a:t>or press an ear against its hive. </a:t>
            </a:r>
          </a:p>
          <a:p>
            <a:endParaRPr lang="en-US" sz="2000" dirty="0"/>
          </a:p>
          <a:p>
            <a:r>
              <a:rPr lang="en-US" sz="2000" dirty="0"/>
              <a:t>I say drop a mouse into a poem </a:t>
            </a:r>
          </a:p>
          <a:p>
            <a:r>
              <a:rPr lang="en-US" sz="2000" dirty="0"/>
              <a:t>and watch him probe his way out, </a:t>
            </a:r>
          </a:p>
          <a:p>
            <a:endParaRPr lang="en-US" sz="2000" dirty="0"/>
          </a:p>
          <a:p>
            <a:r>
              <a:rPr lang="en-US" sz="2000" dirty="0"/>
              <a:t>or walk inside the poem’s room </a:t>
            </a:r>
          </a:p>
          <a:p>
            <a:r>
              <a:rPr lang="en-US" sz="2000" dirty="0"/>
              <a:t>and feel the walls for a light switch.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91497" y="2341615"/>
            <a:ext cx="4572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want them to waterski </a:t>
            </a:r>
          </a:p>
          <a:p>
            <a:r>
              <a:rPr lang="en-US" sz="2000" dirty="0"/>
              <a:t>across the surface of a poem </a:t>
            </a:r>
          </a:p>
          <a:p>
            <a:r>
              <a:rPr lang="en-US" sz="2000" dirty="0"/>
              <a:t>waving at the author’s name on the shore.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But all they want to do </a:t>
            </a:r>
          </a:p>
          <a:p>
            <a:r>
              <a:rPr lang="en-US" sz="2000" dirty="0"/>
              <a:t>is tie the poem to a chair with rope </a:t>
            </a:r>
          </a:p>
          <a:p>
            <a:r>
              <a:rPr lang="en-US" sz="2000" dirty="0"/>
              <a:t>and torture a confession out of it. </a:t>
            </a:r>
          </a:p>
          <a:p>
            <a:endParaRPr lang="en-US" sz="2000" dirty="0"/>
          </a:p>
          <a:p>
            <a:r>
              <a:rPr lang="en-US" sz="2000" dirty="0"/>
              <a:t>They begin beating it with a hose </a:t>
            </a:r>
          </a:p>
          <a:p>
            <a:r>
              <a:rPr lang="en-US" sz="2000" dirty="0"/>
              <a:t>to find out what it really means.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528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1518" y="1080793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64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Shahla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Abdurahimova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34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6221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I have seen by Time's fell hand defaced</a:t>
            </a:r>
          </a:p>
          <a:p>
            <a:r>
              <a:rPr lang="en-US" sz="2000" dirty="0"/>
              <a:t>The rich proud cost of outworn buried age;</a:t>
            </a:r>
          </a:p>
          <a:p>
            <a:r>
              <a:rPr lang="en-US" sz="2000" dirty="0"/>
              <a:t>When sometime lofty towers I see down-razed,</a:t>
            </a:r>
          </a:p>
          <a:p>
            <a:r>
              <a:rPr lang="en-US" sz="2000" dirty="0"/>
              <a:t>And brass eternal slave to mortal rage; </a:t>
            </a:r>
          </a:p>
          <a:p>
            <a:r>
              <a:rPr lang="en-US" sz="2000" dirty="0"/>
              <a:t>When I have seen the hungry ocean gain</a:t>
            </a:r>
          </a:p>
          <a:p>
            <a:r>
              <a:rPr lang="en-US" sz="2000" dirty="0"/>
              <a:t>Advantage on the kingdom of the shore, </a:t>
            </a:r>
          </a:p>
          <a:p>
            <a:r>
              <a:rPr lang="en-US" sz="2000" dirty="0"/>
              <a:t>And the firm soil win of the watery main,</a:t>
            </a:r>
          </a:p>
          <a:p>
            <a:r>
              <a:rPr lang="en-US" sz="2000" dirty="0"/>
              <a:t>Increasing store with loss, and loss with store;</a:t>
            </a:r>
          </a:p>
          <a:p>
            <a:r>
              <a:rPr lang="en-US" sz="2000" dirty="0"/>
              <a:t>When I have seen such interchange of state, </a:t>
            </a:r>
          </a:p>
          <a:p>
            <a:r>
              <a:rPr lang="en-US" sz="2000" dirty="0"/>
              <a:t>Or state itself confounded to decay; </a:t>
            </a:r>
          </a:p>
          <a:p>
            <a:r>
              <a:rPr lang="en-US" sz="2000" dirty="0"/>
              <a:t>Ruin hath taught me thus to ruminate </a:t>
            </a:r>
          </a:p>
          <a:p>
            <a:r>
              <a:rPr lang="en-US" sz="2000" dirty="0"/>
              <a:t>That Time will come and take my love away. </a:t>
            </a:r>
          </a:p>
          <a:p>
            <a:r>
              <a:rPr lang="en-US" sz="2000" dirty="0"/>
              <a:t>This thought is as a death which cannot choose</a:t>
            </a:r>
          </a:p>
          <a:p>
            <a:r>
              <a:rPr lang="en-US" sz="2000" dirty="0"/>
              <a:t>But weep to have that which it fears to lose.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39985"/>
            <a:ext cx="10165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2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0302" y="1080792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Sylvia Plath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Mirror and Lake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Shams </a:t>
            </a:r>
            <a:r>
              <a:rPr lang="en-GB" sz="2000" i="1" dirty="0" err="1">
                <a:solidFill>
                  <a:srgbClr val="F28100"/>
                </a:solidFill>
              </a:rPr>
              <a:t>Imanova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413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310" y="2341615"/>
            <a:ext cx="5671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am silver and exact. I have no preconceptions. </a:t>
            </a:r>
          </a:p>
          <a:p>
            <a:r>
              <a:rPr lang="en-US" sz="2000" dirty="0"/>
              <a:t>What ever you see I swallow immediately </a:t>
            </a:r>
          </a:p>
          <a:p>
            <a:r>
              <a:rPr lang="en-US" sz="2000" dirty="0"/>
              <a:t>Just as it is, </a:t>
            </a:r>
            <a:r>
              <a:rPr lang="en-US" sz="2000" dirty="0" err="1"/>
              <a:t>unmisted</a:t>
            </a:r>
            <a:r>
              <a:rPr lang="en-US" sz="2000" dirty="0"/>
              <a:t> by love or dislike. </a:t>
            </a:r>
          </a:p>
          <a:p>
            <a:r>
              <a:rPr lang="en-US" sz="2000" dirty="0"/>
              <a:t>I am not cruel, only truthful--- </a:t>
            </a:r>
          </a:p>
          <a:p>
            <a:r>
              <a:rPr lang="en-US" sz="2000" dirty="0"/>
              <a:t>The eye of a little god, four-cornered. </a:t>
            </a:r>
          </a:p>
          <a:p>
            <a:r>
              <a:rPr lang="en-US" sz="2000" dirty="0"/>
              <a:t>Most of the time I meditate on the opposite wall. </a:t>
            </a:r>
          </a:p>
          <a:p>
            <a:r>
              <a:rPr lang="en-US" sz="2000" dirty="0"/>
              <a:t>It is pink, with speckles. I have looked at it so long </a:t>
            </a:r>
          </a:p>
          <a:p>
            <a:r>
              <a:rPr lang="en-US" sz="2000" dirty="0"/>
              <a:t>I think it is a part of my heart. But it flickers. </a:t>
            </a:r>
          </a:p>
          <a:p>
            <a:r>
              <a:rPr lang="en-US" sz="2000" dirty="0"/>
              <a:t>Faces and darkness separate us over and over. </a:t>
            </a:r>
          </a:p>
          <a:p>
            <a:r>
              <a:rPr lang="en-US" sz="2000" dirty="0"/>
              <a:t>Now I am a lake. A woman bends over me, </a:t>
            </a:r>
          </a:p>
          <a:p>
            <a:r>
              <a:rPr lang="en-US" sz="2000" dirty="0"/>
              <a:t>Searching my reaches for what she really is.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39984"/>
            <a:ext cx="835355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6852" y="2341615"/>
            <a:ext cx="6061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she turns to those liars, the candles or the moon. </a:t>
            </a:r>
          </a:p>
          <a:p>
            <a:r>
              <a:rPr lang="en-US" sz="2000" dirty="0"/>
              <a:t>I see her back, and reflect it faithfully. </a:t>
            </a:r>
          </a:p>
          <a:p>
            <a:r>
              <a:rPr lang="en-US" sz="2000" dirty="0"/>
              <a:t>She rewards me with tears and an agitation of hands. </a:t>
            </a:r>
          </a:p>
          <a:p>
            <a:r>
              <a:rPr lang="en-US" sz="2000" dirty="0"/>
              <a:t>I am important to her. She comes and goes. </a:t>
            </a:r>
          </a:p>
          <a:p>
            <a:r>
              <a:rPr lang="en-US" sz="2000" dirty="0"/>
              <a:t>Each morning it is her face that replaces the darkness. </a:t>
            </a:r>
          </a:p>
          <a:p>
            <a:r>
              <a:rPr lang="en-US" sz="2000" dirty="0"/>
              <a:t>In me she has drowned a young girl, and in me an old </a:t>
            </a:r>
          </a:p>
          <a:p>
            <a:r>
              <a:rPr lang="en-US" sz="2000" dirty="0"/>
              <a:t>woman </a:t>
            </a:r>
          </a:p>
          <a:p>
            <a:r>
              <a:rPr lang="en-US" sz="2000" dirty="0"/>
              <a:t>Rises toward her day after day, like a terrible fish. </a:t>
            </a:r>
          </a:p>
        </p:txBody>
      </p:sp>
    </p:spTree>
    <p:extLst>
      <p:ext uri="{BB962C8B-B14F-4D97-AF65-F5344CB8AC3E}">
        <p14:creationId xmlns:p14="http://schemas.microsoft.com/office/powerpoint/2010/main" val="314173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9417" y="1080792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Edgar Albert Guest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Only a Dad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Tamella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Mammadli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413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32166"/>
            <a:ext cx="4746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a dad, with a tired face, </a:t>
            </a:r>
          </a:p>
          <a:p>
            <a:r>
              <a:rPr lang="en-US" sz="2000" dirty="0"/>
              <a:t>Coming home from the daily race, </a:t>
            </a:r>
          </a:p>
          <a:p>
            <a:r>
              <a:rPr lang="en-US" sz="2000" dirty="0"/>
              <a:t>Bringing little of gold or fame, </a:t>
            </a:r>
          </a:p>
          <a:p>
            <a:r>
              <a:rPr lang="en-US" sz="2000" dirty="0"/>
              <a:t>To show how well he has played the game, </a:t>
            </a:r>
          </a:p>
          <a:p>
            <a:r>
              <a:rPr lang="en-US" sz="2000" dirty="0"/>
              <a:t>But glad in his heart that his own rejoice </a:t>
            </a:r>
          </a:p>
          <a:p>
            <a:r>
              <a:rPr lang="en-US" sz="2000" dirty="0"/>
              <a:t>To see him come, and to hear his voice. </a:t>
            </a:r>
          </a:p>
          <a:p>
            <a:r>
              <a:rPr lang="en-US" sz="2000" dirty="0"/>
              <a:t>Only a dad, with a brood of four, </a:t>
            </a:r>
          </a:p>
          <a:p>
            <a:r>
              <a:rPr lang="en-US" sz="2000" dirty="0"/>
              <a:t>One of ten million men or more. </a:t>
            </a:r>
          </a:p>
          <a:p>
            <a:r>
              <a:rPr lang="en-US" sz="2000" dirty="0"/>
              <a:t>Plodding along in the daily strife, </a:t>
            </a:r>
          </a:p>
          <a:p>
            <a:r>
              <a:rPr lang="en-US" sz="2000" dirty="0"/>
              <a:t>Bearing the whips and the scorns of life, </a:t>
            </a:r>
          </a:p>
          <a:p>
            <a:r>
              <a:rPr lang="en-US" sz="2000" dirty="0"/>
              <a:t>With never a whimper of pain or hate, </a:t>
            </a:r>
          </a:p>
          <a:p>
            <a:r>
              <a:rPr lang="en-US" sz="2000" dirty="0"/>
              <a:t>For the sake of those who at home await.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1039984"/>
            <a:ext cx="99447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148" y="2341615"/>
            <a:ext cx="4807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a dad, neither rich nor proud, </a:t>
            </a:r>
          </a:p>
          <a:p>
            <a:r>
              <a:rPr lang="en-US" sz="2000" dirty="0"/>
              <a:t>Merely one of the surging crowd </a:t>
            </a:r>
          </a:p>
          <a:p>
            <a:r>
              <a:rPr lang="en-US" sz="2000" dirty="0"/>
              <a:t>Toiling, striving from day to day, </a:t>
            </a:r>
          </a:p>
          <a:p>
            <a:r>
              <a:rPr lang="en-US" sz="2000" dirty="0"/>
              <a:t>Facing whatever may come his way, </a:t>
            </a:r>
          </a:p>
          <a:p>
            <a:r>
              <a:rPr lang="en-US" sz="2000" dirty="0"/>
              <a:t>Silent, whenever the harsh condemn, </a:t>
            </a:r>
          </a:p>
          <a:p>
            <a:r>
              <a:rPr lang="en-US" sz="2000" dirty="0"/>
              <a:t>And bearing it all for the love of them. </a:t>
            </a:r>
          </a:p>
          <a:p>
            <a:r>
              <a:rPr lang="en-US" sz="2000" dirty="0"/>
              <a:t>Only a dad, but he gives his all </a:t>
            </a:r>
          </a:p>
          <a:p>
            <a:r>
              <a:rPr lang="en-US" sz="2000" dirty="0"/>
              <a:t>To smooth the way for his children small, </a:t>
            </a:r>
          </a:p>
          <a:p>
            <a:r>
              <a:rPr lang="en-US" sz="2000" dirty="0"/>
              <a:t>Doing, with courage stern and grim, </a:t>
            </a:r>
          </a:p>
          <a:p>
            <a:r>
              <a:rPr lang="en-US" sz="2000" dirty="0"/>
              <a:t>The deeds that his father did for him. </a:t>
            </a:r>
          </a:p>
          <a:p>
            <a:r>
              <a:rPr lang="en-US" sz="2000" dirty="0"/>
              <a:t>This is the line that for him I pen, </a:t>
            </a:r>
          </a:p>
          <a:p>
            <a:r>
              <a:rPr lang="en-US" sz="2000" dirty="0"/>
              <a:t>Only a dad, but the best of men. </a:t>
            </a:r>
          </a:p>
        </p:txBody>
      </p:sp>
    </p:spTree>
    <p:extLst>
      <p:ext uri="{BB962C8B-B14F-4D97-AF65-F5344CB8AC3E}">
        <p14:creationId xmlns:p14="http://schemas.microsoft.com/office/powerpoint/2010/main" val="1224434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9417" y="1080791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George Santayana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The Poet's Testament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Turac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Faraczadeh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49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6" y="2332166"/>
            <a:ext cx="54246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give back to the earth what the earth gave, </a:t>
            </a:r>
          </a:p>
          <a:p>
            <a:r>
              <a:rPr lang="en-US" sz="2000" dirty="0"/>
              <a:t>All to the furrow, none to the grave, </a:t>
            </a:r>
          </a:p>
          <a:p>
            <a:r>
              <a:rPr lang="en-US" sz="2000" dirty="0"/>
              <a:t>The candle's out, the spirit's vigil spent; </a:t>
            </a:r>
          </a:p>
          <a:p>
            <a:r>
              <a:rPr lang="en-US" sz="2000" dirty="0"/>
              <a:t>Sight may not follow where the vision went. </a:t>
            </a:r>
          </a:p>
          <a:p>
            <a:endParaRPr lang="en-US" sz="2000" dirty="0"/>
          </a:p>
          <a:p>
            <a:r>
              <a:rPr lang="en-US" sz="2000" dirty="0"/>
              <a:t>I leave you but the sound of many a word </a:t>
            </a:r>
          </a:p>
          <a:p>
            <a:r>
              <a:rPr lang="en-US" sz="2000" dirty="0"/>
              <a:t>In mocking echoes haply overheard, </a:t>
            </a:r>
          </a:p>
          <a:p>
            <a:r>
              <a:rPr lang="en-US" sz="2000" dirty="0"/>
              <a:t>I sang to heaven. My exile made me free, </a:t>
            </a:r>
          </a:p>
          <a:p>
            <a:r>
              <a:rPr lang="en-US" sz="2000" dirty="0"/>
              <a:t>from world to world, from all worlds carried me. </a:t>
            </a:r>
          </a:p>
          <a:p>
            <a:endParaRPr lang="en-US" sz="2000" dirty="0"/>
          </a:p>
          <a:p>
            <a:r>
              <a:rPr lang="en-US" sz="2000" dirty="0"/>
              <a:t>Spared by the furies, for the Fates were kind, </a:t>
            </a:r>
          </a:p>
          <a:p>
            <a:r>
              <a:rPr lang="en-US" sz="2000" dirty="0"/>
              <a:t>I paced the pillared cloisters of the mind; </a:t>
            </a:r>
          </a:p>
          <a:p>
            <a:r>
              <a:rPr lang="en-US" sz="2000" dirty="0"/>
              <a:t>All times my present, everywhere my place, </a:t>
            </a:r>
          </a:p>
          <a:p>
            <a:r>
              <a:rPr lang="en-US" sz="2000" dirty="0"/>
              <a:t>Nor fear, nor hope, nor envy saw my face.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6" y="1039983"/>
            <a:ext cx="1016571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9573" y="2332166"/>
            <a:ext cx="5751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Blow what winds would, the ancient truth was mine, </a:t>
            </a:r>
          </a:p>
          <a:p>
            <a:r>
              <a:rPr lang="en-US" sz="2000" dirty="0"/>
              <a:t>And friendship mellowed in the flush of wine, </a:t>
            </a:r>
          </a:p>
          <a:p>
            <a:r>
              <a:rPr lang="en-US" sz="2000" dirty="0"/>
              <a:t>And heavenly laughter, shaking from its wings </a:t>
            </a:r>
          </a:p>
          <a:p>
            <a:r>
              <a:rPr lang="en-US" sz="2000" dirty="0"/>
              <a:t>Atoms of light and tears for mortal things. </a:t>
            </a:r>
          </a:p>
          <a:p>
            <a:endParaRPr lang="en-US" sz="2000" dirty="0"/>
          </a:p>
          <a:p>
            <a:r>
              <a:rPr lang="en-US" sz="2000" dirty="0"/>
              <a:t>To trembling harmonies of field and cloud, </a:t>
            </a:r>
          </a:p>
          <a:p>
            <a:r>
              <a:rPr lang="en-US" sz="2000" dirty="0"/>
              <a:t>Of flesh and spirit was my worship vowed. </a:t>
            </a:r>
          </a:p>
          <a:p>
            <a:r>
              <a:rPr lang="en-US" sz="2000" dirty="0"/>
              <a:t>Let form, let music, let all quickening air </a:t>
            </a:r>
          </a:p>
          <a:p>
            <a:r>
              <a:rPr lang="en-US" sz="2000" dirty="0"/>
              <a:t>Fulfil in beauty my imperfect prayer.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5815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4720" y="1080790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Adrienne Rich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US" sz="2000" b="1" dirty="0">
                <a:solidFill>
                  <a:srgbClr val="F28100"/>
                </a:solidFill>
              </a:rPr>
              <a:t>A Ball is for Throwing </a:t>
            </a:r>
            <a:endParaRPr lang="en-US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Umnisa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Mehtizada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595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6" y="2332166"/>
            <a:ext cx="41120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it, the beautiful ball </a:t>
            </a:r>
          </a:p>
          <a:p>
            <a:r>
              <a:rPr lang="en-US" sz="2000" dirty="0"/>
              <a:t>Poised in the toyshop window, </a:t>
            </a:r>
          </a:p>
          <a:p>
            <a:r>
              <a:rPr lang="en-US" sz="2000" dirty="0"/>
              <a:t>Rounder than sun or moon. </a:t>
            </a:r>
          </a:p>
          <a:p>
            <a:r>
              <a:rPr lang="en-US" sz="2000" dirty="0"/>
              <a:t>Is it red? is it blue? is it violet? </a:t>
            </a:r>
          </a:p>
          <a:p>
            <a:r>
              <a:rPr lang="en-US" sz="2000" dirty="0"/>
              <a:t>It is everything we desire, </a:t>
            </a:r>
          </a:p>
          <a:p>
            <a:r>
              <a:rPr lang="en-US" sz="2000" dirty="0"/>
              <a:t>And it does not exist at all. </a:t>
            </a:r>
          </a:p>
          <a:p>
            <a:r>
              <a:rPr lang="en-US" sz="2000" dirty="0"/>
              <a:t>Non-existent and beautiful? Quite. </a:t>
            </a:r>
          </a:p>
          <a:p>
            <a:r>
              <a:rPr lang="en-US" sz="2000" dirty="0"/>
              <a:t>In the rounding leap of our hands, </a:t>
            </a:r>
          </a:p>
          <a:p>
            <a:r>
              <a:rPr lang="en-US" sz="2000" dirty="0"/>
              <a:t>In the longing hush of air, </a:t>
            </a:r>
          </a:p>
          <a:p>
            <a:r>
              <a:rPr lang="en-US" sz="2000" dirty="0"/>
              <a:t>We know what that ball could be, </a:t>
            </a:r>
          </a:p>
          <a:p>
            <a:r>
              <a:rPr lang="en-US" sz="2000" dirty="0"/>
              <a:t>How its blues and reds could spin </a:t>
            </a:r>
          </a:p>
          <a:p>
            <a:r>
              <a:rPr lang="en-US" sz="2000" dirty="0"/>
              <a:t>To a headier violet. </a:t>
            </a:r>
          </a:p>
          <a:p>
            <a:r>
              <a:rPr lang="en-US" sz="2000" dirty="0"/>
              <a:t>Beautiful in the mind,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6" y="1039982"/>
            <a:ext cx="1239774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6967" y="2313807"/>
            <a:ext cx="5147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 a word we are waiting to hear, </a:t>
            </a:r>
          </a:p>
          <a:p>
            <a:r>
              <a:rPr lang="en-US" sz="2000" dirty="0"/>
              <a:t>That ball is construed, but lives </a:t>
            </a:r>
          </a:p>
          <a:p>
            <a:r>
              <a:rPr lang="en-US" sz="2000" dirty="0"/>
              <a:t>Only in flash of flight, </a:t>
            </a:r>
          </a:p>
          <a:p>
            <a:r>
              <a:rPr lang="en-US" sz="2000" dirty="0"/>
              <a:t>From the instant of release </a:t>
            </a:r>
          </a:p>
          <a:p>
            <a:r>
              <a:rPr lang="en-US" sz="2000" dirty="0"/>
              <a:t>To the catch in another’s hand. </a:t>
            </a:r>
          </a:p>
          <a:p>
            <a:r>
              <a:rPr lang="en-US" sz="2000" dirty="0"/>
              <a:t>And the toy withheld is a token </a:t>
            </a:r>
          </a:p>
          <a:p>
            <a:r>
              <a:rPr lang="en-US" sz="2000" dirty="0"/>
              <a:t>Of all who refrain from play– </a:t>
            </a:r>
          </a:p>
          <a:p>
            <a:r>
              <a:rPr lang="en-US" sz="2000" dirty="0"/>
              <a:t>The shopkeepers, the collectors </a:t>
            </a:r>
          </a:p>
          <a:p>
            <a:r>
              <a:rPr lang="en-US" sz="2000" dirty="0"/>
              <a:t>Like Queen Victoria, </a:t>
            </a:r>
          </a:p>
          <a:p>
            <a:r>
              <a:rPr lang="en-US" sz="2000" dirty="0"/>
              <a:t>in whose adorable doll’s house </a:t>
            </a:r>
          </a:p>
          <a:p>
            <a:r>
              <a:rPr lang="en-US" sz="2000" dirty="0"/>
              <a:t>Nothing was ever broken.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465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3008" y="1080789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Robert Frost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The Road Not Taken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Zarina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Abbasova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71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6" y="2332166"/>
            <a:ext cx="4923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roads diverged in a yellow wood, </a:t>
            </a:r>
          </a:p>
          <a:p>
            <a:r>
              <a:rPr lang="en-US" sz="2000" dirty="0"/>
              <a:t>And sorry I could not travel both </a:t>
            </a:r>
          </a:p>
          <a:p>
            <a:r>
              <a:rPr lang="en-US" sz="2000" dirty="0"/>
              <a:t>And be one traveler, long I stood </a:t>
            </a:r>
          </a:p>
          <a:p>
            <a:r>
              <a:rPr lang="en-US" sz="2000" dirty="0"/>
              <a:t>And looked down one as far as I could </a:t>
            </a:r>
          </a:p>
          <a:p>
            <a:r>
              <a:rPr lang="en-US" sz="2000" dirty="0"/>
              <a:t>To where it bent in the undergrowth; </a:t>
            </a:r>
          </a:p>
          <a:p>
            <a:endParaRPr lang="en-US" sz="2000" dirty="0"/>
          </a:p>
          <a:p>
            <a:r>
              <a:rPr lang="en-US" sz="2000" dirty="0"/>
              <a:t>Then took the other, as just as fair, </a:t>
            </a:r>
          </a:p>
          <a:p>
            <a:r>
              <a:rPr lang="en-US" sz="2000" dirty="0"/>
              <a:t>And having perhaps the better claim, </a:t>
            </a:r>
          </a:p>
          <a:p>
            <a:r>
              <a:rPr lang="en-US" sz="2000" dirty="0"/>
              <a:t>Because it was grassy and wanted wear; </a:t>
            </a:r>
          </a:p>
          <a:p>
            <a:r>
              <a:rPr lang="en-US" sz="2000" dirty="0"/>
              <a:t>Though as for that the passing there </a:t>
            </a:r>
          </a:p>
          <a:p>
            <a:r>
              <a:rPr lang="en-US" sz="2000" dirty="0"/>
              <a:t>Had worn them really about the same, </a:t>
            </a:r>
            <a:endParaRPr lang="en-US" sz="3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6" y="1039981"/>
            <a:ext cx="1348062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8129" y="2332165"/>
            <a:ext cx="4778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both that morning equally lay </a:t>
            </a:r>
          </a:p>
          <a:p>
            <a:r>
              <a:rPr lang="en-US" sz="2000" dirty="0"/>
              <a:t>In leaves no step had trodden black. </a:t>
            </a:r>
          </a:p>
          <a:p>
            <a:r>
              <a:rPr lang="en-US" sz="2000" dirty="0"/>
              <a:t>Oh, I kept the first for another day! </a:t>
            </a:r>
          </a:p>
          <a:p>
            <a:r>
              <a:rPr lang="en-US" sz="2000" dirty="0"/>
              <a:t>Yet knowing how way leads on to way, </a:t>
            </a:r>
          </a:p>
          <a:p>
            <a:r>
              <a:rPr lang="en-US" sz="2000" dirty="0"/>
              <a:t>I doubted if I should ever come back. </a:t>
            </a:r>
          </a:p>
          <a:p>
            <a:endParaRPr lang="en-US" sz="2000" dirty="0"/>
          </a:p>
          <a:p>
            <a:r>
              <a:rPr lang="en-US" sz="2000" dirty="0"/>
              <a:t>I shall be telling this with a sigh </a:t>
            </a:r>
          </a:p>
          <a:p>
            <a:r>
              <a:rPr lang="en-US" sz="2000" dirty="0"/>
              <a:t>Somewhere ages and ages hence: </a:t>
            </a:r>
          </a:p>
          <a:p>
            <a:r>
              <a:rPr lang="en-US" sz="2000" dirty="0"/>
              <a:t>Two roads diverged in a wood, and I— </a:t>
            </a:r>
          </a:p>
          <a:p>
            <a:r>
              <a:rPr lang="en-US" sz="2000" dirty="0"/>
              <a:t>I took the one less traveled by, </a:t>
            </a:r>
          </a:p>
          <a:p>
            <a:r>
              <a:rPr lang="en-US" sz="2000" dirty="0"/>
              <a:t>And that has made all the difference.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1279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1255" y="1080787"/>
            <a:ext cx="483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28100"/>
                </a:solidFill>
              </a:rPr>
              <a:t>Henry Wadsworth Longfellow </a:t>
            </a:r>
            <a:endParaRPr lang="en-GB" sz="2000">
              <a:solidFill>
                <a:srgbClr val="F28100"/>
              </a:solidFill>
            </a:endParaRPr>
          </a:p>
          <a:p>
            <a:r>
              <a:rPr lang="en-GB" sz="2000">
                <a:solidFill>
                  <a:srgbClr val="F28100"/>
                </a:solidFill>
              </a:rPr>
              <a:t>The Rainy Day </a:t>
            </a:r>
          </a:p>
          <a:p>
            <a:r>
              <a:rPr lang="en-GB" sz="2000" i="1">
                <a:solidFill>
                  <a:srgbClr val="F28100"/>
                </a:solidFill>
              </a:rPr>
              <a:t>Recited by Zakiyya Amirli </a:t>
            </a:r>
            <a:endParaRPr lang="en-GB" sz="857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6" y="2332166"/>
            <a:ext cx="4923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day is cold and dark and dreary </a:t>
            </a:r>
          </a:p>
          <a:p>
            <a:r>
              <a:rPr lang="en-US" sz="2000" dirty="0"/>
              <a:t>It rains and the wind is never weary </a:t>
            </a:r>
          </a:p>
          <a:p>
            <a:r>
              <a:rPr lang="en-US" sz="2000" dirty="0"/>
              <a:t>The vine still clings to the moldering wall, </a:t>
            </a:r>
          </a:p>
          <a:p>
            <a:r>
              <a:rPr lang="en-US" sz="2000" dirty="0"/>
              <a:t>But at every gust, the dead leaves fall </a:t>
            </a:r>
          </a:p>
          <a:p>
            <a:r>
              <a:rPr lang="en-US" sz="2000" dirty="0"/>
              <a:t>And the day is dark and dreary </a:t>
            </a:r>
          </a:p>
          <a:p>
            <a:r>
              <a:rPr lang="en-US" sz="2000" dirty="0"/>
              <a:t>My life is cold and dark and dreary </a:t>
            </a:r>
          </a:p>
          <a:p>
            <a:r>
              <a:rPr lang="en-US" sz="2000" dirty="0"/>
              <a:t>It rains and the wind is never weary </a:t>
            </a:r>
          </a:p>
          <a:p>
            <a:r>
              <a:rPr lang="en-US" sz="2000" dirty="0"/>
              <a:t>My thought still clings to the moldering Past </a:t>
            </a:r>
          </a:p>
          <a:p>
            <a:r>
              <a:rPr lang="en-US" sz="2000" dirty="0"/>
              <a:t>But the hopes of youth, fall thick in the blast </a:t>
            </a:r>
          </a:p>
          <a:p>
            <a:r>
              <a:rPr lang="en-US" sz="2000" dirty="0"/>
              <a:t>And the days are dark and dreary </a:t>
            </a:r>
          </a:p>
          <a:p>
            <a:r>
              <a:rPr lang="en-US" sz="2000" dirty="0"/>
              <a:t>Be still, sad heart! And cease repining! </a:t>
            </a:r>
          </a:p>
          <a:p>
            <a:r>
              <a:rPr lang="en-US" sz="2000" dirty="0"/>
              <a:t>Behind the clouds is the sun still shining </a:t>
            </a:r>
          </a:p>
          <a:p>
            <a:r>
              <a:rPr lang="en-US" sz="2000" dirty="0"/>
              <a:t>Thy fate is the common fate of all </a:t>
            </a:r>
          </a:p>
          <a:p>
            <a:r>
              <a:rPr lang="en-US" sz="2000" dirty="0"/>
              <a:t>Into each life, some rain must fall </a:t>
            </a:r>
            <a:endParaRPr lang="en-US" sz="3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6" y="1032760"/>
            <a:ext cx="1256309" cy="111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798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34838" r="2546" b="24086"/>
          <a:stretch/>
        </p:blipFill>
        <p:spPr>
          <a:xfrm>
            <a:off x="0" y="4041058"/>
            <a:ext cx="4572001" cy="2816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8516" y="2963218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C890C"/>
                </a:solidFill>
              </a:rPr>
              <a:t>THANK YOU ALL FOR LISTENING</a:t>
            </a:r>
            <a:endParaRPr lang="en-GB" sz="4400" b="1" dirty="0">
              <a:solidFill>
                <a:srgbClr val="FC89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47" y="2378693"/>
            <a:ext cx="69732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my love swears that she is made of truth, </a:t>
            </a:r>
          </a:p>
          <a:p>
            <a:r>
              <a:rPr lang="en-US" sz="2000" dirty="0"/>
              <a:t>I do believe her, though I know she lies, </a:t>
            </a:r>
          </a:p>
          <a:p>
            <a:r>
              <a:rPr lang="en-US" sz="2000" dirty="0"/>
              <a:t>That she might think me some untutored youth, </a:t>
            </a:r>
          </a:p>
          <a:p>
            <a:r>
              <a:rPr lang="en-US" sz="2000" dirty="0" err="1"/>
              <a:t>Unlearnèd</a:t>
            </a:r>
            <a:r>
              <a:rPr lang="en-US" sz="2000" dirty="0"/>
              <a:t> in the world’s false subtleties. </a:t>
            </a:r>
          </a:p>
          <a:p>
            <a:r>
              <a:rPr lang="en-US" sz="2000" dirty="0"/>
              <a:t>Thus vainly thinking that she thinks me young, </a:t>
            </a:r>
          </a:p>
          <a:p>
            <a:r>
              <a:rPr lang="en-US" sz="2000" dirty="0"/>
              <a:t>Although she knows my days are past the best, </a:t>
            </a:r>
          </a:p>
          <a:p>
            <a:r>
              <a:rPr lang="en-US" sz="2000" dirty="0"/>
              <a:t>Simply I credit her false-speaking tongue: </a:t>
            </a:r>
          </a:p>
          <a:p>
            <a:r>
              <a:rPr lang="en-US" sz="2000" dirty="0"/>
              <a:t>On both sides thus is simple truth suppressed. </a:t>
            </a:r>
          </a:p>
          <a:p>
            <a:r>
              <a:rPr lang="en-US" sz="2000" dirty="0"/>
              <a:t>But wherefore says she not she is unjust? </a:t>
            </a:r>
          </a:p>
          <a:p>
            <a:r>
              <a:rPr lang="en-US" sz="2000" dirty="0"/>
              <a:t>And wherefore say not I that I am old? </a:t>
            </a:r>
          </a:p>
          <a:p>
            <a:r>
              <a:rPr lang="en-US" sz="2000" dirty="0"/>
              <a:t>Oh, love’s best habit is in seeming trust, </a:t>
            </a:r>
          </a:p>
          <a:p>
            <a:r>
              <a:rPr lang="en-US" sz="2000" dirty="0"/>
              <a:t>And age in love loves not to have years told. </a:t>
            </a:r>
          </a:p>
          <a:p>
            <a:r>
              <a:rPr lang="en-US" sz="2000" dirty="0"/>
              <a:t>Therefore I lie with her and she with me, </a:t>
            </a:r>
          </a:p>
          <a:p>
            <a:r>
              <a:rPr lang="en-US" sz="2000" dirty="0"/>
              <a:t>And in our faults by lies we flattered be.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69807" y="1028507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</a:p>
          <a:p>
            <a:r>
              <a:rPr lang="en-GB" sz="2000" dirty="0">
                <a:solidFill>
                  <a:srgbClr val="F28100"/>
                </a:solidFill>
              </a:rPr>
              <a:t>Sonnet 138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Aytaj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Huseynli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9" y="987699"/>
            <a:ext cx="1008008" cy="1097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90531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1302" y="2659455"/>
            <a:ext cx="6041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wanting to be happy, beaten two or three times a </a:t>
            </a:r>
          </a:p>
          <a:p>
            <a:r>
              <a:rPr lang="en-US" dirty="0"/>
              <a:t>week, telling me to be happy: ‘Henry, smile! </a:t>
            </a:r>
          </a:p>
          <a:p>
            <a:r>
              <a:rPr lang="en-US" dirty="0"/>
              <a:t>why don’t you ever smile?’ </a:t>
            </a:r>
          </a:p>
          <a:p>
            <a:r>
              <a:rPr lang="en-US" dirty="0"/>
              <a:t>and then she would smile, to show me how, and it was the </a:t>
            </a:r>
          </a:p>
          <a:p>
            <a:r>
              <a:rPr lang="en-US" dirty="0"/>
              <a:t>saddest smile I ever saw </a:t>
            </a:r>
          </a:p>
          <a:p>
            <a:r>
              <a:rPr lang="en-US" dirty="0"/>
              <a:t>one day the goldfish died, all five of them, </a:t>
            </a:r>
          </a:p>
          <a:p>
            <a:r>
              <a:rPr lang="en-US" dirty="0"/>
              <a:t>they floated on the water, on their sides, their </a:t>
            </a:r>
          </a:p>
          <a:p>
            <a:r>
              <a:rPr lang="en-GB" dirty="0"/>
              <a:t>eyes still open, </a:t>
            </a:r>
          </a:p>
          <a:p>
            <a:r>
              <a:rPr lang="en-US" dirty="0"/>
              <a:t>and when my father got home he threw them to the cat </a:t>
            </a:r>
          </a:p>
          <a:p>
            <a:r>
              <a:rPr lang="en-US" dirty="0"/>
              <a:t>there on the kitchen floor and we watched as my mother </a:t>
            </a:r>
          </a:p>
          <a:p>
            <a:r>
              <a:rPr lang="en-GB" dirty="0"/>
              <a:t>smiled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766" y="1028507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Charles Bukowski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A Smile To Remember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Aitaj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Ramazanzada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000" dirty="0">
              <a:solidFill>
                <a:srgbClr val="F281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9" y="987699"/>
            <a:ext cx="1104967" cy="10972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8207" y="2659455"/>
            <a:ext cx="5751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had goldfish and they circled around and around </a:t>
            </a:r>
          </a:p>
          <a:p>
            <a:r>
              <a:rPr lang="en-US" dirty="0"/>
              <a:t>in the bowl on the table near the heavy drapes </a:t>
            </a:r>
          </a:p>
          <a:p>
            <a:r>
              <a:rPr lang="en-US" dirty="0"/>
              <a:t>covering the picture window and </a:t>
            </a:r>
          </a:p>
          <a:p>
            <a:r>
              <a:rPr lang="en-US" dirty="0"/>
              <a:t>my mother, always smiling, wanting us all </a:t>
            </a:r>
          </a:p>
          <a:p>
            <a:r>
              <a:rPr lang="en-US" dirty="0"/>
              <a:t>to be happy, told me, ‘be happy Henry!’ </a:t>
            </a:r>
          </a:p>
          <a:p>
            <a:r>
              <a:rPr lang="en-US" dirty="0"/>
              <a:t>and she was right: it’s better to be happy if you </a:t>
            </a:r>
          </a:p>
          <a:p>
            <a:r>
              <a:rPr lang="en-GB" dirty="0"/>
              <a:t>can </a:t>
            </a:r>
          </a:p>
          <a:p>
            <a:r>
              <a:rPr lang="en-US" dirty="0"/>
              <a:t>but my father continued to beat her and me several times a week while </a:t>
            </a:r>
          </a:p>
          <a:p>
            <a:r>
              <a:rPr lang="en-US" dirty="0"/>
              <a:t>raging inside his 6-foot-two frame because he couldn’t </a:t>
            </a:r>
          </a:p>
          <a:p>
            <a:r>
              <a:rPr lang="en-US" dirty="0"/>
              <a:t>understand what was attacking him from within. </a:t>
            </a:r>
          </a:p>
          <a:p>
            <a:r>
              <a:rPr lang="en-GB" dirty="0"/>
              <a:t>my mother, poor fish, </a:t>
            </a:r>
          </a:p>
          <a:p>
            <a:endParaRPr lang="en-GB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120" y="1028506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I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Emil </a:t>
            </a:r>
            <a:r>
              <a:rPr lang="en-GB" sz="2000" i="1" dirty="0" err="1">
                <a:solidFill>
                  <a:srgbClr val="F28100"/>
                </a:solidFill>
              </a:rPr>
              <a:t>Ellezov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4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5751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fairest creatures we desire increase, </a:t>
            </a:r>
          </a:p>
          <a:p>
            <a:r>
              <a:rPr lang="en-US" sz="2000" dirty="0"/>
              <a:t>That thereby beauty's rose might never die, </a:t>
            </a:r>
          </a:p>
          <a:p>
            <a:r>
              <a:rPr lang="en-US" sz="2000" dirty="0"/>
              <a:t>But as the riper should by time decease, </a:t>
            </a:r>
          </a:p>
          <a:p>
            <a:r>
              <a:rPr lang="en-US" sz="2000" dirty="0"/>
              <a:t>His tender heir might bear his memory: </a:t>
            </a:r>
          </a:p>
          <a:p>
            <a:r>
              <a:rPr lang="en-US" sz="2000" dirty="0"/>
              <a:t>But thou contracted to thine own bright eyes, </a:t>
            </a:r>
          </a:p>
          <a:p>
            <a:r>
              <a:rPr lang="en-US" sz="2000" dirty="0" err="1"/>
              <a:t>Feed'st</a:t>
            </a:r>
            <a:r>
              <a:rPr lang="en-US" sz="2000" dirty="0"/>
              <a:t> thy light's flame with self-substantial fuel, </a:t>
            </a:r>
          </a:p>
          <a:p>
            <a:r>
              <a:rPr lang="en-US" sz="2000" dirty="0"/>
              <a:t>Making a famine where abundance lies, </a:t>
            </a:r>
          </a:p>
          <a:p>
            <a:r>
              <a:rPr lang="en-US" sz="2000" dirty="0"/>
              <a:t>Thy self thy foe, to thy sweet self too cruel: </a:t>
            </a:r>
          </a:p>
          <a:p>
            <a:r>
              <a:rPr lang="en-US" sz="2000" dirty="0"/>
              <a:t>Thou that art now the world's fresh ornament, </a:t>
            </a:r>
          </a:p>
          <a:p>
            <a:r>
              <a:rPr lang="en-US" sz="2000" dirty="0"/>
              <a:t>And only herald to the gaudy spring, </a:t>
            </a:r>
          </a:p>
          <a:p>
            <a:r>
              <a:rPr lang="en-US" sz="2000" dirty="0"/>
              <a:t>Within thine own bud </a:t>
            </a:r>
            <a:r>
              <a:rPr lang="en-US" sz="2000" dirty="0" err="1"/>
              <a:t>buriest</a:t>
            </a:r>
            <a:r>
              <a:rPr lang="en-US" sz="2000" dirty="0"/>
              <a:t> thy content,</a:t>
            </a:r>
          </a:p>
          <a:p>
            <a:r>
              <a:rPr lang="en-US" sz="2000" dirty="0"/>
              <a:t>And, tender churl, </a:t>
            </a:r>
            <a:r>
              <a:rPr lang="en-US" sz="2000" dirty="0" err="1"/>
              <a:t>mak'st</a:t>
            </a:r>
            <a:r>
              <a:rPr lang="en-US" sz="2000" dirty="0"/>
              <a:t> waste in </a:t>
            </a:r>
            <a:r>
              <a:rPr lang="en-US" sz="2000" dirty="0" err="1"/>
              <a:t>niggarding</a:t>
            </a:r>
            <a:r>
              <a:rPr lang="en-US" sz="2000" dirty="0"/>
              <a:t>: </a:t>
            </a:r>
          </a:p>
          <a:p>
            <a:r>
              <a:rPr lang="en-US" sz="2000" dirty="0"/>
              <a:t>Pity the world, or else this glutton be, </a:t>
            </a:r>
          </a:p>
          <a:p>
            <a:r>
              <a:rPr lang="en-US" sz="2000" dirty="0"/>
              <a:t>To eat the world's due, by the grave and thee. </a:t>
            </a:r>
            <a:endParaRPr lang="en-GB" sz="2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7698"/>
            <a:ext cx="92817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0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1991" y="1028505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Robert Frost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The Road Not Taken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Elnara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Aliyeva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28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4583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roads diverged in a yellow wood, </a:t>
            </a:r>
          </a:p>
          <a:p>
            <a:r>
              <a:rPr lang="en-US" sz="2000" dirty="0"/>
              <a:t>And sorry I could not travel both </a:t>
            </a:r>
          </a:p>
          <a:p>
            <a:r>
              <a:rPr lang="en-US" sz="2000" dirty="0"/>
              <a:t>And be one traveler, long I stood </a:t>
            </a:r>
          </a:p>
          <a:p>
            <a:r>
              <a:rPr lang="en-US" sz="2000" dirty="0"/>
              <a:t>And looked down one as far as I could </a:t>
            </a:r>
          </a:p>
          <a:p>
            <a:r>
              <a:rPr lang="en-US" sz="2000" dirty="0"/>
              <a:t>To where it bent in the undergrowth; </a:t>
            </a:r>
          </a:p>
          <a:p>
            <a:endParaRPr lang="en-US" sz="2000" dirty="0"/>
          </a:p>
          <a:p>
            <a:r>
              <a:rPr lang="en-US" sz="2000" dirty="0"/>
              <a:t>Then took the other, as just as fair, </a:t>
            </a:r>
          </a:p>
          <a:p>
            <a:r>
              <a:rPr lang="en-US" sz="2000" dirty="0"/>
              <a:t>And having perhaps the better claim </a:t>
            </a:r>
          </a:p>
          <a:p>
            <a:r>
              <a:rPr lang="en-US" sz="2000" dirty="0"/>
              <a:t>Because it was grassy and wanted wear, </a:t>
            </a:r>
          </a:p>
          <a:p>
            <a:r>
              <a:rPr lang="en-US" sz="2000" dirty="0"/>
              <a:t>Though as for that the passing there </a:t>
            </a:r>
          </a:p>
          <a:p>
            <a:r>
              <a:rPr lang="en-US" sz="2000" dirty="0"/>
              <a:t>Had worn them really about the same,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7697"/>
            <a:ext cx="1057044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6006" y="2341615"/>
            <a:ext cx="4409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both that morning equally lay </a:t>
            </a:r>
          </a:p>
          <a:p>
            <a:r>
              <a:rPr lang="en-US" sz="2000" dirty="0"/>
              <a:t>In leaves no step had trodden black. </a:t>
            </a:r>
          </a:p>
          <a:p>
            <a:r>
              <a:rPr lang="en-US" sz="2000" dirty="0"/>
              <a:t>Oh, I marked the first for another day! </a:t>
            </a:r>
          </a:p>
          <a:p>
            <a:r>
              <a:rPr lang="en-US" sz="2000" dirty="0"/>
              <a:t>Yet knowing how way leads on to way </a:t>
            </a:r>
          </a:p>
          <a:p>
            <a:r>
              <a:rPr lang="en-US" sz="2000" dirty="0"/>
              <a:t>I doubted if I should ever come back. </a:t>
            </a:r>
          </a:p>
          <a:p>
            <a:endParaRPr lang="en-US" sz="2000" dirty="0"/>
          </a:p>
          <a:p>
            <a:r>
              <a:rPr lang="en-US" sz="2000" dirty="0"/>
              <a:t>I shall be telling this with a sigh </a:t>
            </a:r>
          </a:p>
          <a:p>
            <a:r>
              <a:rPr lang="en-US" sz="2000" dirty="0"/>
              <a:t>Somewhere ages and ages hence: </a:t>
            </a:r>
          </a:p>
          <a:p>
            <a:r>
              <a:rPr lang="en-US" sz="2000" dirty="0"/>
              <a:t>Two roads diverged in a wood, and I, </a:t>
            </a:r>
          </a:p>
          <a:p>
            <a:r>
              <a:rPr lang="en-US" sz="2000" dirty="0"/>
              <a:t>I took the one less traveled by, </a:t>
            </a:r>
          </a:p>
          <a:p>
            <a:r>
              <a:rPr lang="en-US" sz="2000" dirty="0"/>
              <a:t>And that has made all the difference.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673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641" y="1028504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b="1" dirty="0">
                <a:solidFill>
                  <a:srgbClr val="F28100"/>
                </a:solidFill>
              </a:rPr>
              <a:t>Sonnet LXVI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i="1" dirty="0">
                <a:solidFill>
                  <a:srgbClr val="F28100"/>
                </a:solidFill>
              </a:rPr>
              <a:t>Recited by </a:t>
            </a:r>
            <a:r>
              <a:rPr lang="en-GB" sz="2000" i="1" dirty="0" err="1">
                <a:solidFill>
                  <a:srgbClr val="F28100"/>
                </a:solidFill>
              </a:rPr>
              <a:t>Elnura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r>
              <a:rPr lang="en-GB" sz="2000" i="1" dirty="0" err="1">
                <a:solidFill>
                  <a:srgbClr val="F28100"/>
                </a:solidFill>
              </a:rPr>
              <a:t>Suleymanova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32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5247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Tired with all these, for restful death I cry, </a:t>
            </a:r>
          </a:p>
          <a:p>
            <a:r>
              <a:rPr lang="en-GB" sz="2000" dirty="0"/>
              <a:t>As to behold desert a beggar born, </a:t>
            </a:r>
          </a:p>
          <a:p>
            <a:r>
              <a:rPr lang="en-US" sz="2000" dirty="0"/>
              <a:t>And needy nothing trimmed in jollity, </a:t>
            </a:r>
          </a:p>
          <a:p>
            <a:r>
              <a:rPr lang="en-US" sz="2000" dirty="0"/>
              <a:t>And purest faith unhappily forsworn, </a:t>
            </a:r>
          </a:p>
          <a:p>
            <a:r>
              <a:rPr lang="en-US" sz="2000" dirty="0"/>
              <a:t>And gilded honor shamefully misplaced, </a:t>
            </a:r>
          </a:p>
          <a:p>
            <a:r>
              <a:rPr lang="en-US" sz="2000" dirty="0"/>
              <a:t>And maiden virtue rudely </a:t>
            </a:r>
            <a:r>
              <a:rPr lang="en-US" sz="2000" dirty="0" err="1"/>
              <a:t>strumpeted</a:t>
            </a:r>
            <a:r>
              <a:rPr lang="en-US" sz="2000" dirty="0"/>
              <a:t>, </a:t>
            </a:r>
          </a:p>
          <a:p>
            <a:r>
              <a:rPr lang="en-US" sz="2000" dirty="0"/>
              <a:t>And right perfection wrongfully disgraced, </a:t>
            </a:r>
          </a:p>
          <a:p>
            <a:r>
              <a:rPr lang="en-US" sz="2000" dirty="0"/>
              <a:t>And strength by limping sway </a:t>
            </a:r>
            <a:r>
              <a:rPr lang="en-US" sz="2000" dirty="0" err="1"/>
              <a:t>disablèd</a:t>
            </a:r>
            <a:r>
              <a:rPr lang="en-US" sz="2000" dirty="0"/>
              <a:t>, </a:t>
            </a:r>
          </a:p>
          <a:p>
            <a:r>
              <a:rPr lang="en-US" sz="2000" dirty="0"/>
              <a:t>And art made tongue-tied by authority, </a:t>
            </a:r>
          </a:p>
          <a:p>
            <a:r>
              <a:rPr lang="en-US" sz="2000" dirty="0"/>
              <a:t>And folly, doctor-like, controlling skill, </a:t>
            </a:r>
          </a:p>
          <a:p>
            <a:r>
              <a:rPr lang="en-US" sz="2000" dirty="0"/>
              <a:t>And simple truth miscalled simplicity, </a:t>
            </a:r>
          </a:p>
          <a:p>
            <a:r>
              <a:rPr lang="en-US" sz="2000" dirty="0"/>
              <a:t>And captive good attending captain ill. </a:t>
            </a:r>
          </a:p>
          <a:p>
            <a:r>
              <a:rPr lang="en-US" sz="2000" dirty="0"/>
              <a:t>Tired with all these, from these would I be gone, </a:t>
            </a:r>
          </a:p>
          <a:p>
            <a:r>
              <a:rPr lang="en-US" sz="2000" dirty="0"/>
              <a:t>Save that to die, I leave my love alone. </a:t>
            </a:r>
            <a:endParaRPr lang="en-US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7696"/>
            <a:ext cx="102669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92" y="129045"/>
            <a:ext cx="76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02B1D"/>
                </a:solidFill>
              </a:rPr>
              <a:t>POETRY</a:t>
            </a:r>
            <a:r>
              <a:rPr lang="en-GB" b="1" dirty="0"/>
              <a:t> </a:t>
            </a:r>
            <a:r>
              <a:rPr lang="en-GB" b="1" dirty="0">
                <a:solidFill>
                  <a:srgbClr val="F28100"/>
                </a:solidFill>
              </a:rPr>
              <a:t>OUT LOUD</a:t>
            </a:r>
            <a:r>
              <a:rPr lang="en-GB" dirty="0">
                <a:solidFill>
                  <a:srgbClr val="F28100"/>
                </a:solidFill>
              </a:rPr>
              <a:t> </a:t>
            </a:r>
            <a:r>
              <a:rPr lang="en-US" b="1" dirty="0"/>
              <a:t>DEPARTMENT OF ENGLISH LANGUAGE AND LITERATURE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0525" y="1026062"/>
            <a:ext cx="398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8100"/>
                </a:solidFill>
              </a:rPr>
              <a:t>William Shakespeare </a:t>
            </a:r>
            <a:endParaRPr lang="en-GB" sz="2000" dirty="0">
              <a:solidFill>
                <a:srgbClr val="F28100"/>
              </a:solidFill>
            </a:endParaRPr>
          </a:p>
          <a:p>
            <a:r>
              <a:rPr lang="en-GB" sz="2000" dirty="0">
                <a:solidFill>
                  <a:srgbClr val="F28100"/>
                </a:solidFill>
              </a:rPr>
              <a:t>Sonnet CXXVII </a:t>
            </a:r>
          </a:p>
          <a:p>
            <a:r>
              <a:rPr lang="en-GB" sz="2000" i="1" dirty="0">
                <a:solidFill>
                  <a:srgbClr val="F28100"/>
                </a:solidFill>
              </a:rPr>
              <a:t>Recited by Farida </a:t>
            </a:r>
            <a:r>
              <a:rPr lang="en-GB" sz="2000" i="1" dirty="0" err="1">
                <a:solidFill>
                  <a:srgbClr val="F28100"/>
                </a:solidFill>
              </a:rPr>
              <a:t>Sadıgova</a:t>
            </a:r>
            <a:r>
              <a:rPr lang="en-GB" sz="2000" i="1" dirty="0">
                <a:solidFill>
                  <a:srgbClr val="F28100"/>
                </a:solidFill>
              </a:rPr>
              <a:t> </a:t>
            </a:r>
            <a:endParaRPr lang="en-GB" sz="3600" dirty="0">
              <a:solidFill>
                <a:srgbClr val="F28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47" y="2341615"/>
            <a:ext cx="5247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old age black was not counted fair, </a:t>
            </a:r>
          </a:p>
          <a:p>
            <a:r>
              <a:rPr lang="en-US" sz="2000" dirty="0"/>
              <a:t>Or if it were, it bore not beauty's name; </a:t>
            </a:r>
          </a:p>
          <a:p>
            <a:r>
              <a:rPr lang="en-US" sz="2000" dirty="0"/>
              <a:t>But now is black beauty's successive heir, </a:t>
            </a:r>
          </a:p>
          <a:p>
            <a:r>
              <a:rPr lang="en-US" sz="2000" dirty="0"/>
              <a:t>And beauty slandered with a bastard shame: </a:t>
            </a:r>
          </a:p>
          <a:p>
            <a:r>
              <a:rPr lang="en-US" sz="2000" dirty="0"/>
              <a:t>For since each hand hath put on Nature's power, Fairing the foul with Art's false borrowed face, Sweet beauty hath no name, no holy bower, </a:t>
            </a:r>
          </a:p>
          <a:p>
            <a:r>
              <a:rPr lang="en-US" sz="2000" dirty="0"/>
              <a:t>But is profaned, if not lives in disgrace. </a:t>
            </a:r>
          </a:p>
          <a:p>
            <a:r>
              <a:rPr lang="en-US" sz="2000" dirty="0"/>
              <a:t>Therefore my mistress' eyes are raven black, </a:t>
            </a:r>
          </a:p>
          <a:p>
            <a:r>
              <a:rPr lang="en-US" sz="2000" dirty="0"/>
              <a:t>Her eyes so suited, and they mourners seem </a:t>
            </a:r>
          </a:p>
          <a:p>
            <a:r>
              <a:rPr lang="en-US" sz="2000" dirty="0"/>
              <a:t>At such who, not born fair, no beauty lack, </a:t>
            </a:r>
            <a:r>
              <a:rPr lang="en-US" sz="2000" dirty="0" err="1"/>
              <a:t>Sland'ring</a:t>
            </a:r>
            <a:r>
              <a:rPr lang="en-US" sz="2000" dirty="0"/>
              <a:t> creation with a false esteem: </a:t>
            </a:r>
          </a:p>
          <a:p>
            <a:r>
              <a:rPr lang="en-US" sz="2000" dirty="0"/>
              <a:t>Yet so they mourn becoming of their woe, </a:t>
            </a:r>
          </a:p>
          <a:p>
            <a:r>
              <a:rPr lang="en-US" sz="2000" dirty="0"/>
              <a:t>That every tongue says beauty should look so. </a:t>
            </a:r>
            <a:endParaRPr lang="en-US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4947" y="2286000"/>
            <a:ext cx="10822537" cy="55615"/>
          </a:xfrm>
          <a:prstGeom prst="line">
            <a:avLst/>
          </a:prstGeom>
          <a:ln w="3175">
            <a:solidFill>
              <a:srgbClr val="F28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7" y="985254"/>
            <a:ext cx="85557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1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6296</Words>
  <Application>Microsoft Office PowerPoint</Application>
  <PresentationFormat>Widescreen</PresentationFormat>
  <Paragraphs>872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F_I</dc:creator>
  <cp:lastModifiedBy>Cemile Quliyeva</cp:lastModifiedBy>
  <cp:revision>22</cp:revision>
  <dcterms:created xsi:type="dcterms:W3CDTF">2019-12-20T14:43:56Z</dcterms:created>
  <dcterms:modified xsi:type="dcterms:W3CDTF">2019-12-26T08:11:24Z</dcterms:modified>
</cp:coreProperties>
</file>