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14" r:id="rId3"/>
    <p:sldId id="309" r:id="rId4"/>
    <p:sldId id="312" r:id="rId5"/>
    <p:sldId id="315" r:id="rId6"/>
    <p:sldId id="311" r:id="rId7"/>
    <p:sldId id="307" r:id="rId8"/>
    <p:sldId id="308" r:id="rId9"/>
    <p:sldId id="296" r:id="rId10"/>
    <p:sldId id="298" r:id="rId11"/>
    <p:sldId id="300" r:id="rId12"/>
    <p:sldId id="301" r:id="rId13"/>
    <p:sldId id="303" r:id="rId14"/>
    <p:sldId id="304" r:id="rId15"/>
    <p:sldId id="305" r:id="rId16"/>
    <p:sldId id="310" r:id="rId17"/>
    <p:sldId id="31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94607"/>
  </p:normalViewPr>
  <p:slideViewPr>
    <p:cSldViewPr snapToGrid="0">
      <p:cViewPr varScale="1">
        <p:scale>
          <a:sx n="88" d="100"/>
          <a:sy n="88" d="100"/>
        </p:scale>
        <p:origin x="9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ltava_trip\stude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91308469041429"/>
          <c:y val="0"/>
          <c:w val="0.47749969946894155"/>
          <c:h val="0.90777310924369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Bəli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Təhsil aldığınız müdətdə qarşılaşdığınız problem ilə kimə müraciət edəcəyinizi artıq bilirsinizmi?</c:v>
                </c:pt>
                <c:pt idx="1">
                  <c:v>Ombudsman Ofisinin funksiyalarını haqqında ətraflı məlumat əldə edə bildinizmi ?</c:v>
                </c:pt>
                <c:pt idx="2">
                  <c:v>Sizcə Ombudsman ofisinə ehtiyac varmı?</c:v>
                </c:pt>
                <c:pt idx="3">
                  <c:v>Hər hansı bir probleminiz olduqda Ombudsman ofisinə müraciət edəcəksinizmi?</c:v>
                </c:pt>
                <c:pt idx="4">
                  <c:v>Ombudsman Ofisi haqqında tələbə yoldaşlarınıza məlumat verəcəksinizmi?</c:v>
                </c:pt>
                <c:pt idx="5">
                  <c:v>Təlim sizin üçün faydalı oldumu?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111</c:v>
                </c:pt>
                <c:pt idx="1">
                  <c:v>110</c:v>
                </c:pt>
                <c:pt idx="2">
                  <c:v>96</c:v>
                </c:pt>
                <c:pt idx="3">
                  <c:v>113</c:v>
                </c:pt>
                <c:pt idx="4">
                  <c:v>83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3-45E9-82A0-D2E9CAEE7876}"/>
            </c:ext>
          </c:extLst>
        </c:ser>
        <c:ser>
          <c:idx val="2"/>
          <c:order val="1"/>
          <c:tx>
            <c:strRef>
              <c:f>Sheet2!$A$4</c:f>
              <c:strCache>
                <c:ptCount val="1"/>
                <c:pt idx="0">
                  <c:v>Xeyir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Sheet2!$B$1:$G$1</c:f>
              <c:strCache>
                <c:ptCount val="6"/>
                <c:pt idx="0">
                  <c:v>Təhsil aldığınız müdətdə qarşılaşdığınız problem ilə kimə müraciət edəcəyinizi artıq bilirsinizmi?</c:v>
                </c:pt>
                <c:pt idx="1">
                  <c:v>Ombudsman Ofisinin funksiyalarını haqqında ətraflı məlumat əldə edə bildinizmi ?</c:v>
                </c:pt>
                <c:pt idx="2">
                  <c:v>Sizcə Ombudsman ofisinə ehtiyac varmı?</c:v>
                </c:pt>
                <c:pt idx="3">
                  <c:v>Hər hansı bir probleminiz olduqda Ombudsman ofisinə müraciət edəcəksinizmi?</c:v>
                </c:pt>
                <c:pt idx="4">
                  <c:v>Ombudsman Ofisi haqqında tələbə yoldaşlarınıza məlumat verəcəksinizmi?</c:v>
                </c:pt>
                <c:pt idx="5">
                  <c:v>Təlim sizin üçün faydalı oldumu?</c:v>
                </c:pt>
              </c:strCache>
            </c:strRef>
          </c:cat>
          <c:val>
            <c:numRef>
              <c:f>Sheet2!$B$4:$G$4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22</c:v>
                </c:pt>
                <c:pt idx="3">
                  <c:v>15</c:v>
                </c:pt>
                <c:pt idx="4">
                  <c:v>35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3-45E9-82A0-D2E9CAEE7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1421955631"/>
        <c:axId val="1357848575"/>
      </c:barChart>
      <c:catAx>
        <c:axId val="142195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848575"/>
        <c:crosses val="autoZero"/>
        <c:auto val="1"/>
        <c:lblAlgn val="ctr"/>
        <c:lblOffset val="100"/>
        <c:noMultiLvlLbl val="0"/>
      </c:catAx>
      <c:valAx>
        <c:axId val="135784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95563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val>
            <c:numRef>
              <c:f>Sheet1!$DS$9:$DW$9</c:f>
              <c:numCache>
                <c:formatCode>General</c:formatCode>
                <c:ptCount val="5"/>
                <c:pt idx="0">
                  <c:v>23</c:v>
                </c:pt>
                <c:pt idx="1">
                  <c:v>3</c:v>
                </c:pt>
                <c:pt idx="2">
                  <c:v>17</c:v>
                </c:pt>
                <c:pt idx="3">
                  <c:v>24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7-489D-83C0-0FAFA01F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7313919"/>
        <c:axId val="979105391"/>
        <c:axId val="0"/>
      </c:bar3DChart>
      <c:catAx>
        <c:axId val="11373139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105391"/>
        <c:crosses val="autoZero"/>
        <c:auto val="1"/>
        <c:lblAlgn val="ctr"/>
        <c:lblOffset val="100"/>
        <c:noMultiLvlLbl val="0"/>
      </c:catAx>
      <c:valAx>
        <c:axId val="979105391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1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val>
            <c:numRef>
              <c:f>Sheet1!$DS$3:$DX$3</c:f>
              <c:numCache>
                <c:formatCode>General</c:formatCode>
                <c:ptCount val="6"/>
                <c:pt idx="0">
                  <c:v>13</c:v>
                </c:pt>
                <c:pt idx="1">
                  <c:v>12</c:v>
                </c:pt>
                <c:pt idx="2">
                  <c:v>24</c:v>
                </c:pt>
                <c:pt idx="3">
                  <c:v>17</c:v>
                </c:pt>
                <c:pt idx="4">
                  <c:v>47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A-44A3-9C4F-022CF68E4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163823"/>
        <c:axId val="979090831"/>
        <c:axId val="0"/>
      </c:bar3DChart>
      <c:catAx>
        <c:axId val="9711638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90831"/>
        <c:crosses val="autoZero"/>
        <c:auto val="1"/>
        <c:lblAlgn val="ctr"/>
        <c:lblOffset val="100"/>
        <c:noMultiLvlLbl val="0"/>
      </c:catAx>
      <c:valAx>
        <c:axId val="979090831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16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err="1">
                <a:effectLst/>
              </a:rPr>
              <a:t>Ihave</a:t>
            </a:r>
            <a:r>
              <a:rPr lang="en-US" sz="1400" b="0" i="0" u="none" strike="noStrike" baseline="0" dirty="0">
                <a:effectLst/>
              </a:rPr>
              <a:t> been able to resolve my problems at my university</a:t>
            </a:r>
            <a:r>
              <a:rPr lang="en-US" sz="1400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163823"/>
        <c:axId val="979090831"/>
        <c:axId val="0"/>
      </c:bar3DChart>
      <c:catAx>
        <c:axId val="9711638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90831"/>
        <c:crosses val="autoZero"/>
        <c:auto val="1"/>
        <c:lblAlgn val="ctr"/>
        <c:lblOffset val="100"/>
        <c:noMultiLvlLbl val="0"/>
      </c:catAx>
      <c:valAx>
        <c:axId val="97909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16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val>
            <c:numRef>
              <c:f>Sheet1!$DS$5:$DW$5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64</c:v>
                </c:pt>
                <c:pt idx="3">
                  <c:v>17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E-4D48-A8F8-1D66560D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129531055"/>
        <c:axId val="1049054895"/>
      </c:barChart>
      <c:catAx>
        <c:axId val="11295310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054895"/>
        <c:crosses val="autoZero"/>
        <c:auto val="1"/>
        <c:lblAlgn val="ctr"/>
        <c:lblOffset val="100"/>
        <c:noMultiLvlLbl val="0"/>
      </c:catAx>
      <c:valAx>
        <c:axId val="104905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53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err="1">
                <a:effectLst/>
              </a:rPr>
              <a:t>Ihave</a:t>
            </a:r>
            <a:r>
              <a:rPr lang="en-US" sz="1400" b="0" i="0" u="none" strike="noStrike" baseline="0" dirty="0">
                <a:effectLst/>
              </a:rPr>
              <a:t> been able to resolve my problems at my university</a:t>
            </a:r>
            <a:r>
              <a:rPr lang="en-US" sz="1400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163823"/>
        <c:axId val="979090831"/>
        <c:axId val="0"/>
      </c:bar3DChart>
      <c:catAx>
        <c:axId val="9711638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90831"/>
        <c:crosses val="autoZero"/>
        <c:auto val="1"/>
        <c:lblAlgn val="ctr"/>
        <c:lblOffset val="100"/>
        <c:noMultiLvlLbl val="0"/>
      </c:catAx>
      <c:valAx>
        <c:axId val="97909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16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Sheet1!$DS$6:$DW$6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13</c:v>
                </c:pt>
                <c:pt idx="3">
                  <c:v>21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D-4C1A-834E-E3CD7492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6102815"/>
        <c:axId val="979096655"/>
        <c:axId val="0"/>
      </c:bar3DChart>
      <c:catAx>
        <c:axId val="11661028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96655"/>
        <c:crosses val="autoZero"/>
        <c:auto val="1"/>
        <c:lblAlgn val="ctr"/>
        <c:lblOffset val="100"/>
        <c:noMultiLvlLbl val="0"/>
      </c:catAx>
      <c:valAx>
        <c:axId val="979096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10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err="1">
                <a:effectLst/>
              </a:rPr>
              <a:t>Ihave</a:t>
            </a:r>
            <a:r>
              <a:rPr lang="en-US" sz="1400" b="0" i="0" u="none" strike="noStrike" baseline="0" dirty="0">
                <a:effectLst/>
              </a:rPr>
              <a:t> been able to resolve my problems at my university</a:t>
            </a:r>
            <a:r>
              <a:rPr lang="en-US" sz="1400" b="0" i="0" u="none" strike="noStrike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1163823"/>
        <c:axId val="979090831"/>
        <c:axId val="0"/>
      </c:bar3DChart>
      <c:catAx>
        <c:axId val="9711638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90831"/>
        <c:crosses val="autoZero"/>
        <c:auto val="1"/>
        <c:lblAlgn val="ctr"/>
        <c:lblOffset val="100"/>
        <c:noMultiLvlLbl val="0"/>
      </c:catAx>
      <c:valAx>
        <c:axId val="97909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16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14260717410336E-2"/>
          <c:y val="0.19486111111111112"/>
          <c:w val="0.90286351706036749"/>
          <c:h val="0.72088764946048411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val>
            <c:numRef>
              <c:f>Sheet1!$DS$7:$DW$7</c:f>
              <c:numCache>
                <c:formatCode>General</c:formatCode>
                <c:ptCount val="5"/>
                <c:pt idx="0">
                  <c:v>20</c:v>
                </c:pt>
                <c:pt idx="1">
                  <c:v>6</c:v>
                </c:pt>
                <c:pt idx="2">
                  <c:v>11</c:v>
                </c:pt>
                <c:pt idx="3">
                  <c:v>15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D-4C46-9411-A58B70222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721631"/>
        <c:axId val="971073999"/>
        <c:axId val="0"/>
      </c:bar3DChart>
      <c:catAx>
        <c:axId val="10527216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073999"/>
        <c:crosses val="autoZero"/>
        <c:auto val="1"/>
        <c:lblAlgn val="ctr"/>
        <c:lblOffset val="100"/>
        <c:noMultiLvlLbl val="0"/>
      </c:catAx>
      <c:valAx>
        <c:axId val="971073999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72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val>
            <c:numRef>
              <c:f>Sheet1!$DS$8:$DW$8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7</c:v>
                </c:pt>
                <c:pt idx="3">
                  <c:v>21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6-4EA5-9554-198F5B8C3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8858335"/>
        <c:axId val="1126748223"/>
        <c:axId val="0"/>
      </c:bar3DChart>
      <c:catAx>
        <c:axId val="1188858335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748223"/>
        <c:crosses val="autoZero"/>
        <c:auto val="1"/>
        <c:lblAlgn val="ctr"/>
        <c:lblOffset val="100"/>
        <c:noMultiLvlLbl val="0"/>
      </c:catAx>
      <c:valAx>
        <c:axId val="1126748223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85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D73D5-7BFE-444C-AB78-1E43B7F0DE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2615459-47F1-4C2A-83CF-9E0258FC912D}">
      <dgm:prSet/>
      <dgm:spPr/>
      <dgm:t>
        <a:bodyPr/>
        <a:lstStyle/>
        <a:p>
          <a:r>
            <a:rPr lang="en-US" b="0" i="0"/>
            <a:t>The Establishment of a Foundation for the Integration of Disabled People into HEIs of Azerbaijan </a:t>
          </a:r>
          <a:r>
            <a:rPr lang="en-US" b="1" i="0"/>
            <a:t>- ESFIDIP </a:t>
          </a:r>
          <a:r>
            <a:rPr lang="en-US" b="0" i="0"/>
            <a:t>project – 2013 - 2016</a:t>
          </a:r>
          <a:endParaRPr lang="en-US"/>
        </a:p>
      </dgm:t>
    </dgm:pt>
    <dgm:pt modelId="{DE167B1C-E886-4DD6-8B16-EF2CFD89D759}" type="parTrans" cxnId="{21E5D101-33CD-4A61-99D6-5B404D00BF77}">
      <dgm:prSet/>
      <dgm:spPr/>
      <dgm:t>
        <a:bodyPr/>
        <a:lstStyle/>
        <a:p>
          <a:endParaRPr lang="en-US"/>
        </a:p>
      </dgm:t>
    </dgm:pt>
    <dgm:pt modelId="{06F25092-8BD9-47B7-A183-5F54B63252C0}" type="sibTrans" cxnId="{21E5D101-33CD-4A61-99D6-5B404D00BF77}">
      <dgm:prSet/>
      <dgm:spPr/>
      <dgm:t>
        <a:bodyPr/>
        <a:lstStyle/>
        <a:p>
          <a:endParaRPr lang="en-US"/>
        </a:p>
      </dgm:t>
    </dgm:pt>
    <dgm:pt modelId="{DBAD4990-1C70-4111-B5CE-498FEE08BF46}">
      <dgm:prSet/>
      <dgm:spPr/>
      <dgm:t>
        <a:bodyPr/>
        <a:lstStyle/>
        <a:p>
          <a:r>
            <a:rPr lang="en-US" b="0" i="0"/>
            <a:t>Advocacy Establishment for Students through Ombudsman Position-  AESOP project – 2016 - 2019</a:t>
          </a:r>
          <a:endParaRPr lang="en-US"/>
        </a:p>
      </dgm:t>
    </dgm:pt>
    <dgm:pt modelId="{6286EF1A-1080-4E74-AA83-DDFCFC9890A6}" type="parTrans" cxnId="{352F064B-2D8D-467B-B6B4-F34F9EC945EC}">
      <dgm:prSet/>
      <dgm:spPr/>
      <dgm:t>
        <a:bodyPr/>
        <a:lstStyle/>
        <a:p>
          <a:endParaRPr lang="en-US"/>
        </a:p>
      </dgm:t>
    </dgm:pt>
    <dgm:pt modelId="{9C6FA7C1-FBB0-43DE-B3EC-F1443D727249}" type="sibTrans" cxnId="{352F064B-2D8D-467B-B6B4-F34F9EC945EC}">
      <dgm:prSet/>
      <dgm:spPr/>
      <dgm:t>
        <a:bodyPr/>
        <a:lstStyle/>
        <a:p>
          <a:endParaRPr lang="en-US"/>
        </a:p>
      </dgm:t>
    </dgm:pt>
    <dgm:pt modelId="{9C7D0711-1E2F-4D2E-BBAF-624DF1EA08D8}" type="pres">
      <dgm:prSet presAssocID="{6AFD73D5-7BFE-444C-AB78-1E43B7F0DE8D}" presName="root" presStyleCnt="0">
        <dgm:presLayoutVars>
          <dgm:dir/>
          <dgm:resizeHandles val="exact"/>
        </dgm:presLayoutVars>
      </dgm:prSet>
      <dgm:spPr/>
    </dgm:pt>
    <dgm:pt modelId="{25781EEB-1385-4D55-99CF-21D39D6C34B6}" type="pres">
      <dgm:prSet presAssocID="{E2615459-47F1-4C2A-83CF-9E0258FC912D}" presName="compNode" presStyleCnt="0"/>
      <dgm:spPr/>
    </dgm:pt>
    <dgm:pt modelId="{86BD9A1C-5D08-4871-9358-08171F6C9552}" type="pres">
      <dgm:prSet presAssocID="{E2615459-47F1-4C2A-83CF-9E0258FC912D}" presName="bgRect" presStyleLbl="bgShp" presStyleIdx="0" presStyleCnt="2"/>
      <dgm:spPr/>
    </dgm:pt>
    <dgm:pt modelId="{3D39F950-030B-4911-9A2B-213B3D1681D6}" type="pres">
      <dgm:prSet presAssocID="{E2615459-47F1-4C2A-83CF-9E0258FC91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6B54824D-4A05-4315-928A-F337AF284F93}" type="pres">
      <dgm:prSet presAssocID="{E2615459-47F1-4C2A-83CF-9E0258FC912D}" presName="spaceRect" presStyleCnt="0"/>
      <dgm:spPr/>
    </dgm:pt>
    <dgm:pt modelId="{2E6E750B-C108-4C5B-BEF5-FDAB3F24C3D3}" type="pres">
      <dgm:prSet presAssocID="{E2615459-47F1-4C2A-83CF-9E0258FC912D}" presName="parTx" presStyleLbl="revTx" presStyleIdx="0" presStyleCnt="2">
        <dgm:presLayoutVars>
          <dgm:chMax val="0"/>
          <dgm:chPref val="0"/>
        </dgm:presLayoutVars>
      </dgm:prSet>
      <dgm:spPr/>
    </dgm:pt>
    <dgm:pt modelId="{92400F1A-AB25-4A5C-A1E5-562C2BA2A078}" type="pres">
      <dgm:prSet presAssocID="{06F25092-8BD9-47B7-A183-5F54B63252C0}" presName="sibTrans" presStyleCnt="0"/>
      <dgm:spPr/>
    </dgm:pt>
    <dgm:pt modelId="{6799154D-BFEA-47D8-8432-91F6B66A65FC}" type="pres">
      <dgm:prSet presAssocID="{DBAD4990-1C70-4111-B5CE-498FEE08BF46}" presName="compNode" presStyleCnt="0"/>
      <dgm:spPr/>
    </dgm:pt>
    <dgm:pt modelId="{CD61A4A2-FFB6-4F60-AA59-335BBE4A33F4}" type="pres">
      <dgm:prSet presAssocID="{DBAD4990-1C70-4111-B5CE-498FEE08BF46}" presName="bgRect" presStyleLbl="bgShp" presStyleIdx="1" presStyleCnt="2"/>
      <dgm:spPr/>
    </dgm:pt>
    <dgm:pt modelId="{6B065E0D-8132-451C-A230-4F2E9C6E108D}" type="pres">
      <dgm:prSet presAssocID="{DBAD4990-1C70-4111-B5CE-498FEE08BF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DF7EA38-4FB8-4F05-8AB8-99B9512F0D23}" type="pres">
      <dgm:prSet presAssocID="{DBAD4990-1C70-4111-B5CE-498FEE08BF46}" presName="spaceRect" presStyleCnt="0"/>
      <dgm:spPr/>
    </dgm:pt>
    <dgm:pt modelId="{96041FA6-E782-478E-A967-BAD875D67FF9}" type="pres">
      <dgm:prSet presAssocID="{DBAD4990-1C70-4111-B5CE-498FEE08BF4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1E5D101-33CD-4A61-99D6-5B404D00BF77}" srcId="{6AFD73D5-7BFE-444C-AB78-1E43B7F0DE8D}" destId="{E2615459-47F1-4C2A-83CF-9E0258FC912D}" srcOrd="0" destOrd="0" parTransId="{DE167B1C-E886-4DD6-8B16-EF2CFD89D759}" sibTransId="{06F25092-8BD9-47B7-A183-5F54B63252C0}"/>
    <dgm:cxn modelId="{352F064B-2D8D-467B-B6B4-F34F9EC945EC}" srcId="{6AFD73D5-7BFE-444C-AB78-1E43B7F0DE8D}" destId="{DBAD4990-1C70-4111-B5CE-498FEE08BF46}" srcOrd="1" destOrd="0" parTransId="{6286EF1A-1080-4E74-AA83-DDFCFC9890A6}" sibTransId="{9C6FA7C1-FBB0-43DE-B3EC-F1443D727249}"/>
    <dgm:cxn modelId="{9476BD4D-942C-4159-A6CC-FA1460B88F10}" type="presOf" srcId="{6AFD73D5-7BFE-444C-AB78-1E43B7F0DE8D}" destId="{9C7D0711-1E2F-4D2E-BBAF-624DF1EA08D8}" srcOrd="0" destOrd="0" presId="urn:microsoft.com/office/officeart/2018/2/layout/IconVerticalSolidList"/>
    <dgm:cxn modelId="{6AB95C7B-0D1C-4CB2-9288-5C35C2EDFF0B}" type="presOf" srcId="{DBAD4990-1C70-4111-B5CE-498FEE08BF46}" destId="{96041FA6-E782-478E-A967-BAD875D67FF9}" srcOrd="0" destOrd="0" presId="urn:microsoft.com/office/officeart/2018/2/layout/IconVerticalSolidList"/>
    <dgm:cxn modelId="{4FD72D96-407F-4C80-A504-2D027C927817}" type="presOf" srcId="{E2615459-47F1-4C2A-83CF-9E0258FC912D}" destId="{2E6E750B-C108-4C5B-BEF5-FDAB3F24C3D3}" srcOrd="0" destOrd="0" presId="urn:microsoft.com/office/officeart/2018/2/layout/IconVerticalSolidList"/>
    <dgm:cxn modelId="{E4A66E11-9A43-4B6B-AA29-1DA0F8476A1B}" type="presParOf" srcId="{9C7D0711-1E2F-4D2E-BBAF-624DF1EA08D8}" destId="{25781EEB-1385-4D55-99CF-21D39D6C34B6}" srcOrd="0" destOrd="0" presId="urn:microsoft.com/office/officeart/2018/2/layout/IconVerticalSolidList"/>
    <dgm:cxn modelId="{F9F57D35-D4AD-4C2D-89A1-61D3629A91B2}" type="presParOf" srcId="{25781EEB-1385-4D55-99CF-21D39D6C34B6}" destId="{86BD9A1C-5D08-4871-9358-08171F6C9552}" srcOrd="0" destOrd="0" presId="urn:microsoft.com/office/officeart/2018/2/layout/IconVerticalSolidList"/>
    <dgm:cxn modelId="{9808DCEC-49AE-4E10-A1BF-1E1333BDE103}" type="presParOf" srcId="{25781EEB-1385-4D55-99CF-21D39D6C34B6}" destId="{3D39F950-030B-4911-9A2B-213B3D1681D6}" srcOrd="1" destOrd="0" presId="urn:microsoft.com/office/officeart/2018/2/layout/IconVerticalSolidList"/>
    <dgm:cxn modelId="{FC9ADA43-1D59-4975-834D-DED5849CB5C9}" type="presParOf" srcId="{25781EEB-1385-4D55-99CF-21D39D6C34B6}" destId="{6B54824D-4A05-4315-928A-F337AF284F93}" srcOrd="2" destOrd="0" presId="urn:microsoft.com/office/officeart/2018/2/layout/IconVerticalSolidList"/>
    <dgm:cxn modelId="{BE9267DA-BC76-4D18-B7BC-807ECC821688}" type="presParOf" srcId="{25781EEB-1385-4D55-99CF-21D39D6C34B6}" destId="{2E6E750B-C108-4C5B-BEF5-FDAB3F24C3D3}" srcOrd="3" destOrd="0" presId="urn:microsoft.com/office/officeart/2018/2/layout/IconVerticalSolidList"/>
    <dgm:cxn modelId="{87CA1815-5E69-416B-97C2-2ED06AD57F04}" type="presParOf" srcId="{9C7D0711-1E2F-4D2E-BBAF-624DF1EA08D8}" destId="{92400F1A-AB25-4A5C-A1E5-562C2BA2A078}" srcOrd="1" destOrd="0" presId="urn:microsoft.com/office/officeart/2018/2/layout/IconVerticalSolidList"/>
    <dgm:cxn modelId="{94DF9E12-B02E-4CC7-AC39-55115542257E}" type="presParOf" srcId="{9C7D0711-1E2F-4D2E-BBAF-624DF1EA08D8}" destId="{6799154D-BFEA-47D8-8432-91F6B66A65FC}" srcOrd="2" destOrd="0" presId="urn:microsoft.com/office/officeart/2018/2/layout/IconVerticalSolidList"/>
    <dgm:cxn modelId="{D933A3C5-8C8C-4030-8370-A0AB7DB563FD}" type="presParOf" srcId="{6799154D-BFEA-47D8-8432-91F6B66A65FC}" destId="{CD61A4A2-FFB6-4F60-AA59-335BBE4A33F4}" srcOrd="0" destOrd="0" presId="urn:microsoft.com/office/officeart/2018/2/layout/IconVerticalSolidList"/>
    <dgm:cxn modelId="{B815D984-324D-42A1-87A9-6D5C8C3F9230}" type="presParOf" srcId="{6799154D-BFEA-47D8-8432-91F6B66A65FC}" destId="{6B065E0D-8132-451C-A230-4F2E9C6E108D}" srcOrd="1" destOrd="0" presId="urn:microsoft.com/office/officeart/2018/2/layout/IconVerticalSolidList"/>
    <dgm:cxn modelId="{6EE965EB-97BD-4378-908B-942CD1580897}" type="presParOf" srcId="{6799154D-BFEA-47D8-8432-91F6B66A65FC}" destId="{EDF7EA38-4FB8-4F05-8AB8-99B9512F0D23}" srcOrd="2" destOrd="0" presId="urn:microsoft.com/office/officeart/2018/2/layout/IconVerticalSolidList"/>
    <dgm:cxn modelId="{AD57326D-CF47-4812-AD82-767A535B83BD}" type="presParOf" srcId="{6799154D-BFEA-47D8-8432-91F6B66A65FC}" destId="{96041FA6-E782-478E-A967-BAD875D67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9A1C-5D08-4871-9358-08171F6C9552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9F950-030B-4911-9A2B-213B3D1681D6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E750B-C108-4C5B-BEF5-FDAB3F24C3D3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The Establishment of a Foundation for the Integration of Disabled People into HEIs of Azerbaijan </a:t>
          </a:r>
          <a:r>
            <a:rPr lang="en-US" sz="2000" b="1" i="0" kern="1200"/>
            <a:t>- ESFIDIP </a:t>
          </a:r>
          <a:r>
            <a:rPr lang="en-US" sz="2000" b="0" i="0" kern="1200"/>
            <a:t>project – 2013 - 2016</a:t>
          </a:r>
          <a:endParaRPr lang="en-US" sz="2000" kern="1200"/>
        </a:p>
      </dsp:txBody>
      <dsp:txXfrm>
        <a:off x="1817977" y="852586"/>
        <a:ext cx="4573297" cy="1574006"/>
      </dsp:txXfrm>
    </dsp:sp>
    <dsp:sp modelId="{CD61A4A2-FFB6-4F60-AA59-335BBE4A33F4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65E0D-8132-451C-A230-4F2E9C6E108D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41FA6-E782-478E-A967-BAD875D67FF9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Advocacy Establishment for Students through Ombudsman Position-  AESOP project – 2016 - 2019</a:t>
          </a:r>
          <a:endParaRPr lang="en-US" sz="2000" kern="1200"/>
        </a:p>
      </dsp:txBody>
      <dsp:txXfrm>
        <a:off x="1817977" y="2820094"/>
        <a:ext cx="4573297" cy="157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0.73974</cdr:x>
      <cdr:y>0.23594</cdr:y>
    </cdr:from>
    <cdr:to>
      <cdr:x>1</cdr:x>
      <cdr:y>0.59604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E7A6137-6A7D-AD4F-AEBD-13ED963434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27900" y="1040131"/>
          <a:ext cx="2578100" cy="15875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3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3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80B273-E342-40D0-A424-9ACE410B1663}" type="datetimeFigureOut">
              <a:rPr lang="en-US" smtClean="0"/>
              <a:pPr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1D9AA2-BF11-40E2-B234-5464D01031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policies/european-policy-cooperation/et2020-framework_en" TargetMode="External"/><Relationship Id="rId2" Type="http://schemas.openxmlformats.org/officeDocument/2006/relationships/hyperlink" Target="https://eur-lex.europa.eu/legal-content/EN/TXT/?uri=celex:52015XG1215(02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ducation/policies/european-policy-cooperation/inclusive-education_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558" y="1609375"/>
            <a:ext cx="11182498" cy="4949516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2800" b="1" cap="none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7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 Establishment For Students </a:t>
            </a:r>
          </a:p>
          <a:p>
            <a:pPr algn="ctr"/>
            <a:r>
              <a:rPr lang="en-US" sz="67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Ombudsman Positions </a:t>
            </a:r>
          </a:p>
          <a:p>
            <a:pPr algn="ctr"/>
            <a:r>
              <a:rPr lang="en-US" sz="67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(AESOP) Project Implementation and Its</a:t>
            </a:r>
          </a:p>
          <a:p>
            <a:pPr algn="ctr"/>
            <a:r>
              <a:rPr lang="en-US" sz="6700" b="1" cap="none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</a:t>
            </a:r>
            <a:r>
              <a:rPr lang="en-US" sz="67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Development </a:t>
            </a:r>
          </a:p>
          <a:p>
            <a:pPr algn="ctr"/>
            <a:endParaRPr lang="en-US" sz="6700" b="1" cap="none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6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Razia </a:t>
            </a:r>
            <a:r>
              <a:rPr lang="en-US" sz="4600" b="1" cap="none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Isaeva</a:t>
            </a:r>
            <a:r>
              <a:rPr lang="en-US" sz="46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HERE, ERASMUS+ </a:t>
            </a:r>
          </a:p>
          <a:p>
            <a:pPr algn="ctr"/>
            <a:r>
              <a:rPr lang="en-US" sz="4600" b="1" cap="none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Development, Khazar University 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Akaki Tsereteli State University</a:t>
            </a:r>
          </a:p>
          <a:p>
            <a:pPr algn="ctr"/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15-16, July 2019 </a:t>
            </a:r>
          </a:p>
          <a:p>
            <a:pPr algn="ctr"/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Kutaisi, Georgia  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988CA-B994-AE40-BC05-D203668C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5" y="390235"/>
            <a:ext cx="1536931" cy="1536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727BD-9402-A748-9249-C10C23A7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598641"/>
            <a:ext cx="3678428" cy="919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BC1AC-6766-FE4E-A650-CBCF6EC00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65" y="518694"/>
            <a:ext cx="4445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5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41" y="858456"/>
            <a:ext cx="9906000" cy="10401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I have been able to solve my problems at University </a:t>
            </a:r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3A89EA15-DAB9-4EA8-B10D-0719FA2E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20376"/>
              </p:ext>
            </p:extLst>
          </p:nvPr>
        </p:nvGraphicFramePr>
        <p:xfrm>
          <a:off x="0" y="2284349"/>
          <a:ext cx="99060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BC3C4D7-015B-9F47-B043-814A91BBEAB4}"/>
              </a:ext>
            </a:extLst>
          </p:cNvPr>
          <p:cNvSpPr/>
          <p:nvPr/>
        </p:nvSpPr>
        <p:spPr>
          <a:xfrm>
            <a:off x="9906000" y="2284350"/>
            <a:ext cx="2181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not at all 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to lo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extent </a:t>
            </a: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average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to some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to high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no response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52140"/>
            <a:ext cx="9906000" cy="1040131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my rights as a student </a:t>
            </a:r>
            <a:endParaRPr lang="en-US" sz="4000" dirty="0"/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3A89EA15-DAB9-4EA8-B10D-0719FA2E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90465"/>
              </p:ext>
            </p:extLst>
          </p:nvPr>
        </p:nvGraphicFramePr>
        <p:xfrm>
          <a:off x="1312863" y="1811336"/>
          <a:ext cx="99060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14D78D9E-CF58-443E-A44A-9BE035087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439089"/>
              </p:ext>
            </p:extLst>
          </p:nvPr>
        </p:nvGraphicFramePr>
        <p:xfrm>
          <a:off x="1022349" y="2068511"/>
          <a:ext cx="8612188" cy="478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BE3DCB0-8B07-2943-90E6-B53C841C1949}"/>
              </a:ext>
            </a:extLst>
          </p:cNvPr>
          <p:cNvSpPr/>
          <p:nvPr/>
        </p:nvSpPr>
        <p:spPr>
          <a:xfrm>
            <a:off x="9634537" y="24133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not at all 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to lo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extent </a:t>
            </a: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to an average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to some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to high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2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038427"/>
            <a:ext cx="9906000" cy="10401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where to find the written rules and policies of my university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3A89EA15-DAB9-4EA8-B10D-0719FA2E77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382713"/>
          <a:ext cx="99060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07AD896F-4227-4BE8-BDA3-3557A61F8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152126"/>
              </p:ext>
            </p:extLst>
          </p:nvPr>
        </p:nvGraphicFramePr>
        <p:xfrm>
          <a:off x="492125" y="1791018"/>
          <a:ext cx="9212261" cy="494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E5D228-9A5E-7B44-9538-C9C5C384D192}"/>
              </a:ext>
            </a:extLst>
          </p:cNvPr>
          <p:cNvSpPr/>
          <p:nvPr/>
        </p:nvSpPr>
        <p:spPr>
          <a:xfrm>
            <a:off x="9704386" y="23660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not at all 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to lo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extent </a:t>
            </a: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to an average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to some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to high extent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az-Latn-A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3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940118"/>
            <a:ext cx="9906000" cy="10401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trust my university administration to deal with my problems fairly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graphicFrame>
        <p:nvGraphicFramePr>
          <p:cNvPr id="47" name="Content Placeholder 46">
            <a:extLst>
              <a:ext uri="{FF2B5EF4-FFF2-40B4-BE49-F238E27FC236}">
                <a16:creationId xmlns:a16="http://schemas.microsoft.com/office/drawing/2014/main" id="{3A89EA15-DAB9-4EA8-B10D-0719FA2E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680483"/>
              </p:ext>
            </p:extLst>
          </p:nvPr>
        </p:nvGraphicFramePr>
        <p:xfrm>
          <a:off x="1388428" y="1625600"/>
          <a:ext cx="9906000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48CBD7C1-ACE3-4C7F-8D52-551079C1E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319758"/>
              </p:ext>
            </p:extLst>
          </p:nvPr>
        </p:nvGraphicFramePr>
        <p:xfrm>
          <a:off x="380048" y="1980249"/>
          <a:ext cx="808101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39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71525"/>
            <a:ext cx="9906000" cy="1040131"/>
          </a:xfrm>
        </p:spPr>
        <p:txBody>
          <a:bodyPr>
            <a:normAutofit fontScale="90000"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and university staff are friendly , helpful and supportive 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C9003CA1-FF04-4E12-BBA2-D8E4FE477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54703"/>
              </p:ext>
            </p:extLst>
          </p:nvPr>
        </p:nvGraphicFramePr>
        <p:xfrm>
          <a:off x="589092" y="2141538"/>
          <a:ext cx="8040558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>
            <a:extLst>
              <a:ext uri="{FF2B5EF4-FFF2-40B4-BE49-F238E27FC236}">
                <a16:creationId xmlns:a16="http://schemas.microsoft.com/office/drawing/2014/main" id="{510645E2-1FC3-DF4F-968A-C2F01BBF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808" y="2249487"/>
            <a:ext cx="2578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5791"/>
            <a:ext cx="9906000" cy="1040131"/>
          </a:xfrm>
        </p:spPr>
        <p:txBody>
          <a:bodyPr>
            <a:normAutofit fontScale="90000"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administration deals with my problems in a timely manner 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2F672253-FB4E-4A05-A464-CE62EA053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525414"/>
              </p:ext>
            </p:extLst>
          </p:nvPr>
        </p:nvGraphicFramePr>
        <p:xfrm>
          <a:off x="232031" y="2000252"/>
          <a:ext cx="8111869" cy="485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D1BAC426-8931-C043-B12E-B3D424DB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695" y="2392362"/>
            <a:ext cx="2578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EF38D-D7FA-CF4D-95D5-B2C68B2C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44" y="442219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Sustainability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50ABF-7410-A44A-BEB6-CEA6C2F6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r="-3" b="3583"/>
          <a:stretch/>
        </p:blipFill>
        <p:spPr>
          <a:xfrm>
            <a:off x="7418225" y="645107"/>
            <a:ext cx="4125318" cy="27103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A32A-1285-FA48-A363-7DBA76D7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76" y="2856630"/>
            <a:ext cx="6072776" cy="3811740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 turn ombudsperson into the stakeholder/strategic partner of education process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To provide continues trainings for staff members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To organize constant surveys and focus groups with students to be able to provide that open and democratic environment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299CE-C674-8E43-8F1D-9A0E0FB7D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746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E1197C-CE86-114D-8C0E-480A37F04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r="2" b="10057"/>
          <a:stretch/>
        </p:blipFill>
        <p:spPr>
          <a:xfrm>
            <a:off x="477086" y="466162"/>
            <a:ext cx="5615867" cy="3937502"/>
          </a:xfrm>
          <a:custGeom>
            <a:avLst/>
            <a:gdLst>
              <a:gd name="connsiteX0" fmla="*/ 0 w 5615867"/>
              <a:gd name="connsiteY0" fmla="*/ 0 h 3937502"/>
              <a:gd name="connsiteX1" fmla="*/ 5615867 w 5615867"/>
              <a:gd name="connsiteY1" fmla="*/ 0 h 3937502"/>
              <a:gd name="connsiteX2" fmla="*/ 5615867 w 5615867"/>
              <a:gd name="connsiteY2" fmla="*/ 3592995 h 3937502"/>
              <a:gd name="connsiteX3" fmla="*/ 5526768 w 5615867"/>
              <a:gd name="connsiteY3" fmla="*/ 3592995 h 3937502"/>
              <a:gd name="connsiteX4" fmla="*/ 5297516 w 5615867"/>
              <a:gd name="connsiteY4" fmla="*/ 3589699 h 3937502"/>
              <a:gd name="connsiteX5" fmla="*/ 5072759 w 5615867"/>
              <a:gd name="connsiteY5" fmla="*/ 3584753 h 3937502"/>
              <a:gd name="connsiteX6" fmla="*/ 4850251 w 5615867"/>
              <a:gd name="connsiteY6" fmla="*/ 3580082 h 3937502"/>
              <a:gd name="connsiteX7" fmla="*/ 4632236 w 5615867"/>
              <a:gd name="connsiteY7" fmla="*/ 3574861 h 3937502"/>
              <a:gd name="connsiteX8" fmla="*/ 4415345 w 5615867"/>
              <a:gd name="connsiteY8" fmla="*/ 3566894 h 3937502"/>
              <a:gd name="connsiteX9" fmla="*/ 4201828 w 5615867"/>
              <a:gd name="connsiteY9" fmla="*/ 3558376 h 3937502"/>
              <a:gd name="connsiteX10" fmla="*/ 3992803 w 5615867"/>
              <a:gd name="connsiteY10" fmla="*/ 3550683 h 3937502"/>
              <a:gd name="connsiteX11" fmla="*/ 3584870 w 5615867"/>
              <a:gd name="connsiteY11" fmla="*/ 3528977 h 3937502"/>
              <a:gd name="connsiteX12" fmla="*/ 3193793 w 5615867"/>
              <a:gd name="connsiteY12" fmla="*/ 3505898 h 3937502"/>
              <a:gd name="connsiteX13" fmla="*/ 2818449 w 5615867"/>
              <a:gd name="connsiteY13" fmla="*/ 3481719 h 3937502"/>
              <a:gd name="connsiteX14" fmla="*/ 2463334 w 5615867"/>
              <a:gd name="connsiteY14" fmla="*/ 3455068 h 3937502"/>
              <a:gd name="connsiteX15" fmla="*/ 2123952 w 5615867"/>
              <a:gd name="connsiteY15" fmla="*/ 3427317 h 3937502"/>
              <a:gd name="connsiteX16" fmla="*/ 1809292 w 5615867"/>
              <a:gd name="connsiteY16" fmla="*/ 3397369 h 3937502"/>
              <a:gd name="connsiteX17" fmla="*/ 1513738 w 5615867"/>
              <a:gd name="connsiteY17" fmla="*/ 3367971 h 3937502"/>
              <a:gd name="connsiteX18" fmla="*/ 1241781 w 5615867"/>
              <a:gd name="connsiteY18" fmla="*/ 3338572 h 3937502"/>
              <a:gd name="connsiteX19" fmla="*/ 992302 w 5615867"/>
              <a:gd name="connsiteY19" fmla="*/ 3310822 h 3937502"/>
              <a:gd name="connsiteX20" fmla="*/ 770916 w 5615867"/>
              <a:gd name="connsiteY20" fmla="*/ 3284445 h 3937502"/>
              <a:gd name="connsiteX21" fmla="*/ 570883 w 5615867"/>
              <a:gd name="connsiteY21" fmla="*/ 3259442 h 3937502"/>
              <a:gd name="connsiteX22" fmla="*/ 402316 w 5615867"/>
              <a:gd name="connsiteY22" fmla="*/ 3238561 h 3937502"/>
              <a:gd name="connsiteX23" fmla="*/ 260719 w 5615867"/>
              <a:gd name="connsiteY23" fmla="*/ 3218778 h 3937502"/>
              <a:gd name="connsiteX24" fmla="*/ 66304 w 5615867"/>
              <a:gd name="connsiteY24" fmla="*/ 3190479 h 3937502"/>
              <a:gd name="connsiteX25" fmla="*/ 1 w 5615867"/>
              <a:gd name="connsiteY25" fmla="*/ 3180862 h 3937502"/>
              <a:gd name="connsiteX26" fmla="*/ 1 w 5615867"/>
              <a:gd name="connsiteY26" fmla="*/ 3937502 h 3937502"/>
              <a:gd name="connsiteX27" fmla="*/ 0 w 5615867"/>
              <a:gd name="connsiteY27" fmla="*/ 3937502 h 393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9B685-D18D-B64C-8BBE-8295EAD04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543"/>
          <a:stretch/>
        </p:blipFill>
        <p:spPr>
          <a:xfrm>
            <a:off x="6089905" y="454911"/>
            <a:ext cx="5625013" cy="3594644"/>
          </a:xfrm>
          <a:custGeom>
            <a:avLst/>
            <a:gdLst>
              <a:gd name="connsiteX0" fmla="*/ 0 w 5625013"/>
              <a:gd name="connsiteY0" fmla="*/ 0 h 3594644"/>
              <a:gd name="connsiteX1" fmla="*/ 5625013 w 5625013"/>
              <a:gd name="connsiteY1" fmla="*/ 0 h 3594644"/>
              <a:gd name="connsiteX2" fmla="*/ 5625013 w 5625013"/>
              <a:gd name="connsiteY2" fmla="*/ 3182785 h 3594644"/>
              <a:gd name="connsiteX3" fmla="*/ 5369916 w 5625013"/>
              <a:gd name="connsiteY3" fmla="*/ 3223724 h 3594644"/>
              <a:gd name="connsiteX4" fmla="*/ 5115940 w 5625013"/>
              <a:gd name="connsiteY4" fmla="*/ 3262739 h 3594644"/>
              <a:gd name="connsiteX5" fmla="*/ 4860842 w 5625013"/>
              <a:gd name="connsiteY5" fmla="*/ 3300930 h 3594644"/>
              <a:gd name="connsiteX6" fmla="*/ 4604619 w 5625013"/>
              <a:gd name="connsiteY6" fmla="*/ 3333626 h 3594644"/>
              <a:gd name="connsiteX7" fmla="*/ 4349520 w 5625013"/>
              <a:gd name="connsiteY7" fmla="*/ 3366596 h 3594644"/>
              <a:gd name="connsiteX8" fmla="*/ 4093297 w 5625013"/>
              <a:gd name="connsiteY8" fmla="*/ 3397369 h 3594644"/>
              <a:gd name="connsiteX9" fmla="*/ 3840446 w 5625013"/>
              <a:gd name="connsiteY9" fmla="*/ 3423746 h 3594644"/>
              <a:gd name="connsiteX10" fmla="*/ 3584223 w 5625013"/>
              <a:gd name="connsiteY10" fmla="*/ 3448748 h 3594644"/>
              <a:gd name="connsiteX11" fmla="*/ 3329125 w 5625013"/>
              <a:gd name="connsiteY11" fmla="*/ 3471553 h 3594644"/>
              <a:gd name="connsiteX12" fmla="*/ 3078521 w 5625013"/>
              <a:gd name="connsiteY12" fmla="*/ 3491336 h 3594644"/>
              <a:gd name="connsiteX13" fmla="*/ 2824547 w 5625013"/>
              <a:gd name="connsiteY13" fmla="*/ 3511118 h 3594644"/>
              <a:gd name="connsiteX14" fmla="*/ 2573942 w 5625013"/>
              <a:gd name="connsiteY14" fmla="*/ 3527604 h 3594644"/>
              <a:gd name="connsiteX15" fmla="*/ 2323339 w 5625013"/>
              <a:gd name="connsiteY15" fmla="*/ 3540517 h 3594644"/>
              <a:gd name="connsiteX16" fmla="*/ 2073860 w 5625013"/>
              <a:gd name="connsiteY16" fmla="*/ 3553980 h 3594644"/>
              <a:gd name="connsiteX17" fmla="*/ 1826627 w 5625013"/>
              <a:gd name="connsiteY17" fmla="*/ 3565245 h 3594644"/>
              <a:gd name="connsiteX18" fmla="*/ 1581642 w 5625013"/>
              <a:gd name="connsiteY18" fmla="*/ 3573213 h 3594644"/>
              <a:gd name="connsiteX19" fmla="*/ 1336657 w 5625013"/>
              <a:gd name="connsiteY19" fmla="*/ 3580082 h 3594644"/>
              <a:gd name="connsiteX20" fmla="*/ 1093921 w 5625013"/>
              <a:gd name="connsiteY20" fmla="*/ 3586676 h 3594644"/>
              <a:gd name="connsiteX21" fmla="*/ 854555 w 5625013"/>
              <a:gd name="connsiteY21" fmla="*/ 3589699 h 3594644"/>
              <a:gd name="connsiteX22" fmla="*/ 615189 w 5625013"/>
              <a:gd name="connsiteY22" fmla="*/ 3592995 h 3594644"/>
              <a:gd name="connsiteX23" fmla="*/ 379194 w 5625013"/>
              <a:gd name="connsiteY23" fmla="*/ 3594644 h 3594644"/>
              <a:gd name="connsiteX24" fmla="*/ 145448 w 5625013"/>
              <a:gd name="connsiteY24" fmla="*/ 3592995 h 3594644"/>
              <a:gd name="connsiteX25" fmla="*/ 0 w 5625013"/>
              <a:gd name="connsiteY25" fmla="*/ 3592995 h 35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2CDEC-581E-5847-9D94-9E9EF7E2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110824"/>
            <a:ext cx="5015258" cy="19089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407-EA79-B742-8389-C17FC4E2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390" y="4110824"/>
            <a:ext cx="5625013" cy="1908976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 engage students in decision making process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collaborate regionally with other partners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join Networks (European and others)</a:t>
            </a:r>
          </a:p>
        </p:txBody>
      </p:sp>
    </p:spTree>
    <p:extLst>
      <p:ext uri="{BB962C8B-B14F-4D97-AF65-F5344CB8AC3E}">
        <p14:creationId xmlns:p14="http://schemas.microsoft.com/office/powerpoint/2010/main" val="62744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F64E-E215-C44B-A1B0-69DFB6FA5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7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CE7CC2-DC85-5E44-8C15-8F1A22AD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 b="1">
                <a:solidFill>
                  <a:schemeClr val="tx1"/>
                </a:solidFill>
              </a:rPr>
              <a:t>Project objectives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06C8C-8B1E-8D47-970D-F109307A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Creation of a Student Advocacy Office in each university</a:t>
            </a:r>
            <a:r>
              <a:rPr lang="en-US">
                <a:solidFill>
                  <a:schemeClr val="tx1"/>
                </a:solidFill>
              </a:rPr>
              <a:t> headed by a full-time, trained ombudsperson who will offer training and support services.</a:t>
            </a:r>
          </a:p>
          <a:p>
            <a:r>
              <a:rPr lang="en-US">
                <a:solidFill>
                  <a:schemeClr val="tx1"/>
                </a:solidFill>
              </a:rPr>
              <a:t>Improving the administration of partner universities </a:t>
            </a:r>
          </a:p>
          <a:p>
            <a:r>
              <a:rPr lang="en-US">
                <a:solidFill>
                  <a:schemeClr val="tx1"/>
                </a:solidFill>
              </a:rPr>
              <a:t>Enabling partner universities to implement the Bologna Process not only as a formality but in the full sense of the spirit of the Process, giving students access to the democratic processes that are used to make decisions about their education.</a:t>
            </a:r>
          </a:p>
        </p:txBody>
      </p:sp>
    </p:spTree>
    <p:extLst>
      <p:ext uri="{BB962C8B-B14F-4D97-AF65-F5344CB8AC3E}">
        <p14:creationId xmlns:p14="http://schemas.microsoft.com/office/powerpoint/2010/main" val="289217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B32F-C28F-624C-AC05-67EEDA01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European values addressed in the educational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8720-190C-8B4C-90A7-08F52414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2206077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Promoting </a:t>
            </a:r>
            <a:r>
              <a:rPr lang="en-US" sz="2400" b="1" dirty="0"/>
              <a:t>equity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dirty="0"/>
              <a:t>social cohesion </a:t>
            </a:r>
            <a:r>
              <a:rPr lang="en-US" sz="2400" dirty="0"/>
              <a:t>and </a:t>
            </a:r>
            <a:r>
              <a:rPr lang="en-US" sz="2400" b="1" dirty="0"/>
              <a:t>active citizenship </a:t>
            </a:r>
            <a:r>
              <a:rPr lang="en-US" sz="2400" dirty="0"/>
              <a:t>is one of the strategic objectives for cooperation in education and training at the EU-level.</a:t>
            </a:r>
          </a:p>
          <a:p>
            <a:r>
              <a:rPr lang="en-US" sz="2400" dirty="0"/>
              <a:t>……..‘inclusive education, equality, equity, non-discrimination and the promotion of civic competences’ as priority areas for European cooperation in the field of education and training.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1800" dirty="0"/>
              <a:t>The Commission and the Council’s 2015 </a:t>
            </a:r>
            <a:r>
              <a:rPr lang="en-US" sz="1800" b="1" dirty="0">
                <a:hlinkClick r:id="rId2"/>
              </a:rPr>
              <a:t>joint report</a:t>
            </a:r>
            <a:r>
              <a:rPr lang="en-US" sz="1800" dirty="0"/>
              <a:t> on implementing the </a:t>
            </a:r>
            <a:r>
              <a:rPr lang="en-US" sz="1800" b="1" dirty="0">
                <a:hlinkClick r:id="rId3"/>
              </a:rPr>
              <a:t>ET 2020</a:t>
            </a:r>
            <a:r>
              <a:rPr lang="en-US" sz="1800" dirty="0"/>
              <a:t> strategy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https://ec.europa.eu/education/policies/european-policy-cooperation/inclusive-education_en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8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6A448C-C01A-8C4C-8C2D-C10AC311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 b="1">
                <a:solidFill>
                  <a:srgbClr val="EBEBEB"/>
                </a:solidFill>
              </a:rPr>
              <a:t>Khazar University’s contribution to development of these values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A7E0C4-1CFC-4CE5-A5FE-D0C18F324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1779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77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0345-5899-1D41-B560-C9113AAF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38284" cy="706964"/>
          </a:xfrm>
        </p:spPr>
        <p:txBody>
          <a:bodyPr/>
          <a:lstStyle/>
          <a:p>
            <a:r>
              <a:rPr lang="en-US" dirty="0"/>
              <a:t>Impact on Human capital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CDBB-44BA-7E44-A385-DB336B7C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…</a:t>
            </a:r>
            <a:r>
              <a:rPr lang="en-US" sz="3000" dirty="0"/>
              <a:t>Changes in attitudes, beliefs and understanding generally followed by changes in behavior. 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												Fullan, M., 1985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Fullan, M., 1985. Change processes and strategies at the local level. </a:t>
            </a:r>
            <a:r>
              <a:rPr lang="en-US" i="1" dirty="0"/>
              <a:t>The elementary school journal</a:t>
            </a:r>
            <a:r>
              <a:rPr lang="en-US" dirty="0"/>
              <a:t>, </a:t>
            </a:r>
            <a:r>
              <a:rPr lang="en-US" i="1" dirty="0"/>
              <a:t>85</a:t>
            </a:r>
            <a:r>
              <a:rPr lang="en-US" dirty="0"/>
              <a:t>(3), pp.391-421.	</a:t>
            </a:r>
          </a:p>
        </p:txBody>
      </p:sp>
    </p:spTree>
    <p:extLst>
      <p:ext uri="{BB962C8B-B14F-4D97-AF65-F5344CB8AC3E}">
        <p14:creationId xmlns:p14="http://schemas.microsoft.com/office/powerpoint/2010/main" val="219260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CAF5-BF50-1A46-81FF-831E76DE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Mindful students are better students 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A9A6-0545-CF40-A5BC-67E46B24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... we need always to be mindful of the importance of creating an inclusive environment – one in which women and men of all cultural, national, socio-economic and other backgrounds will, so far as possible, feel able to engage on equal terms.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						Markwell, D (2007, 19)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300" dirty="0"/>
              <a:t>Markwell, D . (2007) The Challenge of Student Engagement . </a:t>
            </a:r>
            <a:r>
              <a:rPr lang="en-US" sz="1300" i="1" dirty="0"/>
              <a:t>Keynote address at the Teaching and Learning Forum. University of Western Australia, 30–31 January. </a:t>
            </a:r>
            <a:endParaRPr lang="en-US" sz="1300" dirty="0"/>
          </a:p>
          <a:p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486F-1CF3-A741-8B82-29EA9B4B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Human capital development impact of AESOP project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3F7E-055E-8444-8D1B-E35FE3DC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98143"/>
            <a:ext cx="8825659" cy="3621657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sz="2400" dirty="0"/>
              <a:t>Staff trained within the project  - Informed, empathetic, mindful, and considered employees able to provide student engagement in democratic processes  (100s of university staff members )</a:t>
            </a:r>
          </a:p>
          <a:p>
            <a:r>
              <a:rPr lang="en-US" sz="2400" dirty="0"/>
              <a:t>Students trained – empowered students, mindful students  (100s of students trained)</a:t>
            </a:r>
          </a:p>
          <a:p>
            <a:r>
              <a:rPr lang="en-US" sz="2400" dirty="0"/>
              <a:t>100s of students surveyed at each partner university contributed to student awareness on their rights and university regulations </a:t>
            </a:r>
          </a:p>
          <a:p>
            <a:r>
              <a:rPr lang="en-US" sz="2400" dirty="0"/>
              <a:t>Effectiveness of the process to provide consistent and </a:t>
            </a:r>
            <a:r>
              <a:rPr lang="en-US" sz="2400" b="1" dirty="0"/>
              <a:t>democratic systems for student advocacy in administrative issues 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61DF-40EF-A545-8CF4-FBA8332B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C01F-E88A-CC46-8302-8A8566D6C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More than 200 students participated in surveys conducted at Khazar University – the result show clear impact of the project  </a:t>
            </a:r>
          </a:p>
          <a:p>
            <a:r>
              <a:rPr lang="en-US" sz="2000" dirty="0"/>
              <a:t>Majority of students (92%)are aware of the Ombudsman Office established and know where they can go in case of a problem </a:t>
            </a:r>
          </a:p>
          <a:p>
            <a:r>
              <a:rPr lang="en-US" sz="2000" dirty="0"/>
              <a:t>69 % of students say that they will inform their mate about the procedure </a:t>
            </a:r>
          </a:p>
          <a:p>
            <a:r>
              <a:rPr lang="en-US" sz="2000" dirty="0"/>
              <a:t>94 % of students responded that they will go to Ombudsman Office if needed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1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664534"/>
            <a:ext cx="9906000" cy="10401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Project Impact…. </a:t>
            </a:r>
          </a:p>
        </p:txBody>
      </p:sp>
      <p:graphicFrame>
        <p:nvGraphicFramePr>
          <p:cNvPr id="45" name="Content Placeholder 44">
            <a:extLst>
              <a:ext uri="{FF2B5EF4-FFF2-40B4-BE49-F238E27FC236}">
                <a16:creationId xmlns:a16="http://schemas.microsoft.com/office/drawing/2014/main" id="{F3B83189-AD45-4B82-9009-FE7CF4DCA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583833"/>
              </p:ext>
            </p:extLst>
          </p:nvPr>
        </p:nvGraphicFramePr>
        <p:xfrm>
          <a:off x="1860134" y="2177892"/>
          <a:ext cx="10098504" cy="456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4CC4ED9-22DC-6644-A28B-8E4AEBA3C88A}"/>
              </a:ext>
            </a:extLst>
          </p:cNvPr>
          <p:cNvSpPr/>
          <p:nvPr/>
        </p:nvSpPr>
        <p:spPr>
          <a:xfrm>
            <a:off x="1679575" y="2225697"/>
            <a:ext cx="5101425" cy="60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you benefited from the training?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DC1933-20DC-CF43-A91E-0A86D67521BD}"/>
              </a:ext>
            </a:extLst>
          </p:cNvPr>
          <p:cNvSpPr/>
          <p:nvPr/>
        </p:nvSpPr>
        <p:spPr>
          <a:xfrm>
            <a:off x="1679576" y="2873576"/>
            <a:ext cx="5101424" cy="639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you inform your student mates about Ombudsman office?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E6006-BD5E-C44C-A04C-8B3ACD100A7D}"/>
              </a:ext>
            </a:extLst>
          </p:cNvPr>
          <p:cNvSpPr/>
          <p:nvPr/>
        </p:nvSpPr>
        <p:spPr>
          <a:xfrm>
            <a:off x="1680763" y="3596761"/>
            <a:ext cx="5101424" cy="68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you go to Ombudsman office in case of any problems?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90225-DDFF-634E-A2DE-5721BAF7455D}"/>
              </a:ext>
            </a:extLst>
          </p:cNvPr>
          <p:cNvSpPr/>
          <p:nvPr/>
        </p:nvSpPr>
        <p:spPr>
          <a:xfrm>
            <a:off x="1692708" y="4366694"/>
            <a:ext cx="5075158" cy="63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think that there is a need for Ombudsman office?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B446E-87C0-D64B-BF9D-201CF6438CF8}"/>
              </a:ext>
            </a:extLst>
          </p:cNvPr>
          <p:cNvSpPr/>
          <p:nvPr/>
        </p:nvSpPr>
        <p:spPr>
          <a:xfrm>
            <a:off x="1677041" y="5054346"/>
            <a:ext cx="5090825" cy="55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you learned enough about Ombudsman office functions?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67283-54F2-8E45-938C-C0A2150452E1}"/>
              </a:ext>
            </a:extLst>
          </p:cNvPr>
          <p:cNvSpPr/>
          <p:nvPr/>
        </p:nvSpPr>
        <p:spPr>
          <a:xfrm>
            <a:off x="1677041" y="5674529"/>
            <a:ext cx="5064558" cy="59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you know to whom to go in case of you have any problems during your studies? </a:t>
            </a:r>
          </a:p>
        </p:txBody>
      </p:sp>
    </p:spTree>
    <p:extLst>
      <p:ext uri="{BB962C8B-B14F-4D97-AF65-F5344CB8AC3E}">
        <p14:creationId xmlns:p14="http://schemas.microsoft.com/office/powerpoint/2010/main" val="834550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689</Words>
  <Application>Microsoft Macintosh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Project objectives </vt:lpstr>
      <vt:lpstr>European values addressed in the educational projects </vt:lpstr>
      <vt:lpstr>Khazar University’s contribution to development of these values </vt:lpstr>
      <vt:lpstr>Impact on Human capital development </vt:lpstr>
      <vt:lpstr>Mindful students are better students …. </vt:lpstr>
      <vt:lpstr> Human capital development impact of AESOP project  </vt:lpstr>
      <vt:lpstr>Project Impact</vt:lpstr>
      <vt:lpstr>Project Impact…. </vt:lpstr>
      <vt:lpstr>I have been able to solve my problems at University </vt:lpstr>
      <vt:lpstr>I know my rights as a student </vt:lpstr>
      <vt:lpstr>I know where to find the written rules and policies of my university  </vt:lpstr>
      <vt:lpstr>I trust my university administration to deal with my problems fairly  </vt:lpstr>
      <vt:lpstr>Administrators and university staff are friendly , helpful and supportive </vt:lpstr>
      <vt:lpstr>The university administration deals with my problems in a timely manner </vt:lpstr>
      <vt:lpstr>Sustainability </vt:lpstr>
      <vt:lpstr>Sustainability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Raziya Isayeva</dc:creator>
  <cp:lastModifiedBy>Raziya Isayeva</cp:lastModifiedBy>
  <cp:revision>3</cp:revision>
  <cp:lastPrinted>2019-07-15T10:03:24Z</cp:lastPrinted>
  <dcterms:created xsi:type="dcterms:W3CDTF">2019-07-15T09:47:34Z</dcterms:created>
  <dcterms:modified xsi:type="dcterms:W3CDTF">2019-07-15T11:54:25Z</dcterms:modified>
</cp:coreProperties>
</file>