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6" r:id="rId1"/>
  </p:sldMasterIdLst>
  <p:notesMasterIdLst>
    <p:notesMasterId r:id="rId28"/>
  </p:notesMasterIdLst>
  <p:handoutMasterIdLst>
    <p:handoutMasterId r:id="rId29"/>
  </p:handoutMasterIdLst>
  <p:sldIdLst>
    <p:sldId id="385" r:id="rId2"/>
    <p:sldId id="452" r:id="rId3"/>
    <p:sldId id="447" r:id="rId4"/>
    <p:sldId id="418" r:id="rId5"/>
    <p:sldId id="419" r:id="rId6"/>
    <p:sldId id="420" r:id="rId7"/>
    <p:sldId id="421" r:id="rId8"/>
    <p:sldId id="422" r:id="rId9"/>
    <p:sldId id="423" r:id="rId10"/>
    <p:sldId id="424" r:id="rId11"/>
    <p:sldId id="431" r:id="rId12"/>
    <p:sldId id="426" r:id="rId13"/>
    <p:sldId id="428" r:id="rId14"/>
    <p:sldId id="448" r:id="rId15"/>
    <p:sldId id="451" r:id="rId16"/>
    <p:sldId id="427" r:id="rId17"/>
    <p:sldId id="453" r:id="rId18"/>
    <p:sldId id="434" r:id="rId19"/>
    <p:sldId id="436" r:id="rId20"/>
    <p:sldId id="438" r:id="rId21"/>
    <p:sldId id="440" r:id="rId22"/>
    <p:sldId id="442" r:id="rId23"/>
    <p:sldId id="444" r:id="rId24"/>
    <p:sldId id="446" r:id="rId25"/>
    <p:sldId id="382" r:id="rId26"/>
    <p:sldId id="398"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1ED5EE"/>
    <a:srgbClr val="009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6" autoAdjust="0"/>
    <p:restoredTop sz="84715" autoAdjust="0"/>
  </p:normalViewPr>
  <p:slideViewPr>
    <p:cSldViewPr>
      <p:cViewPr varScale="1">
        <p:scale>
          <a:sx n="76" d="100"/>
          <a:sy n="76" d="100"/>
        </p:scale>
        <p:origin x="1944" y="126"/>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1884"/>
    </p:cViewPr>
  </p:sorterViewPr>
  <p:notesViewPr>
    <p:cSldViewPr>
      <p:cViewPr varScale="1">
        <p:scale>
          <a:sx n="83" d="100"/>
          <a:sy n="83" d="100"/>
        </p:scale>
        <p:origin x="-314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Work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Projects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areaChart>
        <c:grouping val="stacked"/>
        <c:varyColors val="0"/>
        <c:ser>
          <c:idx val="0"/>
          <c:order val="0"/>
          <c:tx>
            <c:strRef>
              <c:f>Sheet1!$G$9</c:f>
              <c:strCache>
                <c:ptCount val="1"/>
                <c:pt idx="0">
                  <c:v>Intern Projects </c:v>
                </c:pt>
              </c:strCache>
            </c:strRef>
          </c:tx>
          <c:spPr>
            <a:solidFill>
              <a:schemeClr val="accent6">
                <a:shade val="76000"/>
              </a:schemeClr>
            </a:solidFill>
            <a:ln>
              <a:noFill/>
            </a:ln>
            <a:effectLst/>
          </c:spPr>
          <c:cat>
            <c:numRef>
              <c:f>Sheet1!$F$10:$F$20</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Sheet1!$G$10:$G$20</c:f>
              <c:numCache>
                <c:formatCode>General</c:formatCode>
                <c:ptCount val="11"/>
                <c:pt idx="0">
                  <c:v>5</c:v>
                </c:pt>
                <c:pt idx="1">
                  <c:v>7</c:v>
                </c:pt>
                <c:pt idx="2">
                  <c:v>10</c:v>
                </c:pt>
                <c:pt idx="3">
                  <c:v>12</c:v>
                </c:pt>
                <c:pt idx="4">
                  <c:v>14</c:v>
                </c:pt>
                <c:pt idx="5">
                  <c:v>17</c:v>
                </c:pt>
                <c:pt idx="6">
                  <c:v>17</c:v>
                </c:pt>
                <c:pt idx="7">
                  <c:v>19</c:v>
                </c:pt>
                <c:pt idx="8">
                  <c:v>22</c:v>
                </c:pt>
                <c:pt idx="9">
                  <c:v>22</c:v>
                </c:pt>
                <c:pt idx="10">
                  <c:v>23</c:v>
                </c:pt>
              </c:numCache>
            </c:numRef>
          </c:val>
          <c:extLst>
            <c:ext xmlns:c16="http://schemas.microsoft.com/office/drawing/2014/chart" uri="{C3380CC4-5D6E-409C-BE32-E72D297353CC}">
              <c16:uniqueId val="{00000000-B998-492D-9462-AD3851351928}"/>
            </c:ext>
          </c:extLst>
        </c:ser>
        <c:ser>
          <c:idx val="1"/>
          <c:order val="1"/>
          <c:tx>
            <c:strRef>
              <c:f>Sheet1!$H$9</c:f>
              <c:strCache>
                <c:ptCount val="1"/>
                <c:pt idx="0">
                  <c:v>Nat Projects</c:v>
                </c:pt>
              </c:strCache>
            </c:strRef>
          </c:tx>
          <c:spPr>
            <a:solidFill>
              <a:schemeClr val="accent6">
                <a:tint val="77000"/>
              </a:schemeClr>
            </a:solidFill>
            <a:ln>
              <a:noFill/>
            </a:ln>
            <a:effectLst/>
          </c:spPr>
          <c:cat>
            <c:numRef>
              <c:f>Sheet1!$F$10:$F$20</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Sheet1!$H$10:$H$20</c:f>
              <c:numCache>
                <c:formatCode>General</c:formatCode>
                <c:ptCount val="11"/>
                <c:pt idx="0">
                  <c:v>3</c:v>
                </c:pt>
                <c:pt idx="1">
                  <c:v>5</c:v>
                </c:pt>
                <c:pt idx="2">
                  <c:v>7</c:v>
                </c:pt>
                <c:pt idx="3">
                  <c:v>11</c:v>
                </c:pt>
                <c:pt idx="4">
                  <c:v>10</c:v>
                </c:pt>
                <c:pt idx="5">
                  <c:v>11</c:v>
                </c:pt>
                <c:pt idx="6">
                  <c:v>11</c:v>
                </c:pt>
                <c:pt idx="7">
                  <c:v>12</c:v>
                </c:pt>
                <c:pt idx="8">
                  <c:v>13</c:v>
                </c:pt>
                <c:pt idx="9">
                  <c:v>12</c:v>
                </c:pt>
                <c:pt idx="10">
                  <c:v>14</c:v>
                </c:pt>
              </c:numCache>
            </c:numRef>
          </c:val>
          <c:extLst>
            <c:ext xmlns:c16="http://schemas.microsoft.com/office/drawing/2014/chart" uri="{C3380CC4-5D6E-409C-BE32-E72D297353CC}">
              <c16:uniqueId val="{00000001-B998-492D-9462-AD3851351928}"/>
            </c:ext>
          </c:extLst>
        </c:ser>
        <c:dLbls>
          <c:showLegendKey val="0"/>
          <c:showVal val="0"/>
          <c:showCatName val="0"/>
          <c:showSerName val="0"/>
          <c:showPercent val="0"/>
          <c:showBubbleSize val="0"/>
        </c:dLbls>
        <c:axId val="1165869104"/>
        <c:axId val="1162724224"/>
      </c:areaChart>
      <c:catAx>
        <c:axId val="11658691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162724224"/>
        <c:crosses val="autoZero"/>
        <c:auto val="1"/>
        <c:lblAlgn val="ctr"/>
        <c:lblOffset val="100"/>
        <c:noMultiLvlLbl val="0"/>
      </c:catAx>
      <c:valAx>
        <c:axId val="1162724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1658691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A5B5037-1425-4C1E-AA49-BA93B0411F42}" type="datetimeFigureOut">
              <a:rPr lang="en-US"/>
              <a:pPr>
                <a:defRPr/>
              </a:pPr>
              <a:t>10/5/2018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cs typeface="+mn-cs"/>
              </a:defRPr>
            </a:lvl1pPr>
          </a:lstStyle>
          <a:p>
            <a:pPr>
              <a:defRPr/>
            </a:pPr>
            <a:fld id="{0E878198-3603-4645-87AE-8CD484998CEE}" type="slidenum">
              <a:rPr lang="en-US"/>
              <a:pPr>
                <a:defRPr/>
              </a:pPr>
              <a:t>‹#›</a:t>
            </a:fld>
            <a:endParaRPr lang="en-US" dirty="0"/>
          </a:p>
        </p:txBody>
      </p:sp>
    </p:spTree>
    <p:extLst>
      <p:ext uri="{BB962C8B-B14F-4D97-AF65-F5344CB8AC3E}">
        <p14:creationId xmlns:p14="http://schemas.microsoft.com/office/powerpoint/2010/main" val="2123639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243FC25-B9DB-4287-944B-21FC73DE70AC}" type="datetimeFigureOut">
              <a:rPr lang="en-US"/>
              <a:pPr>
                <a:defRPr/>
              </a:pPr>
              <a:t>10/5/2018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cs typeface="+mn-cs"/>
              </a:defRPr>
            </a:lvl1pPr>
          </a:lstStyle>
          <a:p>
            <a:pPr>
              <a:defRPr/>
            </a:pPr>
            <a:fld id="{6DD9553A-7F1B-40AD-8A22-C045CE861C41}" type="slidenum">
              <a:rPr lang="en-US"/>
              <a:pPr>
                <a:defRPr/>
              </a:pPr>
              <a:t>‹#›</a:t>
            </a:fld>
            <a:endParaRPr lang="en-US" dirty="0"/>
          </a:p>
        </p:txBody>
      </p:sp>
    </p:spTree>
    <p:extLst>
      <p:ext uri="{BB962C8B-B14F-4D97-AF65-F5344CB8AC3E}">
        <p14:creationId xmlns:p14="http://schemas.microsoft.com/office/powerpoint/2010/main" val="35890453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pPr>
              <a:defRPr/>
            </a:pPr>
            <a:fld id="{6DD9553A-7F1B-40AD-8A22-C045CE861C41}" type="slidenum">
              <a:rPr lang="en-US" smtClean="0"/>
              <a:pPr>
                <a:defRPr/>
              </a:pPr>
              <a:t>12</a:t>
            </a:fld>
            <a:endParaRPr lang="en-US" dirty="0"/>
          </a:p>
        </p:txBody>
      </p:sp>
    </p:spTree>
    <p:extLst>
      <p:ext uri="{BB962C8B-B14F-4D97-AF65-F5344CB8AC3E}">
        <p14:creationId xmlns:p14="http://schemas.microsoft.com/office/powerpoint/2010/main" val="105468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aseline="0" dirty="0">
              <a:latin typeface="Calibri" pitchFamily="34" charset="0"/>
              <a:ea typeface="ＭＳ Ｐゴシック"/>
              <a:cs typeface="ＭＳ Ｐゴシック"/>
            </a:endParaRPr>
          </a:p>
        </p:txBody>
      </p:sp>
      <p:sp>
        <p:nvSpPr>
          <p:cNvPr id="4" name="Slide Number Placeholder 3"/>
          <p:cNvSpPr>
            <a:spLocks noGrp="1"/>
          </p:cNvSpPr>
          <p:nvPr>
            <p:ph type="sldNum" sz="quarter" idx="10"/>
          </p:nvPr>
        </p:nvSpPr>
        <p:spPr/>
        <p:txBody>
          <a:bodyPr/>
          <a:lstStyle/>
          <a:p>
            <a:pPr>
              <a:defRPr/>
            </a:pPr>
            <a:fld id="{6DD9553A-7F1B-40AD-8A22-C045CE861C41}" type="slidenum">
              <a:rPr lang="en-US" smtClean="0"/>
              <a:pPr>
                <a:defRPr/>
              </a:pPr>
              <a:t>14</a:t>
            </a:fld>
            <a:endParaRPr lang="en-US" dirty="0"/>
          </a:p>
        </p:txBody>
      </p:sp>
    </p:spTree>
    <p:extLst>
      <p:ext uri="{BB962C8B-B14F-4D97-AF65-F5344CB8AC3E}">
        <p14:creationId xmlns:p14="http://schemas.microsoft.com/office/powerpoint/2010/main" val="524503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ru-RU" dirty="0"/>
          </a:p>
        </p:txBody>
      </p:sp>
      <p:sp>
        <p:nvSpPr>
          <p:cNvPr id="4" name="Slide Number Placeholder 3"/>
          <p:cNvSpPr>
            <a:spLocks noGrp="1"/>
          </p:cNvSpPr>
          <p:nvPr>
            <p:ph type="sldNum" sz="quarter" idx="10"/>
          </p:nvPr>
        </p:nvSpPr>
        <p:spPr/>
        <p:txBody>
          <a:bodyPr/>
          <a:lstStyle/>
          <a:p>
            <a:pPr>
              <a:defRPr/>
            </a:pPr>
            <a:fld id="{6DD9553A-7F1B-40AD-8A22-C045CE861C41}" type="slidenum">
              <a:rPr lang="en-US" smtClean="0"/>
              <a:pPr>
                <a:defRPr/>
              </a:pPr>
              <a:t>25</a:t>
            </a:fld>
            <a:endParaRPr lang="en-US" dirty="0"/>
          </a:p>
        </p:txBody>
      </p:sp>
    </p:spTree>
    <p:extLst>
      <p:ext uri="{BB962C8B-B14F-4D97-AF65-F5344CB8AC3E}">
        <p14:creationId xmlns:p14="http://schemas.microsoft.com/office/powerpoint/2010/main" val="90956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ru-RU" dirty="0"/>
          </a:p>
        </p:txBody>
      </p:sp>
      <p:sp>
        <p:nvSpPr>
          <p:cNvPr id="4" name="Slide Number Placeholder 3"/>
          <p:cNvSpPr>
            <a:spLocks noGrp="1"/>
          </p:cNvSpPr>
          <p:nvPr>
            <p:ph type="sldNum" sz="quarter" idx="10"/>
          </p:nvPr>
        </p:nvSpPr>
        <p:spPr/>
        <p:txBody>
          <a:bodyPr/>
          <a:lstStyle/>
          <a:p>
            <a:pPr>
              <a:defRPr/>
            </a:pPr>
            <a:fld id="{6DD9553A-7F1B-40AD-8A22-C045CE861C41}" type="slidenum">
              <a:rPr lang="en-US" smtClean="0"/>
              <a:pPr>
                <a:defRPr/>
              </a:pPr>
              <a:t>26</a:t>
            </a:fld>
            <a:endParaRPr lang="en-US" dirty="0"/>
          </a:p>
        </p:txBody>
      </p:sp>
    </p:spTree>
    <p:extLst>
      <p:ext uri="{BB962C8B-B14F-4D97-AF65-F5344CB8AC3E}">
        <p14:creationId xmlns:p14="http://schemas.microsoft.com/office/powerpoint/2010/main" val="2982370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4" name="Rectangle 3"/>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Straight Connector 4"/>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p>
            <a:pPr eaLnBrk="0" hangingPunct="0">
              <a:defRPr/>
            </a:pPr>
            <a:endParaRPr lang="en-US" dirty="0">
              <a:latin typeface="Arial" charset="0"/>
              <a:cs typeface="+mn-cs"/>
            </a:endParaRPr>
          </a:p>
        </p:txBody>
      </p:sp>
      <p:sp>
        <p:nvSpPr>
          <p:cNvPr id="12" name="Title 11"/>
          <p:cNvSpPr>
            <a:spLocks noGrp="1"/>
          </p:cNvSpPr>
          <p:nvPr>
            <p:ph type="ctrTitle"/>
          </p:nvPr>
        </p:nvSpPr>
        <p:spPr>
          <a:xfrm>
            <a:off x="3366868" y="533400"/>
            <a:ext cx="5105400" cy="2868168"/>
          </a:xfrm>
        </p:spPr>
        <p:txBody>
          <a:bodyPr>
            <a:noAutofit/>
          </a:bodyPr>
          <a:lstStyle>
            <a:lvl1pPr algn="r">
              <a:defRPr sz="4200" b="1"/>
            </a:lvl1pPr>
            <a:extLst/>
          </a:lstStyle>
          <a:p>
            <a:r>
              <a:rPr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30"/>
          <p:cNvSpPr>
            <a:spLocks noGrp="1"/>
          </p:cNvSpPr>
          <p:nvPr>
            <p:ph type="dt" sz="half" idx="10"/>
          </p:nvPr>
        </p:nvSpPr>
        <p:spPr>
          <a:xfrm>
            <a:off x="5870575" y="6557963"/>
            <a:ext cx="2003425" cy="227012"/>
          </a:xfrm>
        </p:spPr>
        <p:txBody>
          <a:bodyPr/>
          <a:lstStyle>
            <a:lvl1pPr>
              <a:defRPr lang="en-US">
                <a:solidFill>
                  <a:srgbClr val="FFFFFF"/>
                </a:solidFill>
              </a:defRPr>
            </a:lvl1pPr>
            <a:extLst/>
          </a:lstStyle>
          <a:p>
            <a:pPr>
              <a:defRPr/>
            </a:pPr>
            <a:fld id="{007199E4-5D80-41EB-8D24-D15C95FAFEBC}" type="datetimeFigureOut">
              <a:rPr lang="en-US"/>
              <a:pPr>
                <a:defRPr/>
              </a:pPr>
              <a:t>10/5/2018</a:t>
            </a:fld>
            <a:endParaRPr dirty="0"/>
          </a:p>
        </p:txBody>
      </p:sp>
      <p:sp>
        <p:nvSpPr>
          <p:cNvPr id="7" name="Footer Placeholder 17"/>
          <p:cNvSpPr>
            <a:spLocks noGrp="1"/>
          </p:cNvSpPr>
          <p:nvPr>
            <p:ph type="ftr" sz="quarter" idx="11"/>
          </p:nvPr>
        </p:nvSpPr>
        <p:spPr>
          <a:xfrm>
            <a:off x="2819400" y="6557963"/>
            <a:ext cx="2927350" cy="228600"/>
          </a:xfrm>
        </p:spPr>
        <p:txBody>
          <a:bodyPr/>
          <a:lstStyle>
            <a:lvl1pPr>
              <a:defRPr lang="en-US">
                <a:solidFill>
                  <a:srgbClr val="FFFFFF"/>
                </a:solidFill>
              </a:defRPr>
            </a:lvl1pPr>
            <a:extLst/>
          </a:lstStyle>
          <a:p>
            <a:pPr>
              <a:defRPr/>
            </a:pPr>
            <a:endParaRPr dirty="0"/>
          </a:p>
        </p:txBody>
      </p:sp>
      <p:sp>
        <p:nvSpPr>
          <p:cNvPr id="8" name="Slide Number Placeholder 28"/>
          <p:cNvSpPr>
            <a:spLocks noGrp="1"/>
          </p:cNvSpPr>
          <p:nvPr>
            <p:ph type="sldNum" sz="quarter" idx="12"/>
          </p:nvPr>
        </p:nvSpPr>
        <p:spPr>
          <a:xfrm>
            <a:off x="7880350" y="6556375"/>
            <a:ext cx="588963" cy="228600"/>
          </a:xfrm>
        </p:spPr>
        <p:txBody>
          <a:bodyPr/>
          <a:lstStyle>
            <a:lvl1pPr>
              <a:defRPr lang="en-US">
                <a:solidFill>
                  <a:srgbClr val="FFFFFF"/>
                </a:solidFill>
              </a:defRPr>
            </a:lvl1pPr>
            <a:extLst/>
          </a:lstStyle>
          <a:p>
            <a:pPr>
              <a:defRPr/>
            </a:pPr>
            <a:fld id="{ADE37F16-487F-45D1-8356-054A3D580CA9}" type="slidenum">
              <a:rPr/>
              <a:pPr>
                <a:defRPr/>
              </a:pPr>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p:cNvSpPr>
            <a:spLocks noGrp="1"/>
          </p:cNvSpPr>
          <p:nvPr>
            <p:ph type="dt" sz="half" idx="10"/>
          </p:nvPr>
        </p:nvSpPr>
        <p:spPr/>
        <p:txBody>
          <a:bodyPr/>
          <a:lstStyle>
            <a:lvl1pPr>
              <a:defRPr/>
            </a:lvl1pPr>
          </a:lstStyle>
          <a:p>
            <a:pPr>
              <a:defRPr/>
            </a:pPr>
            <a:fld id="{8E3F2252-228B-4C62-9812-71EEF2D45718}" type="datetimeFigureOut">
              <a:rPr lang="en-US"/>
              <a:pPr>
                <a:defRPr/>
              </a:pPr>
              <a:t>10/5/2018</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15"/>
          <p:cNvSpPr>
            <a:spLocks noGrp="1"/>
          </p:cNvSpPr>
          <p:nvPr>
            <p:ph type="sldNum" sz="quarter" idx="12"/>
          </p:nvPr>
        </p:nvSpPr>
        <p:spPr/>
        <p:txBody>
          <a:bodyPr/>
          <a:lstStyle>
            <a:lvl1pPr>
              <a:defRPr/>
            </a:lvl1pPr>
          </a:lstStyle>
          <a:p>
            <a:pPr>
              <a:defRPr/>
            </a:pPr>
            <a:fld id="{760F0864-F31A-4EB3-BA3E-8907B80EE08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243388" y="6557963"/>
            <a:ext cx="2001837" cy="227012"/>
          </a:xfrm>
        </p:spPr>
        <p:txBody>
          <a:bodyPr/>
          <a:lstStyle>
            <a:lvl1pPr>
              <a:defRPr/>
            </a:lvl1pPr>
            <a:extLst/>
          </a:lstStyle>
          <a:p>
            <a:pPr>
              <a:defRPr/>
            </a:pPr>
            <a:fld id="{279E6259-46A8-46AA-980D-023729ACA1B4}" type="datetimeFigureOut">
              <a:rPr lang="en-US"/>
              <a:pPr>
                <a:defRPr/>
              </a:pPr>
              <a:t>10/5/2018</a:t>
            </a:fld>
            <a:endParaRPr lang="en-US" dirty="0"/>
          </a:p>
        </p:txBody>
      </p:sp>
      <p:sp>
        <p:nvSpPr>
          <p:cNvPr id="5" name="Footer Placeholder 4"/>
          <p:cNvSpPr>
            <a:spLocks noGrp="1"/>
          </p:cNvSpPr>
          <p:nvPr>
            <p:ph type="ftr" sz="quarter" idx="11"/>
          </p:nvPr>
        </p:nvSpPr>
        <p:spPr>
          <a:xfrm>
            <a:off x="457200" y="6556375"/>
            <a:ext cx="3657600" cy="228600"/>
          </a:xfrm>
        </p:spPr>
        <p:txBody>
          <a:bodyPr/>
          <a:lstStyle>
            <a:lvl1pPr>
              <a:defRPr/>
            </a:lvl1pPr>
            <a:extLst/>
          </a:lstStyle>
          <a:p>
            <a:pPr>
              <a:defRPr/>
            </a:pPr>
            <a:endParaRPr lang="en-US" dirty="0"/>
          </a:p>
        </p:txBody>
      </p:sp>
      <p:sp>
        <p:nvSpPr>
          <p:cNvPr id="6" name="Slide Number Placeholder 5"/>
          <p:cNvSpPr>
            <a:spLocks noGrp="1"/>
          </p:cNvSpPr>
          <p:nvPr>
            <p:ph type="sldNum" sz="quarter" idx="12"/>
          </p:nvPr>
        </p:nvSpPr>
        <p:spPr>
          <a:xfrm>
            <a:off x="6254750" y="6553200"/>
            <a:ext cx="587375" cy="228600"/>
          </a:xfrm>
        </p:spPr>
        <p:txBody>
          <a:bodyPr/>
          <a:lstStyle>
            <a:lvl1pPr>
              <a:defRPr>
                <a:solidFill>
                  <a:schemeClr val="tx2"/>
                </a:solidFill>
              </a:defRPr>
            </a:lvl1pPr>
            <a:extLst/>
          </a:lstStyle>
          <a:p>
            <a:pPr>
              <a:defRPr/>
            </a:pPr>
            <a:fld id="{DD4F046F-8AD5-4059-8120-81CDB59DAA7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512227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p:cNvSpPr>
            <a:spLocks noGrp="1"/>
          </p:cNvSpPr>
          <p:nvPr>
            <p:ph type="dt" sz="half" idx="10"/>
          </p:nvPr>
        </p:nvSpPr>
        <p:spPr/>
        <p:txBody>
          <a:bodyPr/>
          <a:lstStyle>
            <a:lvl1pPr>
              <a:defRPr/>
            </a:lvl1pPr>
          </a:lstStyle>
          <a:p>
            <a:pPr>
              <a:defRPr/>
            </a:pPr>
            <a:fld id="{5F1D7775-5DFD-447A-87A9-E173BBCE45CF}" type="datetimeFigureOut">
              <a:rPr lang="en-US"/>
              <a:pPr>
                <a:defRPr/>
              </a:pPr>
              <a:t>10/5/2018</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15"/>
          <p:cNvSpPr>
            <a:spLocks noGrp="1"/>
          </p:cNvSpPr>
          <p:nvPr>
            <p:ph type="sldNum" sz="quarter" idx="12"/>
          </p:nvPr>
        </p:nvSpPr>
        <p:spPr/>
        <p:txBody>
          <a:bodyPr/>
          <a:lstStyle>
            <a:lvl1pPr>
              <a:defRPr/>
            </a:lvl1pPr>
          </a:lstStyle>
          <a:p>
            <a:pPr>
              <a:defRPr/>
            </a:pPr>
            <a:fld id="{AB63F4F3-2818-4AB6-AB32-6E19B11C146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anchor="t"/>
          <a:lstStyle>
            <a:lvl1pPr algn="r">
              <a:buNone/>
              <a:defRPr sz="4200" b="1" cap="all"/>
            </a:lvl1pPr>
            <a:extLst/>
          </a:lstStyle>
          <a:p>
            <a:r>
              <a:rPr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4" name="Date Placeholder 3"/>
          <p:cNvSpPr>
            <a:spLocks noGrp="1"/>
          </p:cNvSpPr>
          <p:nvPr>
            <p:ph type="dt" sz="half" idx="10"/>
          </p:nvPr>
        </p:nvSpPr>
        <p:spPr>
          <a:xfrm>
            <a:off x="4724400" y="6556375"/>
            <a:ext cx="2001838" cy="227013"/>
          </a:xfrm>
        </p:spPr>
        <p:txBody>
          <a:bodyPr/>
          <a:lstStyle>
            <a:lvl1pPr>
              <a:defRPr>
                <a:solidFill>
                  <a:schemeClr val="tx2"/>
                </a:solidFill>
              </a:defRPr>
            </a:lvl1pPr>
            <a:extLst/>
          </a:lstStyle>
          <a:p>
            <a:pPr>
              <a:defRPr/>
            </a:pPr>
            <a:fld id="{48702FAD-6905-4508-BDA4-5A14B9EA0C70}" type="datetimeFigureOut">
              <a:rPr lang="en-US"/>
              <a:pPr>
                <a:defRPr/>
              </a:pPr>
              <a:t>10/5/2018</a:t>
            </a:fld>
            <a:endParaRPr lang="en-US" dirty="0"/>
          </a:p>
        </p:txBody>
      </p:sp>
      <p:sp>
        <p:nvSpPr>
          <p:cNvPr id="5" name="Footer Placeholder 4"/>
          <p:cNvSpPr>
            <a:spLocks noGrp="1"/>
          </p:cNvSpPr>
          <p:nvPr>
            <p:ph type="ftr" sz="quarter" idx="11"/>
          </p:nvPr>
        </p:nvSpPr>
        <p:spPr>
          <a:xfrm>
            <a:off x="1735138" y="6556375"/>
            <a:ext cx="2895600" cy="228600"/>
          </a:xfrm>
        </p:spPr>
        <p:txBody>
          <a:bodyPr/>
          <a:lstStyle>
            <a:lvl1pPr>
              <a:defRPr>
                <a:solidFill>
                  <a:schemeClr val="tx2"/>
                </a:solidFill>
              </a:defRPr>
            </a:lvl1pPr>
            <a:extLst/>
          </a:lstStyle>
          <a:p>
            <a:pPr>
              <a:defRPr/>
            </a:pPr>
            <a:endParaRPr lang="en-US" dirty="0"/>
          </a:p>
        </p:txBody>
      </p:sp>
      <p:sp>
        <p:nvSpPr>
          <p:cNvPr id="6" name="Slide Number Placeholder 5"/>
          <p:cNvSpPr>
            <a:spLocks noGrp="1"/>
          </p:cNvSpPr>
          <p:nvPr>
            <p:ph type="sldNum" sz="quarter" idx="12"/>
          </p:nvPr>
        </p:nvSpPr>
        <p:spPr>
          <a:xfrm>
            <a:off x="6734175" y="6554788"/>
            <a:ext cx="587375" cy="228600"/>
          </a:xfrm>
        </p:spPr>
        <p:txBody>
          <a:bodyPr/>
          <a:lstStyle>
            <a:lvl1pPr>
              <a:defRPr/>
            </a:lvl1pPr>
            <a:extLst/>
          </a:lstStyle>
          <a:p>
            <a:pPr>
              <a:defRPr/>
            </a:pPr>
            <a:fld id="{06F5DF90-A46E-4CE0-A1B9-DA02213A4A29}"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78808"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p:cNvSpPr>
            <a:spLocks noGrp="1"/>
          </p:cNvSpPr>
          <p:nvPr>
            <p:ph type="dt" sz="half" idx="10"/>
          </p:nvPr>
        </p:nvSpPr>
        <p:spPr/>
        <p:txBody>
          <a:bodyPr/>
          <a:lstStyle>
            <a:lvl1pPr>
              <a:defRPr/>
            </a:lvl1pPr>
          </a:lstStyle>
          <a:p>
            <a:pPr>
              <a:defRPr/>
            </a:pPr>
            <a:fld id="{09BA69ED-BF33-47B4-9930-CE88B7AE0C63}" type="datetimeFigureOut">
              <a:rPr lang="en-US"/>
              <a:pPr>
                <a:defRPr/>
              </a:pPr>
              <a:t>10/5/2018</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15"/>
          <p:cNvSpPr>
            <a:spLocks noGrp="1"/>
          </p:cNvSpPr>
          <p:nvPr>
            <p:ph type="sldNum" sz="quarter" idx="12"/>
          </p:nvPr>
        </p:nvSpPr>
        <p:spPr/>
        <p:txBody>
          <a:bodyPr/>
          <a:lstStyle>
            <a:lvl1pPr>
              <a:defRPr/>
            </a:lvl1pPr>
          </a:lstStyle>
          <a:p>
            <a:pPr>
              <a:defRPr/>
            </a:pPr>
            <a:fld id="{917CB6BB-2E60-4D2B-9A10-2FA43F1F22B7}"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6"/>
          <p:cNvSpPr>
            <a:spLocks noGrp="1"/>
          </p:cNvSpPr>
          <p:nvPr>
            <p:ph type="dt" sz="half" idx="10"/>
          </p:nvPr>
        </p:nvSpPr>
        <p:spPr/>
        <p:txBody>
          <a:bodyPr/>
          <a:lstStyle>
            <a:lvl1pPr>
              <a:defRPr/>
            </a:lvl1pPr>
          </a:lstStyle>
          <a:p>
            <a:pPr>
              <a:defRPr/>
            </a:pPr>
            <a:fld id="{E143822C-AB0B-46DC-AFCD-6DB64C0AE0BF}" type="datetimeFigureOut">
              <a:rPr lang="en-US"/>
              <a:pPr>
                <a:defRPr/>
              </a:pPr>
              <a:t>10/5/2018</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
        <p:nvSpPr>
          <p:cNvPr id="9" name="Slide Number Placeholder 15"/>
          <p:cNvSpPr>
            <a:spLocks noGrp="1"/>
          </p:cNvSpPr>
          <p:nvPr>
            <p:ph type="sldNum" sz="quarter" idx="12"/>
          </p:nvPr>
        </p:nvSpPr>
        <p:spPr/>
        <p:txBody>
          <a:bodyPr/>
          <a:lstStyle>
            <a:lvl1pPr>
              <a:defRPr/>
            </a:lvl1pPr>
          </a:lstStyle>
          <a:p>
            <a:pPr>
              <a:defRPr/>
            </a:pPr>
            <a:fld id="{CCA74A4E-C5BE-4470-A801-C95BFE22F90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lang="en-US"/>
              <a:t>Click to edit Master title style</a:t>
            </a:r>
          </a:p>
        </p:txBody>
      </p:sp>
      <p:sp>
        <p:nvSpPr>
          <p:cNvPr id="3" name="Date Placeholder 26"/>
          <p:cNvSpPr>
            <a:spLocks noGrp="1"/>
          </p:cNvSpPr>
          <p:nvPr>
            <p:ph type="dt" sz="half" idx="10"/>
          </p:nvPr>
        </p:nvSpPr>
        <p:spPr/>
        <p:txBody>
          <a:bodyPr/>
          <a:lstStyle>
            <a:lvl1pPr>
              <a:defRPr/>
            </a:lvl1pPr>
          </a:lstStyle>
          <a:p>
            <a:pPr>
              <a:defRPr/>
            </a:pPr>
            <a:fld id="{2CA64311-EAE4-4325-822E-1C914EAF3FAF}" type="datetimeFigureOut">
              <a:rPr lang="en-US"/>
              <a:pPr>
                <a:defRPr/>
              </a:pPr>
              <a:t>10/5/2018</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15"/>
          <p:cNvSpPr>
            <a:spLocks noGrp="1"/>
          </p:cNvSpPr>
          <p:nvPr>
            <p:ph type="sldNum" sz="quarter" idx="12"/>
          </p:nvPr>
        </p:nvSpPr>
        <p:spPr/>
        <p:txBody>
          <a:bodyPr/>
          <a:lstStyle>
            <a:lvl1pPr>
              <a:defRPr/>
            </a:lvl1pPr>
          </a:lstStyle>
          <a:p>
            <a:pPr>
              <a:defRPr/>
            </a:pPr>
            <a:fld id="{ADFB8420-250D-48D5-8D8F-029CED42F56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p:cNvSpPr>
            <a:spLocks noGrp="1"/>
          </p:cNvSpPr>
          <p:nvPr>
            <p:ph type="dt" sz="half" idx="10"/>
          </p:nvPr>
        </p:nvSpPr>
        <p:spPr/>
        <p:txBody>
          <a:bodyPr/>
          <a:lstStyle>
            <a:lvl1pPr>
              <a:defRPr/>
            </a:lvl1pPr>
          </a:lstStyle>
          <a:p>
            <a:pPr>
              <a:defRPr/>
            </a:pPr>
            <a:fld id="{1B8254E8-B39C-4118-B6A8-75C1C6A4EC87}" type="datetimeFigureOut">
              <a:rPr lang="en-US"/>
              <a:pPr>
                <a:defRPr/>
              </a:pPr>
              <a:t>10/5/2018</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
        <p:nvSpPr>
          <p:cNvPr id="4" name="Slide Number Placeholder 15"/>
          <p:cNvSpPr>
            <a:spLocks noGrp="1"/>
          </p:cNvSpPr>
          <p:nvPr>
            <p:ph type="sldNum" sz="quarter" idx="12"/>
          </p:nvPr>
        </p:nvSpPr>
        <p:spPr/>
        <p:txBody>
          <a:bodyPr/>
          <a:lstStyle>
            <a:lvl1pPr>
              <a:defRPr/>
            </a:lvl1pPr>
          </a:lstStyle>
          <a:p>
            <a:pPr>
              <a:defRPr/>
            </a:pPr>
            <a:fld id="{4294C673-7C7F-40A6-B3CD-551ADCB13E2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lstStyle>
            <a:lvl1pPr algn="l">
              <a:buNone/>
              <a:defRPr lang="en-US" sz="2400" baseline="0" smtClean="0"/>
            </a:lvl1pPr>
            <a:extLst/>
          </a:lstStyle>
          <a:p>
            <a:r>
              <a:rPr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p:cNvSpPr>
            <a:spLocks noGrp="1"/>
          </p:cNvSpPr>
          <p:nvPr>
            <p:ph type="dt" sz="half" idx="10"/>
          </p:nvPr>
        </p:nvSpPr>
        <p:spPr/>
        <p:txBody>
          <a:bodyPr/>
          <a:lstStyle>
            <a:lvl1pPr>
              <a:defRPr/>
            </a:lvl1pPr>
          </a:lstStyle>
          <a:p>
            <a:pPr>
              <a:defRPr/>
            </a:pPr>
            <a:fld id="{68F4DB46-79B2-4CC3-B011-4B4A5AF29C7A}" type="datetimeFigureOut">
              <a:rPr lang="en-US"/>
              <a:pPr>
                <a:defRPr/>
              </a:pPr>
              <a:t>10/5/2018</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15"/>
          <p:cNvSpPr>
            <a:spLocks noGrp="1"/>
          </p:cNvSpPr>
          <p:nvPr>
            <p:ph type="sldNum" sz="quarter" idx="12"/>
          </p:nvPr>
        </p:nvSpPr>
        <p:spPr/>
        <p:txBody>
          <a:bodyPr/>
          <a:lstStyle>
            <a:lvl1pPr>
              <a:defRPr/>
            </a:lvl1pPr>
          </a:lstStyle>
          <a:p>
            <a:pPr>
              <a:defRPr/>
            </a:pPr>
            <a:fld id="{1DBFB844-AD95-46A9-BFF9-48CC802FEDF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5" name="Rectangle 4"/>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a:t>Click to edit Master title style</a:t>
            </a:r>
            <a:endParaRPr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dirty="0"/>
              <a:t>Click icon to add picture</a:t>
            </a:r>
          </a:p>
        </p:txBody>
      </p:sp>
      <p:sp>
        <p:nvSpPr>
          <p:cNvPr id="7" name="Date Placeholder 4"/>
          <p:cNvSpPr>
            <a:spLocks noGrp="1"/>
          </p:cNvSpPr>
          <p:nvPr>
            <p:ph type="dt" sz="half" idx="10"/>
          </p:nvPr>
        </p:nvSpPr>
        <p:spPr/>
        <p:txBody>
          <a:bodyPr/>
          <a:lstStyle>
            <a:lvl1pPr>
              <a:defRPr/>
            </a:lvl1pPr>
            <a:extLst/>
          </a:lstStyle>
          <a:p>
            <a:pPr>
              <a:defRPr/>
            </a:pPr>
            <a:fld id="{996CBF98-89B4-43ED-A072-F6F3DCB6A808}" type="datetimeFigureOut">
              <a:rPr lang="en-US"/>
              <a:pPr>
                <a:defRPr/>
              </a:pPr>
              <a:t>10/5/2018</a:t>
            </a:fld>
            <a:endParaRPr lang="en-US" dirty="0"/>
          </a:p>
        </p:txBody>
      </p:sp>
      <p:sp>
        <p:nvSpPr>
          <p:cNvPr id="8" name="Footer Placeholder 5"/>
          <p:cNvSpPr>
            <a:spLocks noGrp="1"/>
          </p:cNvSpPr>
          <p:nvPr>
            <p:ph type="ftr" sz="quarter" idx="11"/>
          </p:nvPr>
        </p:nvSpPr>
        <p:spPr/>
        <p:txBody>
          <a:bodyPr/>
          <a:lstStyle>
            <a:lvl1pPr>
              <a:defRPr/>
            </a:lvl1pPr>
            <a:extLst/>
          </a:lstStyle>
          <a:p>
            <a:pPr>
              <a:defRPr/>
            </a:pPr>
            <a:endParaRPr lang="en-US" dirty="0"/>
          </a:p>
        </p:txBody>
      </p:sp>
      <p:sp>
        <p:nvSpPr>
          <p:cNvPr id="9" name="Slide Number Placeholder 6"/>
          <p:cNvSpPr>
            <a:spLocks noGrp="1"/>
          </p:cNvSpPr>
          <p:nvPr>
            <p:ph type="sldNum" sz="quarter" idx="12"/>
          </p:nvPr>
        </p:nvSpPr>
        <p:spPr/>
        <p:txBody>
          <a:bodyPr/>
          <a:lstStyle>
            <a:lvl1pPr>
              <a:defRPr/>
            </a:lvl1pPr>
            <a:extLst/>
          </a:lstStyle>
          <a:p>
            <a:pPr>
              <a:defRPr/>
            </a:pPr>
            <a:fld id="{98360D8C-53E2-498F-9704-ADFB9F6C1120}"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4"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itle Placeholder 2"/>
          <p:cNvSpPr>
            <a:spLocks noGrp="1"/>
          </p:cNvSpPr>
          <p:nvPr>
            <p:ph type="title"/>
          </p:nvPr>
        </p:nvSpPr>
        <p:spPr>
          <a:xfrm>
            <a:off x="457200" y="320675"/>
            <a:ext cx="7239000" cy="1143000"/>
          </a:xfrm>
          <a:prstGeom prst="rect">
            <a:avLst/>
          </a:prstGeom>
        </p:spPr>
        <p:txBody>
          <a:bodyPr vert="horz" lIns="45720" tIns="0" rIns="45720" bIns="0" anchor="b" anchorCtr="0">
            <a:normAutofit/>
          </a:bodyPr>
          <a:lstStyle/>
          <a:p>
            <a:r>
              <a:rPr lang="en-US"/>
              <a:t>Click to edit Master title style</a:t>
            </a:r>
          </a:p>
        </p:txBody>
      </p:sp>
      <p:sp>
        <p:nvSpPr>
          <p:cNvPr id="2054" name="Text Placeholder 30"/>
          <p:cNvSpPr>
            <a:spLocks noGrp="1"/>
          </p:cNvSpPr>
          <p:nvPr>
            <p:ph type="body" idx="1"/>
          </p:nvPr>
        </p:nvSpPr>
        <p:spPr bwMode="auto">
          <a:xfrm>
            <a:off x="457200" y="1609725"/>
            <a:ext cx="7239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Date Placeholder 26"/>
          <p:cNvSpPr>
            <a:spLocks noGrp="1"/>
          </p:cNvSpPr>
          <p:nvPr>
            <p:ph type="dt" sz="half" idx="2"/>
          </p:nvPr>
        </p:nvSpPr>
        <p:spPr>
          <a:xfrm>
            <a:off x="4246563" y="6557963"/>
            <a:ext cx="2001837" cy="227012"/>
          </a:xfrm>
          <a:prstGeom prst="rect">
            <a:avLst/>
          </a:prstGeom>
        </p:spPr>
        <p:txBody>
          <a:bodyPr vert="horz" tIns="0" bIns="0" anchor="b"/>
          <a:lstStyle>
            <a:lvl1pPr algn="l" eaLnBrk="1" latinLnBrk="0" hangingPunct="1">
              <a:defRPr kumimoji="0" sz="1000">
                <a:solidFill>
                  <a:schemeClr val="tx2"/>
                </a:solidFill>
                <a:latin typeface="Arial" charset="0"/>
                <a:cs typeface="+mn-cs"/>
              </a:defRPr>
            </a:lvl1pPr>
            <a:extLst/>
          </a:lstStyle>
          <a:p>
            <a:pPr>
              <a:defRPr/>
            </a:pPr>
            <a:fld id="{4AACED06-7440-4C29-861E-1A8655893496}" type="datetimeFigureOut">
              <a:rPr lang="en-US"/>
              <a:pPr>
                <a:defRPr/>
              </a:pPr>
              <a:t>10/5/2018</a:t>
            </a:fld>
            <a:endParaRPr lang="en-US" dirty="0"/>
          </a:p>
        </p:txBody>
      </p:sp>
      <p:sp>
        <p:nvSpPr>
          <p:cNvPr id="4" name="Footer Placeholder 3"/>
          <p:cNvSpPr>
            <a:spLocks noGrp="1"/>
          </p:cNvSpPr>
          <p:nvPr>
            <p:ph type="ftr" sz="quarter" idx="3"/>
          </p:nvPr>
        </p:nvSpPr>
        <p:spPr>
          <a:xfrm>
            <a:off x="457200" y="6557963"/>
            <a:ext cx="3657600" cy="228600"/>
          </a:xfrm>
          <a:prstGeom prst="rect">
            <a:avLst/>
          </a:prstGeom>
        </p:spPr>
        <p:txBody>
          <a:bodyPr vert="horz" tIns="0" bIns="0" anchor="b"/>
          <a:lstStyle>
            <a:lvl1pPr algn="r" eaLnBrk="1" latinLnBrk="0" hangingPunct="1">
              <a:defRPr kumimoji="0" sz="1000">
                <a:solidFill>
                  <a:schemeClr val="tx2"/>
                </a:solidFill>
                <a:latin typeface="Arial" charset="0"/>
                <a:cs typeface="+mn-cs"/>
              </a:defRPr>
            </a:lvl1pPr>
            <a:extLst/>
          </a:lstStyle>
          <a:p>
            <a:pPr>
              <a:defRPr/>
            </a:pPr>
            <a:endParaRPr lang="en-US" dirty="0"/>
          </a:p>
        </p:txBody>
      </p:sp>
      <p:sp>
        <p:nvSpPr>
          <p:cNvPr id="16" name="Slide Number Placeholder 15"/>
          <p:cNvSpPr>
            <a:spLocks noGrp="1"/>
          </p:cNvSpPr>
          <p:nvPr>
            <p:ph type="sldNum" sz="quarter" idx="4"/>
          </p:nvPr>
        </p:nvSpPr>
        <p:spPr>
          <a:xfrm>
            <a:off x="6251575" y="6556375"/>
            <a:ext cx="588963" cy="228600"/>
          </a:xfrm>
          <a:prstGeom prst="rect">
            <a:avLst/>
          </a:prstGeom>
        </p:spPr>
        <p:txBody>
          <a:bodyPr vert="horz" lIns="0" tIns="0" rIns="0" bIns="0" anchor="b"/>
          <a:lstStyle>
            <a:lvl1pPr algn="r" eaLnBrk="1" latinLnBrk="0" hangingPunct="1">
              <a:defRPr kumimoji="0" sz="1100">
                <a:solidFill>
                  <a:schemeClr val="tx2"/>
                </a:solidFill>
                <a:latin typeface="Arial" charset="0"/>
                <a:cs typeface="+mn-cs"/>
              </a:defRPr>
            </a:lvl1pPr>
            <a:extLst/>
          </a:lstStyle>
          <a:p>
            <a:pPr>
              <a:defRPr/>
            </a:pPr>
            <a:fld id="{01A54591-EC98-4B3C-A577-0F6A006C252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9" r:id="rId1"/>
    <p:sldLayoutId id="2147483772" r:id="rId2"/>
    <p:sldLayoutId id="2147483780" r:id="rId3"/>
    <p:sldLayoutId id="2147483773" r:id="rId4"/>
    <p:sldLayoutId id="2147483774" r:id="rId5"/>
    <p:sldLayoutId id="2147483775" r:id="rId6"/>
    <p:sldLayoutId id="2147483776" r:id="rId7"/>
    <p:sldLayoutId id="2147483777" r:id="rId8"/>
    <p:sldLayoutId id="2147483781" r:id="rId9"/>
    <p:sldLayoutId id="2147483778" r:id="rId10"/>
    <p:sldLayoutId id="2147483782" r:id="rId11"/>
    <p:sldLayoutId id="2147483783" r:id="rId12"/>
  </p:sldLayoutIdLst>
  <p:transition spd="slow">
    <p:wipe dir="d"/>
  </p:transition>
  <p:txStyles>
    <p:title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F9B639"/>
        </a:buClr>
        <a:buSzPct val="80000"/>
        <a:buFont typeface="Wingdings 2" pitchFamily="18" charset="2"/>
        <a:buChar char=""/>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F9B639"/>
        </a:buClr>
        <a:buSzPct val="60000"/>
        <a:buFont typeface="Wingdings"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F9B639"/>
        </a:buClr>
        <a:buSzPct val="80000"/>
        <a:buFont typeface="Wingdings 2" pitchFamily="18"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F9B639"/>
        </a:buClr>
        <a:buSzPct val="70000"/>
        <a:buFont typeface="Wingdings" pitchFamily="2" charset="2"/>
        <a:buChar char=""/>
        <a:defRPr sz="20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749" y="-315416"/>
            <a:ext cx="6572254" cy="2498620"/>
          </a:xfrm>
        </p:spPr>
        <p:txBody>
          <a:bodyPr/>
          <a:lstStyle/>
          <a:p>
            <a:pPr algn="ctr" eaLnBrk="1" fontAlgn="auto" hangingPunct="1">
              <a:spcAft>
                <a:spcPts val="0"/>
              </a:spcAft>
              <a:defRPr/>
            </a:pPr>
            <a:br>
              <a:rPr lang="en-CA" sz="6600" dirty="0"/>
            </a:br>
            <a:endParaRPr lang="en-CA" sz="6600" dirty="0"/>
          </a:p>
        </p:txBody>
      </p:sp>
      <p:sp>
        <p:nvSpPr>
          <p:cNvPr id="7171" name="Subtitle 2"/>
          <p:cNvSpPr>
            <a:spLocks noGrp="1"/>
          </p:cNvSpPr>
          <p:nvPr>
            <p:ph type="subTitle" idx="1"/>
          </p:nvPr>
        </p:nvSpPr>
        <p:spPr>
          <a:xfrm>
            <a:off x="2540749" y="2999337"/>
            <a:ext cx="5929312" cy="1960563"/>
          </a:xfrm>
        </p:spPr>
        <p:txBody>
          <a:bodyPr/>
          <a:lstStyle/>
          <a:p>
            <a:pPr eaLnBrk="1" hangingPunct="1"/>
            <a:endParaRPr lang="en-US" dirty="0"/>
          </a:p>
          <a:p>
            <a:pPr eaLnBrk="1" hangingPunct="1"/>
            <a:r>
              <a:rPr lang="en-CA" sz="3200" dirty="0"/>
              <a:t>Regional Conference</a:t>
            </a:r>
          </a:p>
          <a:p>
            <a:pPr eaLnBrk="1" hangingPunct="1"/>
            <a:r>
              <a:rPr lang="en-CA" sz="3200" dirty="0"/>
              <a:t>Azerbaijan-Georgia </a:t>
            </a:r>
            <a:endParaRPr lang="en-US" sz="3200" dirty="0"/>
          </a:p>
          <a:p>
            <a:pPr algn="ctr" eaLnBrk="1" hangingPunct="1"/>
            <a:endParaRPr lang="en-US" sz="2800" dirty="0"/>
          </a:p>
          <a:p>
            <a:pPr algn="ctr" eaLnBrk="1" hangingPunct="1"/>
            <a:endParaRPr lang="en-US" sz="2800" dirty="0"/>
          </a:p>
          <a:p>
            <a:pPr algn="ctr" eaLnBrk="1" hangingPunct="1"/>
            <a:endParaRPr lang="en-US" sz="2800" dirty="0"/>
          </a:p>
          <a:p>
            <a:pPr algn="ctr" eaLnBrk="1" hangingPunct="1"/>
            <a:r>
              <a:rPr lang="en-US" sz="2800" dirty="0"/>
              <a:t>Khazar University </a:t>
            </a:r>
          </a:p>
          <a:p>
            <a:pPr algn="ctr" eaLnBrk="1" hangingPunct="1"/>
            <a:r>
              <a:rPr lang="en-US" sz="2800" dirty="0"/>
              <a:t>5 October 2018</a:t>
            </a:r>
            <a:endParaRPr lang="az-Latn-AZ" sz="2800" dirty="0"/>
          </a:p>
        </p:txBody>
      </p:sp>
      <p:pic>
        <p:nvPicPr>
          <p:cNvPr id="5" name="Picture 4">
            <a:extLst>
              <a:ext uri="{FF2B5EF4-FFF2-40B4-BE49-F238E27FC236}">
                <a16:creationId xmlns:a16="http://schemas.microsoft.com/office/drawing/2014/main" id="{88F82DE9-C1B2-4EE8-8825-6A21B4362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672" y="902520"/>
            <a:ext cx="3672408" cy="2206110"/>
          </a:xfrm>
          <a:prstGeom prst="rect">
            <a:avLst/>
          </a:prstGeom>
        </p:spPr>
      </p:pic>
      <p:pic>
        <p:nvPicPr>
          <p:cNvPr id="7" name="Picture 6">
            <a:extLst>
              <a:ext uri="{FF2B5EF4-FFF2-40B4-BE49-F238E27FC236}">
                <a16:creationId xmlns:a16="http://schemas.microsoft.com/office/drawing/2014/main" id="{3E219365-6842-4AA8-9C27-7C06C3403E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187" y="2699"/>
            <a:ext cx="2859785" cy="587104"/>
          </a:xfrm>
          <a:prstGeom prst="rect">
            <a:avLst/>
          </a:prstGeom>
        </p:spPr>
      </p:pic>
      <p:pic>
        <p:nvPicPr>
          <p:cNvPr id="9" name="Picture 8">
            <a:extLst>
              <a:ext uri="{FF2B5EF4-FFF2-40B4-BE49-F238E27FC236}">
                <a16:creationId xmlns:a16="http://schemas.microsoft.com/office/drawing/2014/main" id="{EBABC371-B2F9-4C85-ADB0-1AD7017869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933894"/>
            <a:ext cx="1799386" cy="1785274"/>
          </a:xfrm>
          <a:prstGeom prst="rect">
            <a:avLst/>
          </a:prstGeom>
        </p:spPr>
      </p:pic>
    </p:spTree>
    <p:extLst>
      <p:ext uri="{BB962C8B-B14F-4D97-AF65-F5344CB8AC3E}">
        <p14:creationId xmlns:p14="http://schemas.microsoft.com/office/powerpoint/2010/main" val="2122519167"/>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852"/>
            <a:ext cx="7239000" cy="1143000"/>
          </a:xfrm>
        </p:spPr>
        <p:txBody>
          <a:bodyPr>
            <a:normAutofit/>
          </a:bodyPr>
          <a:lstStyle/>
          <a:p>
            <a:r>
              <a:rPr lang="en-US" sz="3600" dirty="0"/>
              <a:t>Vision of Khazar University  </a:t>
            </a:r>
          </a:p>
        </p:txBody>
      </p:sp>
      <p:sp>
        <p:nvSpPr>
          <p:cNvPr id="3" name="Content Placeholder 2"/>
          <p:cNvSpPr>
            <a:spLocks noGrp="1"/>
          </p:cNvSpPr>
          <p:nvPr>
            <p:ph idx="1"/>
          </p:nvPr>
        </p:nvSpPr>
        <p:spPr>
          <a:xfrm>
            <a:off x="457200" y="692696"/>
            <a:ext cx="7239000" cy="2592288"/>
          </a:xfrm>
        </p:spPr>
        <p:txBody>
          <a:bodyPr/>
          <a:lstStyle/>
          <a:p>
            <a:endParaRPr lang="en-GB" dirty="0"/>
          </a:p>
          <a:p>
            <a:pPr>
              <a:lnSpc>
                <a:spcPct val="150000"/>
              </a:lnSpc>
            </a:pPr>
            <a:r>
              <a:rPr lang="en-GB" dirty="0"/>
              <a:t>The vision of the university is to become a world-class higher education institution, recognized for its excellence in education and research, as well as a wide-ranging partnership with the stakeholders on national and international levels. </a:t>
            </a:r>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4028" y="4653136"/>
            <a:ext cx="3095836" cy="2063891"/>
          </a:xfrm>
          <a:prstGeom prst="rect">
            <a:avLst/>
          </a:prstGeom>
        </p:spPr>
      </p:pic>
    </p:spTree>
    <p:extLst>
      <p:ext uri="{BB962C8B-B14F-4D97-AF65-F5344CB8AC3E}">
        <p14:creationId xmlns:p14="http://schemas.microsoft.com/office/powerpoint/2010/main" val="655217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20" y="1196752"/>
            <a:ext cx="7239000" cy="1143000"/>
          </a:xfrm>
        </p:spPr>
        <p:txBody>
          <a:bodyPr>
            <a:normAutofit fontScale="90000"/>
          </a:bodyPr>
          <a:lstStyle/>
          <a:p>
            <a:r>
              <a:rPr lang="en-US" dirty="0"/>
              <a:t>Emphasis of internationalization policy at Khazar </a:t>
            </a:r>
            <a:br>
              <a:rPr lang="en-US" dirty="0"/>
            </a:br>
            <a:endParaRPr lang="en-US" dirty="0"/>
          </a:p>
        </p:txBody>
      </p:sp>
      <p:sp>
        <p:nvSpPr>
          <p:cNvPr id="3" name="Content Placeholder 2"/>
          <p:cNvSpPr>
            <a:spLocks noGrp="1"/>
          </p:cNvSpPr>
          <p:nvPr>
            <p:ph idx="1"/>
          </p:nvPr>
        </p:nvSpPr>
        <p:spPr>
          <a:xfrm>
            <a:off x="429520" y="2051720"/>
            <a:ext cx="7239000" cy="4846638"/>
          </a:xfrm>
        </p:spPr>
        <p:txBody>
          <a:bodyPr/>
          <a:lstStyle/>
          <a:p>
            <a:r>
              <a:rPr lang="en-US" dirty="0"/>
              <a:t>Academic freedom and institutional autonomy </a:t>
            </a:r>
          </a:p>
          <a:p>
            <a:r>
              <a:rPr lang="en-US" dirty="0"/>
              <a:t>Shared benefits, mutual respect and fairness </a:t>
            </a:r>
          </a:p>
          <a:p>
            <a:r>
              <a:rPr lang="en-US" dirty="0"/>
              <a:t>Equity in access to internationalization opportunities </a:t>
            </a:r>
          </a:p>
          <a:p>
            <a:endParaRPr lang="en-US" dirty="0"/>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3892775"/>
            <a:ext cx="4464496" cy="2965225"/>
          </a:xfrm>
          <a:prstGeom prst="rect">
            <a:avLst/>
          </a:prstGeom>
        </p:spPr>
      </p:pic>
    </p:spTree>
    <p:extLst>
      <p:ext uri="{BB962C8B-B14F-4D97-AF65-F5344CB8AC3E}">
        <p14:creationId xmlns:p14="http://schemas.microsoft.com/office/powerpoint/2010/main" val="307029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3" y="1052736"/>
            <a:ext cx="7300664" cy="554955"/>
          </a:xfrm>
        </p:spPr>
        <p:txBody>
          <a:bodyPr>
            <a:noAutofit/>
          </a:bodyPr>
          <a:lstStyle/>
          <a:p>
            <a:pPr algn="ctr"/>
            <a:r>
              <a:rPr lang="en-US" sz="3200" dirty="0"/>
              <a:t>Performance Indicators for Internationalization at Khazar University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1765312"/>
              </p:ext>
            </p:extLst>
          </p:nvPr>
        </p:nvGraphicFramePr>
        <p:xfrm>
          <a:off x="174525" y="1772818"/>
          <a:ext cx="7349805" cy="5290721"/>
        </p:xfrm>
        <a:graphic>
          <a:graphicData uri="http://schemas.openxmlformats.org/drawingml/2006/table">
            <a:tbl>
              <a:tblPr firstRow="1" bandRow="1">
                <a:tableStyleId>{69012ECD-51FC-41F1-AA8D-1B2483CD663E}</a:tableStyleId>
              </a:tblPr>
              <a:tblGrid>
                <a:gridCol w="2449935">
                  <a:extLst>
                    <a:ext uri="{9D8B030D-6E8A-4147-A177-3AD203B41FA5}">
                      <a16:colId xmlns:a16="http://schemas.microsoft.com/office/drawing/2014/main" val="20000"/>
                    </a:ext>
                  </a:extLst>
                </a:gridCol>
                <a:gridCol w="2449935">
                  <a:extLst>
                    <a:ext uri="{9D8B030D-6E8A-4147-A177-3AD203B41FA5}">
                      <a16:colId xmlns:a16="http://schemas.microsoft.com/office/drawing/2014/main" val="20001"/>
                    </a:ext>
                  </a:extLst>
                </a:gridCol>
                <a:gridCol w="2449935">
                  <a:extLst>
                    <a:ext uri="{9D8B030D-6E8A-4147-A177-3AD203B41FA5}">
                      <a16:colId xmlns:a16="http://schemas.microsoft.com/office/drawing/2014/main" val="20002"/>
                    </a:ext>
                  </a:extLst>
                </a:gridCol>
              </a:tblGrid>
              <a:tr h="378973">
                <a:tc>
                  <a:txBody>
                    <a:bodyPr/>
                    <a:lstStyle/>
                    <a:p>
                      <a:r>
                        <a:rPr lang="en-US" sz="1400" dirty="0"/>
                        <a:t>Performance Indicators </a:t>
                      </a:r>
                    </a:p>
                  </a:txBody>
                  <a:tcPr marL="68580" marR="68580" marT="34290" marB="34290"/>
                </a:tc>
                <a:tc>
                  <a:txBody>
                    <a:bodyPr/>
                    <a:lstStyle/>
                    <a:p>
                      <a:r>
                        <a:rPr lang="en-US" sz="1400" dirty="0"/>
                        <a:t>Current situation </a:t>
                      </a:r>
                    </a:p>
                  </a:txBody>
                  <a:tcPr marL="68580" marR="68580" marT="34290" marB="34290"/>
                </a:tc>
                <a:tc>
                  <a:txBody>
                    <a:bodyPr/>
                    <a:lstStyle/>
                    <a:p>
                      <a:r>
                        <a:rPr lang="en-US" sz="1400" dirty="0"/>
                        <a:t>Target (next 5 </a:t>
                      </a:r>
                      <a:r>
                        <a:rPr lang="en-US" sz="1400" dirty="0" err="1"/>
                        <a:t>yrs</a:t>
                      </a:r>
                      <a:r>
                        <a:rPr lang="en-US" sz="1400" dirty="0"/>
                        <a:t>)</a:t>
                      </a:r>
                    </a:p>
                  </a:txBody>
                  <a:tcPr marL="68580" marR="68580" marT="34290" marB="34290"/>
                </a:tc>
                <a:extLst>
                  <a:ext uri="{0D108BD9-81ED-4DB2-BD59-A6C34878D82A}">
                    <a16:rowId xmlns:a16="http://schemas.microsoft.com/office/drawing/2014/main" val="10000"/>
                  </a:ext>
                </a:extLst>
              </a:tr>
              <a:tr h="665763">
                <a:tc>
                  <a:txBody>
                    <a:bodyPr/>
                    <a:lstStyle/>
                    <a:p>
                      <a:r>
                        <a:rPr lang="en-US" sz="1400" dirty="0"/>
                        <a:t>Percentage</a:t>
                      </a:r>
                      <a:r>
                        <a:rPr lang="en-US" sz="1400" baseline="0" dirty="0"/>
                        <a:t> of international students </a:t>
                      </a:r>
                      <a:endParaRPr lang="en-US" sz="1400" dirty="0"/>
                    </a:p>
                  </a:txBody>
                  <a:tcPr marL="68580" marR="68580" marT="34290" marB="34290"/>
                </a:tc>
                <a:tc>
                  <a:txBody>
                    <a:bodyPr/>
                    <a:lstStyle/>
                    <a:p>
                      <a:r>
                        <a:rPr lang="en-US" sz="1400" dirty="0"/>
                        <a:t>             15 %</a:t>
                      </a:r>
                    </a:p>
                  </a:txBody>
                  <a:tcPr marL="68580" marR="68580" marT="34290" marB="34290"/>
                </a:tc>
                <a:tc>
                  <a:txBody>
                    <a:bodyPr/>
                    <a:lstStyle/>
                    <a:p>
                      <a:r>
                        <a:rPr lang="en-US" sz="1400" dirty="0"/>
                        <a:t>                25%</a:t>
                      </a:r>
                    </a:p>
                  </a:txBody>
                  <a:tcPr marL="68580" marR="68580" marT="34290" marB="34290"/>
                </a:tc>
                <a:extLst>
                  <a:ext uri="{0D108BD9-81ED-4DB2-BD59-A6C34878D82A}">
                    <a16:rowId xmlns:a16="http://schemas.microsoft.com/office/drawing/2014/main" val="10001"/>
                  </a:ext>
                </a:extLst>
              </a:tr>
              <a:tr h="665763">
                <a:tc>
                  <a:txBody>
                    <a:bodyPr/>
                    <a:lstStyle/>
                    <a:p>
                      <a:r>
                        <a:rPr lang="en-US" sz="1400" dirty="0"/>
                        <a:t>Percentage of international academic</a:t>
                      </a:r>
                      <a:r>
                        <a:rPr lang="en-US" sz="1400" baseline="0" dirty="0"/>
                        <a:t> staff </a:t>
                      </a:r>
                      <a:endParaRPr lang="en-US" sz="1400" dirty="0"/>
                    </a:p>
                  </a:txBody>
                  <a:tcPr marL="68580" marR="68580" marT="34290" marB="34290"/>
                </a:tc>
                <a:tc>
                  <a:txBody>
                    <a:bodyPr/>
                    <a:lstStyle/>
                    <a:p>
                      <a:r>
                        <a:rPr lang="en-US" sz="1400" dirty="0"/>
                        <a:t>            25%</a:t>
                      </a:r>
                    </a:p>
                  </a:txBody>
                  <a:tcPr marL="68580" marR="68580" marT="34290" marB="34290"/>
                </a:tc>
                <a:tc>
                  <a:txBody>
                    <a:bodyPr/>
                    <a:lstStyle/>
                    <a:p>
                      <a:r>
                        <a:rPr lang="en-US" sz="1400" dirty="0"/>
                        <a:t>               40%</a:t>
                      </a:r>
                    </a:p>
                  </a:txBody>
                  <a:tcPr marL="68580" marR="68580" marT="34290" marB="34290"/>
                </a:tc>
                <a:extLst>
                  <a:ext uri="{0D108BD9-81ED-4DB2-BD59-A6C34878D82A}">
                    <a16:rowId xmlns:a16="http://schemas.microsoft.com/office/drawing/2014/main" val="3665046742"/>
                  </a:ext>
                </a:extLst>
              </a:tr>
              <a:tr h="665763">
                <a:tc>
                  <a:txBody>
                    <a:bodyPr/>
                    <a:lstStyle/>
                    <a:p>
                      <a:r>
                        <a:rPr lang="en-US" sz="1400" dirty="0"/>
                        <a:t>Percentage of strategic</a:t>
                      </a:r>
                      <a:r>
                        <a:rPr lang="en-US" sz="1400" baseline="0" dirty="0"/>
                        <a:t> partnership</a:t>
                      </a:r>
                      <a:endParaRPr lang="en-US" sz="1400" dirty="0"/>
                    </a:p>
                  </a:txBody>
                  <a:tcPr marL="68580" marR="68580" marT="34290" marB="34290"/>
                </a:tc>
                <a:tc>
                  <a:txBody>
                    <a:bodyPr/>
                    <a:lstStyle/>
                    <a:p>
                      <a:r>
                        <a:rPr lang="en-US" sz="1400" dirty="0"/>
                        <a:t>             28%</a:t>
                      </a:r>
                    </a:p>
                  </a:txBody>
                  <a:tcPr marL="68580" marR="68580" marT="34290" marB="34290"/>
                </a:tc>
                <a:tc>
                  <a:txBody>
                    <a:bodyPr/>
                    <a:lstStyle/>
                    <a:p>
                      <a:r>
                        <a:rPr lang="en-US" sz="1400" dirty="0"/>
                        <a:t>                45% </a:t>
                      </a:r>
                    </a:p>
                  </a:txBody>
                  <a:tcPr marL="68580" marR="68580" marT="34290" marB="34290"/>
                </a:tc>
                <a:extLst>
                  <a:ext uri="{0D108BD9-81ED-4DB2-BD59-A6C34878D82A}">
                    <a16:rowId xmlns:a16="http://schemas.microsoft.com/office/drawing/2014/main" val="10002"/>
                  </a:ext>
                </a:extLst>
              </a:tr>
              <a:tr h="665763">
                <a:tc>
                  <a:txBody>
                    <a:bodyPr/>
                    <a:lstStyle/>
                    <a:p>
                      <a:r>
                        <a:rPr lang="en-US" sz="1400" dirty="0"/>
                        <a:t>Percentage of co-authored</a:t>
                      </a:r>
                      <a:r>
                        <a:rPr lang="en-US" sz="1400" baseline="0" dirty="0"/>
                        <a:t> with international partners </a:t>
                      </a:r>
                      <a:endParaRPr lang="en-US" sz="1400" dirty="0"/>
                    </a:p>
                  </a:txBody>
                  <a:tcPr marL="68580" marR="68580" marT="34290" marB="34290"/>
                </a:tc>
                <a:tc>
                  <a:txBody>
                    <a:bodyPr/>
                    <a:lstStyle/>
                    <a:p>
                      <a:r>
                        <a:rPr lang="en-US" sz="1400" dirty="0"/>
                        <a:t>            60%</a:t>
                      </a:r>
                    </a:p>
                  </a:txBody>
                  <a:tcPr marL="68580" marR="68580" marT="34290" marB="34290"/>
                </a:tc>
                <a:tc>
                  <a:txBody>
                    <a:bodyPr/>
                    <a:lstStyle/>
                    <a:p>
                      <a:r>
                        <a:rPr lang="en-US" sz="1400" dirty="0"/>
                        <a:t>               80%</a:t>
                      </a:r>
                    </a:p>
                  </a:txBody>
                  <a:tcPr marL="68580" marR="68580" marT="34290" marB="34290"/>
                </a:tc>
                <a:extLst>
                  <a:ext uri="{0D108BD9-81ED-4DB2-BD59-A6C34878D82A}">
                    <a16:rowId xmlns:a16="http://schemas.microsoft.com/office/drawing/2014/main" val="10003"/>
                  </a:ext>
                </a:extLst>
              </a:tr>
              <a:tr h="378973">
                <a:tc>
                  <a:txBody>
                    <a:bodyPr/>
                    <a:lstStyle/>
                    <a:p>
                      <a:r>
                        <a:rPr lang="en-US" sz="1400" dirty="0"/>
                        <a:t>Number of operational MOUs</a:t>
                      </a:r>
                    </a:p>
                  </a:txBody>
                  <a:tcPr marL="68580" marR="68580" marT="34290" marB="34290"/>
                </a:tc>
                <a:tc>
                  <a:txBody>
                    <a:bodyPr/>
                    <a:lstStyle/>
                    <a:p>
                      <a:r>
                        <a:rPr lang="en-US" sz="1400" dirty="0"/>
                        <a:t>            30</a:t>
                      </a:r>
                    </a:p>
                  </a:txBody>
                  <a:tcPr marL="68580" marR="68580" marT="34290" marB="34290"/>
                </a:tc>
                <a:tc>
                  <a:txBody>
                    <a:bodyPr/>
                    <a:lstStyle/>
                    <a:p>
                      <a:r>
                        <a:rPr lang="en-US" sz="1400" dirty="0"/>
                        <a:t>	50</a:t>
                      </a:r>
                    </a:p>
                  </a:txBody>
                  <a:tcPr marL="68580" marR="68580" marT="34290" marB="34290"/>
                </a:tc>
                <a:extLst>
                  <a:ext uri="{0D108BD9-81ED-4DB2-BD59-A6C34878D82A}">
                    <a16:rowId xmlns:a16="http://schemas.microsoft.com/office/drawing/2014/main" val="10005"/>
                  </a:ext>
                </a:extLst>
              </a:tr>
              <a:tr h="665763">
                <a:tc>
                  <a:txBody>
                    <a:bodyPr/>
                    <a:lstStyle/>
                    <a:p>
                      <a:r>
                        <a:rPr lang="en-US" sz="1400" dirty="0"/>
                        <a:t>Research funding</a:t>
                      </a:r>
                      <a:r>
                        <a:rPr lang="en-US" sz="1400" baseline="0" dirty="0"/>
                        <a:t> generated from international sources  </a:t>
                      </a:r>
                      <a:endParaRPr lang="en-US" sz="1400" dirty="0"/>
                    </a:p>
                  </a:txBody>
                  <a:tcPr marL="68580" marR="68580" marT="34290" marB="34290"/>
                </a:tc>
                <a:tc>
                  <a:txBody>
                    <a:bodyPr/>
                    <a:lstStyle/>
                    <a:p>
                      <a:r>
                        <a:rPr lang="en-US" sz="1400" dirty="0"/>
                        <a:t>            10% </a:t>
                      </a:r>
                    </a:p>
                  </a:txBody>
                  <a:tcPr marL="68580" marR="68580" marT="34290" marB="34290"/>
                </a:tc>
                <a:tc>
                  <a:txBody>
                    <a:bodyPr/>
                    <a:lstStyle/>
                    <a:p>
                      <a:r>
                        <a:rPr lang="en-US" sz="1400" dirty="0"/>
                        <a:t>	45% </a:t>
                      </a:r>
                    </a:p>
                  </a:txBody>
                  <a:tcPr marL="68580" marR="68580" marT="34290" marB="34290"/>
                </a:tc>
                <a:extLst>
                  <a:ext uri="{0D108BD9-81ED-4DB2-BD59-A6C34878D82A}">
                    <a16:rowId xmlns:a16="http://schemas.microsoft.com/office/drawing/2014/main" val="10006"/>
                  </a:ext>
                </a:extLst>
              </a:tr>
              <a:tr h="377733">
                <a:tc>
                  <a:txBody>
                    <a:bodyPr/>
                    <a:lstStyle/>
                    <a:p>
                      <a:r>
                        <a:rPr lang="en-US" sz="1400" dirty="0"/>
                        <a:t>Number of countries of incoming students </a:t>
                      </a:r>
                    </a:p>
                  </a:txBody>
                  <a:tcPr marL="68580" marR="68580" marT="34290" marB="34290"/>
                </a:tc>
                <a:tc>
                  <a:txBody>
                    <a:bodyPr/>
                    <a:lstStyle/>
                    <a:p>
                      <a:r>
                        <a:rPr lang="en-US" sz="1400" dirty="0"/>
                        <a:t>             36</a:t>
                      </a:r>
                    </a:p>
                  </a:txBody>
                  <a:tcPr marL="68580" marR="68580" marT="34290" marB="34290"/>
                </a:tc>
                <a:tc>
                  <a:txBody>
                    <a:bodyPr/>
                    <a:lstStyle/>
                    <a:p>
                      <a:r>
                        <a:rPr lang="en-US" sz="1400" dirty="0"/>
                        <a:t>	80</a:t>
                      </a:r>
                    </a:p>
                  </a:txBody>
                  <a:tcPr marL="68580" marR="68580" marT="34290" marB="34290"/>
                </a:tc>
                <a:extLst>
                  <a:ext uri="{0D108BD9-81ED-4DB2-BD59-A6C34878D82A}">
                    <a16:rowId xmlns:a16="http://schemas.microsoft.com/office/drawing/2014/main" val="4205796580"/>
                  </a:ext>
                </a:extLst>
              </a:tr>
              <a:tr h="665763">
                <a:tc>
                  <a:txBody>
                    <a:bodyPr/>
                    <a:lstStyle/>
                    <a:p>
                      <a:r>
                        <a:rPr lang="en-US" sz="1400" dirty="0"/>
                        <a:t>Institutional performance in international league tables </a:t>
                      </a:r>
                    </a:p>
                  </a:txBody>
                  <a:tcPr marL="68580" marR="68580" marT="34290" marB="34290"/>
                </a:tc>
                <a:tc>
                  <a:txBody>
                    <a:bodyPr/>
                    <a:lstStyle/>
                    <a:p>
                      <a:r>
                        <a:rPr lang="en-US" sz="1400" dirty="0"/>
                        <a:t>QS ranking </a:t>
                      </a:r>
                    </a:p>
                    <a:p>
                      <a:r>
                        <a:rPr lang="en-US" sz="1400" dirty="0"/>
                        <a:t>world’s top </a:t>
                      </a:r>
                      <a:r>
                        <a:rPr lang="en-US" sz="1400" b="1" dirty="0">
                          <a:solidFill>
                            <a:schemeClr val="accent1"/>
                          </a:solidFill>
                        </a:rPr>
                        <a:t>750 </a:t>
                      </a:r>
                    </a:p>
                    <a:p>
                      <a:r>
                        <a:rPr lang="en-US" sz="1400" dirty="0"/>
                        <a:t>universities</a:t>
                      </a:r>
                    </a:p>
                  </a:txBody>
                  <a:tcPr marL="68580" marR="68580" marT="34290" marB="34290"/>
                </a:tc>
                <a:tc>
                  <a:txBody>
                    <a:bodyPr/>
                    <a:lstStyle/>
                    <a:p>
                      <a:r>
                        <a:rPr lang="en-US" sz="1400" dirty="0"/>
                        <a:t>Times higher education</a:t>
                      </a:r>
                    </a:p>
                    <a:p>
                      <a:endParaRPr lang="en-US" sz="1400" dirty="0"/>
                    </a:p>
                  </a:txBody>
                  <a:tcPr marL="68580" marR="68580" marT="34290" marB="3429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40322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987" y="332656"/>
            <a:ext cx="7239000" cy="1143000"/>
          </a:xfrm>
        </p:spPr>
        <p:txBody>
          <a:bodyPr>
            <a:normAutofit fontScale="90000"/>
          </a:bodyPr>
          <a:lstStyle/>
          <a:p>
            <a:r>
              <a:rPr lang="en-US" dirty="0"/>
              <a:t>Projects supporting internationalization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2992384"/>
              </p:ext>
            </p:extLst>
          </p:nvPr>
        </p:nvGraphicFramePr>
        <p:xfrm>
          <a:off x="-91219" y="1700808"/>
          <a:ext cx="8335838" cy="4896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9877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48" y="0"/>
            <a:ext cx="7992888" cy="1380133"/>
          </a:xfrm>
        </p:spPr>
        <p:txBody>
          <a:bodyPr>
            <a:normAutofit fontScale="90000"/>
          </a:bodyPr>
          <a:lstStyle/>
          <a:p>
            <a:pPr algn="ctr"/>
            <a:br>
              <a:rPr lang="en-GB" b="0" dirty="0"/>
            </a:br>
            <a:r>
              <a:rPr lang="en-GB" dirty="0"/>
              <a:t>Khazar University </a:t>
            </a:r>
            <a:br>
              <a:rPr lang="en-GB" dirty="0"/>
            </a:br>
            <a:r>
              <a:rPr lang="en-GB" dirty="0"/>
              <a:t>Scholarship Programs</a:t>
            </a:r>
            <a:endParaRPr lang="ru-RU" dirty="0"/>
          </a:p>
        </p:txBody>
      </p:sp>
      <p:sp>
        <p:nvSpPr>
          <p:cNvPr id="3" name="Содержимое 2"/>
          <p:cNvSpPr>
            <a:spLocks noGrp="1"/>
          </p:cNvSpPr>
          <p:nvPr>
            <p:ph idx="1"/>
          </p:nvPr>
        </p:nvSpPr>
        <p:spPr/>
        <p:txBody>
          <a:bodyPr/>
          <a:lstStyle/>
          <a:p>
            <a:pPr>
              <a:lnSpc>
                <a:spcPct val="150000"/>
              </a:lnSpc>
            </a:pPr>
            <a:r>
              <a:rPr lang="en-GB" dirty="0"/>
              <a:t>Merit-based scholarships</a:t>
            </a:r>
          </a:p>
          <a:p>
            <a:pPr>
              <a:lnSpc>
                <a:spcPct val="150000"/>
              </a:lnSpc>
            </a:pPr>
            <a:r>
              <a:rPr lang="en-GB" dirty="0"/>
              <a:t>All foreign and Azerbaijani citizens are eligible</a:t>
            </a:r>
          </a:p>
          <a:p>
            <a:pPr>
              <a:lnSpc>
                <a:spcPct val="150000"/>
              </a:lnSpc>
            </a:pPr>
            <a:r>
              <a:rPr lang="en-GB" dirty="0"/>
              <a:t>Full tuition fee covered</a:t>
            </a:r>
          </a:p>
          <a:p>
            <a:pPr>
              <a:lnSpc>
                <a:spcPct val="150000"/>
              </a:lnSpc>
            </a:pPr>
            <a:r>
              <a:rPr lang="en-GB" dirty="0"/>
              <a:t>Available for potential students of all four schools of the University</a:t>
            </a:r>
          </a:p>
          <a:p>
            <a:pPr>
              <a:lnSpc>
                <a:spcPct val="150000"/>
              </a:lnSpc>
            </a:pPr>
            <a:r>
              <a:rPr lang="en-GB" dirty="0"/>
              <a:t>Bachelor, Master and PhD programs</a:t>
            </a:r>
          </a:p>
          <a:p>
            <a:endParaRPr lang="ru-RU" dirty="0"/>
          </a:p>
        </p:txBody>
      </p:sp>
    </p:spTree>
    <p:extLst>
      <p:ext uri="{BB962C8B-B14F-4D97-AF65-F5344CB8AC3E}">
        <p14:creationId xmlns:p14="http://schemas.microsoft.com/office/powerpoint/2010/main" val="1996486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699792" y="2204864"/>
            <a:ext cx="6192688" cy="1800200"/>
          </a:xfrm>
        </p:spPr>
        <p:txBody>
          <a:bodyPr/>
          <a:lstStyle/>
          <a:p>
            <a:pPr marL="0" indent="0">
              <a:buNone/>
            </a:pPr>
            <a:r>
              <a:rPr lang="en-US" dirty="0"/>
              <a:t>‘</a:t>
            </a:r>
            <a:r>
              <a:rPr lang="en-US" sz="2800" dirty="0"/>
              <a:t>The body of knowledge is more than a series of techniques and rules.’ </a:t>
            </a:r>
            <a:r>
              <a:rPr lang="en-US" sz="2000" dirty="0"/>
              <a:t>Ramsden, P., 2003. </a:t>
            </a:r>
            <a:r>
              <a:rPr lang="en-US" sz="2000" i="1" dirty="0"/>
              <a:t>Learning to teach in higher education</a:t>
            </a:r>
            <a:r>
              <a:rPr lang="en-US" sz="2000" dirty="0"/>
              <a:t>. Routledge.</a:t>
            </a:r>
          </a:p>
        </p:txBody>
      </p:sp>
    </p:spTree>
    <p:extLst>
      <p:ext uri="{BB962C8B-B14F-4D97-AF65-F5344CB8AC3E}">
        <p14:creationId xmlns:p14="http://schemas.microsoft.com/office/powerpoint/2010/main" val="1930650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20674"/>
            <a:ext cx="7776864" cy="1524149"/>
          </a:xfrm>
        </p:spPr>
        <p:txBody>
          <a:bodyPr>
            <a:normAutofit/>
          </a:bodyPr>
          <a:lstStyle/>
          <a:p>
            <a:r>
              <a:rPr lang="en-US" dirty="0"/>
              <a:t>Benefits of Policy development </a:t>
            </a:r>
          </a:p>
        </p:txBody>
      </p:sp>
      <p:sp>
        <p:nvSpPr>
          <p:cNvPr id="3" name="Content Placeholder 2"/>
          <p:cNvSpPr>
            <a:spLocks noGrp="1"/>
          </p:cNvSpPr>
          <p:nvPr>
            <p:ph idx="1"/>
          </p:nvPr>
        </p:nvSpPr>
        <p:spPr>
          <a:xfrm>
            <a:off x="429520" y="2276872"/>
            <a:ext cx="7239000" cy="4846638"/>
          </a:xfrm>
        </p:spPr>
        <p:txBody>
          <a:bodyPr/>
          <a:lstStyle/>
          <a:p>
            <a:r>
              <a:rPr lang="en-US" dirty="0"/>
              <a:t>Institutional memory is developed </a:t>
            </a:r>
          </a:p>
          <a:p>
            <a:r>
              <a:rPr lang="en-US" dirty="0"/>
              <a:t>Minimization of human factor </a:t>
            </a:r>
          </a:p>
          <a:p>
            <a:r>
              <a:rPr lang="en-US" dirty="0"/>
              <a:t>Guidance for easy management </a:t>
            </a:r>
          </a:p>
        </p:txBody>
      </p:sp>
    </p:spTree>
    <p:extLst>
      <p:ext uri="{BB962C8B-B14F-4D97-AF65-F5344CB8AC3E}">
        <p14:creationId xmlns:p14="http://schemas.microsoft.com/office/powerpoint/2010/main" val="270198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7239000" cy="1143000"/>
          </a:xfrm>
        </p:spPr>
        <p:txBody>
          <a:bodyPr/>
          <a:lstStyle/>
          <a:p>
            <a:r>
              <a:rPr lang="en-US"/>
              <a:t>Retraining within PAWER </a:t>
            </a:r>
          </a:p>
        </p:txBody>
      </p:sp>
      <p:sp>
        <p:nvSpPr>
          <p:cNvPr id="3" name="Content Placeholder 2"/>
          <p:cNvSpPr>
            <a:spLocks noGrp="1"/>
          </p:cNvSpPr>
          <p:nvPr>
            <p:ph idx="1"/>
          </p:nvPr>
        </p:nvSpPr>
        <p:spPr>
          <a:xfrm>
            <a:off x="464949" y="1653753"/>
            <a:ext cx="7239000" cy="4846638"/>
          </a:xfrm>
        </p:spPr>
        <p:txBody>
          <a:bodyPr/>
          <a:lstStyle/>
          <a:p>
            <a:pPr marL="0" indent="0">
              <a:buNone/>
            </a:pPr>
            <a:r>
              <a:rPr lang="en-US" sz="2800" dirty="0"/>
              <a:t>1) Credit Recognition </a:t>
            </a:r>
          </a:p>
          <a:p>
            <a:pPr marL="0" indent="0">
              <a:buNone/>
            </a:pPr>
            <a:r>
              <a:rPr lang="en-US" sz="2800" dirty="0"/>
              <a:t>2) Policy Gap </a:t>
            </a:r>
          </a:p>
          <a:p>
            <a:endParaRPr lang="en-US" dirty="0"/>
          </a:p>
          <a:p>
            <a:endParaRPr lang="en-US" dirty="0"/>
          </a:p>
          <a:p>
            <a:endParaRPr lang="en-US" dirty="0"/>
          </a:p>
        </p:txBody>
      </p:sp>
      <p:pic>
        <p:nvPicPr>
          <p:cNvPr id="4" name="Picture 6" descr="http://www.khazar.org/site/uploads/articles/articleGalleryList/o_1cosbkfa2e9md24e91tlch9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77072"/>
            <a:ext cx="3296140" cy="2636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khazar.org/uploads/articles/o_1cosbkfa21i6t1hkdnnov211kt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700" y="4077072"/>
            <a:ext cx="3942584" cy="2636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765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3946"/>
            <a:ext cx="7239000" cy="1143000"/>
          </a:xfrm>
        </p:spPr>
        <p:txBody>
          <a:bodyPr>
            <a:normAutofit fontScale="90000"/>
          </a:bodyPr>
          <a:lstStyle/>
          <a:p>
            <a:r>
              <a:rPr dirty="0"/>
              <a:t>Do you consider policy document critical to perform your job?</a:t>
            </a:r>
          </a:p>
        </p:txBody>
      </p:sp>
      <p:pic>
        <p:nvPicPr>
          <p:cNvPr id="4" name="Picture 3" descr="chart1530553410.png"/>
          <p:cNvPicPr>
            <a:picLocks noChangeAspect="1"/>
          </p:cNvPicPr>
          <p:nvPr/>
        </p:nvPicPr>
        <p:blipFill>
          <a:blip r:embed="rId2"/>
          <a:stretch>
            <a:fillRect/>
          </a:stretch>
        </p:blipFill>
        <p:spPr>
          <a:xfrm>
            <a:off x="426976" y="1988840"/>
            <a:ext cx="7332470" cy="4320479"/>
          </a:xfrm>
          <a:prstGeom prst="rect">
            <a:avLst/>
          </a:prstGeom>
        </p:spPr>
      </p:pic>
    </p:spTree>
    <p:extLst>
      <p:ext uri="{BB962C8B-B14F-4D97-AF65-F5344CB8AC3E}">
        <p14:creationId xmlns:p14="http://schemas.microsoft.com/office/powerpoint/2010/main" val="188560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Do you refer to policy to solve issues in your daily job?</a:t>
            </a:r>
          </a:p>
        </p:txBody>
      </p:sp>
      <p:pic>
        <p:nvPicPr>
          <p:cNvPr id="4" name="Picture 3" descr="chart1530575830.png"/>
          <p:cNvPicPr>
            <a:picLocks noChangeAspect="1"/>
          </p:cNvPicPr>
          <p:nvPr/>
        </p:nvPicPr>
        <p:blipFill>
          <a:blip r:embed="rId2"/>
          <a:stretch>
            <a:fillRect/>
          </a:stretch>
        </p:blipFill>
        <p:spPr>
          <a:xfrm>
            <a:off x="6808" y="1916832"/>
            <a:ext cx="7528004" cy="3960440"/>
          </a:xfrm>
          <a:prstGeom prst="rect">
            <a:avLst/>
          </a:prstGeom>
        </p:spPr>
      </p:pic>
    </p:spTree>
    <p:extLst>
      <p:ext uri="{BB962C8B-B14F-4D97-AF65-F5344CB8AC3E}">
        <p14:creationId xmlns:p14="http://schemas.microsoft.com/office/powerpoint/2010/main" val="1424795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58ED25-9E4E-4871-8104-DA38D5BA3B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7784" y="116633"/>
            <a:ext cx="2808312" cy="6523340"/>
          </a:xfrm>
        </p:spPr>
      </p:pic>
    </p:spTree>
    <p:extLst>
      <p:ext uri="{BB962C8B-B14F-4D97-AF65-F5344CB8AC3E}">
        <p14:creationId xmlns:p14="http://schemas.microsoft.com/office/powerpoint/2010/main" val="1047895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7239000" cy="1143000"/>
          </a:xfrm>
        </p:spPr>
        <p:txBody>
          <a:bodyPr>
            <a:normAutofit fontScale="90000"/>
          </a:bodyPr>
          <a:lstStyle/>
          <a:p>
            <a:r>
              <a:rPr dirty="0"/>
              <a:t>Do you consider policies you have at university enough or qualified to solve issues you have on your job?</a:t>
            </a:r>
          </a:p>
        </p:txBody>
      </p:sp>
      <p:pic>
        <p:nvPicPr>
          <p:cNvPr id="4" name="Picture 3" descr="chart1530588090.png"/>
          <p:cNvPicPr>
            <a:picLocks noChangeAspect="1"/>
          </p:cNvPicPr>
          <p:nvPr/>
        </p:nvPicPr>
        <p:blipFill>
          <a:blip r:embed="rId2"/>
          <a:stretch>
            <a:fillRect/>
          </a:stretch>
        </p:blipFill>
        <p:spPr>
          <a:xfrm>
            <a:off x="457200" y="2355742"/>
            <a:ext cx="6779096" cy="3665546"/>
          </a:xfrm>
          <a:prstGeom prst="rect">
            <a:avLst/>
          </a:prstGeom>
        </p:spPr>
      </p:pic>
    </p:spTree>
    <p:extLst>
      <p:ext uri="{BB962C8B-B14F-4D97-AF65-F5344CB8AC3E}">
        <p14:creationId xmlns:p14="http://schemas.microsoft.com/office/powerpoint/2010/main" val="905850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7239000" cy="1143000"/>
          </a:xfrm>
        </p:spPr>
        <p:txBody>
          <a:bodyPr>
            <a:normAutofit fontScale="90000"/>
          </a:bodyPr>
          <a:lstStyle/>
          <a:p>
            <a:r>
              <a:rPr dirty="0"/>
              <a:t>How many times in a week you refer to policy to perform your primary job?</a:t>
            </a:r>
          </a:p>
        </p:txBody>
      </p:sp>
      <p:pic>
        <p:nvPicPr>
          <p:cNvPr id="4" name="Picture 3" descr="chart1530595550.png"/>
          <p:cNvPicPr>
            <a:picLocks noChangeAspect="1"/>
          </p:cNvPicPr>
          <p:nvPr/>
        </p:nvPicPr>
        <p:blipFill>
          <a:blip r:embed="rId2"/>
          <a:stretch>
            <a:fillRect/>
          </a:stretch>
        </p:blipFill>
        <p:spPr>
          <a:xfrm>
            <a:off x="683568" y="2924944"/>
            <a:ext cx="6414974" cy="2699905"/>
          </a:xfrm>
          <a:prstGeom prst="rect">
            <a:avLst/>
          </a:prstGeom>
        </p:spPr>
      </p:pic>
    </p:spTree>
    <p:extLst>
      <p:ext uri="{BB962C8B-B14F-4D97-AF65-F5344CB8AC3E}">
        <p14:creationId xmlns:p14="http://schemas.microsoft.com/office/powerpoint/2010/main" val="163246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69" y="1052736"/>
            <a:ext cx="7239000" cy="1143000"/>
          </a:xfrm>
        </p:spPr>
        <p:txBody>
          <a:bodyPr>
            <a:normAutofit fontScale="90000"/>
          </a:bodyPr>
          <a:lstStyle/>
          <a:p>
            <a:r>
              <a:rPr dirty="0"/>
              <a:t>Do you think that current policy on Credit Recognition helps you to solve issues effectively and efficiently?</a:t>
            </a:r>
          </a:p>
        </p:txBody>
      </p:sp>
      <p:pic>
        <p:nvPicPr>
          <p:cNvPr id="4" name="Picture 3" descr="chart1530609560.png"/>
          <p:cNvPicPr>
            <a:picLocks noChangeAspect="1"/>
          </p:cNvPicPr>
          <p:nvPr/>
        </p:nvPicPr>
        <p:blipFill>
          <a:blip r:embed="rId2"/>
          <a:stretch>
            <a:fillRect/>
          </a:stretch>
        </p:blipFill>
        <p:spPr>
          <a:xfrm>
            <a:off x="457200" y="2564904"/>
            <a:ext cx="6707088" cy="2987937"/>
          </a:xfrm>
          <a:prstGeom prst="rect">
            <a:avLst/>
          </a:prstGeom>
        </p:spPr>
      </p:pic>
    </p:spTree>
    <p:extLst>
      <p:ext uri="{BB962C8B-B14F-4D97-AF65-F5344CB8AC3E}">
        <p14:creationId xmlns:p14="http://schemas.microsoft.com/office/powerpoint/2010/main" val="850153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How detailed the policy on Credit Recognition should be?</a:t>
            </a:r>
          </a:p>
        </p:txBody>
      </p:sp>
      <p:pic>
        <p:nvPicPr>
          <p:cNvPr id="4" name="Picture 3" descr="chart1530622950.png"/>
          <p:cNvPicPr>
            <a:picLocks noChangeAspect="1"/>
          </p:cNvPicPr>
          <p:nvPr/>
        </p:nvPicPr>
        <p:blipFill>
          <a:blip r:embed="rId2"/>
          <a:stretch>
            <a:fillRect/>
          </a:stretch>
        </p:blipFill>
        <p:spPr>
          <a:xfrm>
            <a:off x="683568" y="2355742"/>
            <a:ext cx="6192688" cy="3809562"/>
          </a:xfrm>
          <a:prstGeom prst="rect">
            <a:avLst/>
          </a:prstGeom>
        </p:spPr>
      </p:pic>
    </p:spTree>
    <p:extLst>
      <p:ext uri="{BB962C8B-B14F-4D97-AF65-F5344CB8AC3E}">
        <p14:creationId xmlns:p14="http://schemas.microsoft.com/office/powerpoint/2010/main" val="1263807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239000" cy="1503040"/>
          </a:xfrm>
        </p:spPr>
        <p:txBody>
          <a:bodyPr>
            <a:normAutofit fontScale="90000"/>
          </a:bodyPr>
          <a:lstStyle/>
          <a:p>
            <a:r>
              <a:rPr sz="2700" dirty="0"/>
              <a:t>Do you see a need to add some indicators (number of hours, number of credits, equivalents of credits) mentioned in the policy for Credit Recognition?</a:t>
            </a:r>
          </a:p>
        </p:txBody>
      </p:sp>
      <p:pic>
        <p:nvPicPr>
          <p:cNvPr id="4" name="Picture 3" descr="chart1530635650.png"/>
          <p:cNvPicPr>
            <a:picLocks noChangeAspect="1"/>
          </p:cNvPicPr>
          <p:nvPr/>
        </p:nvPicPr>
        <p:blipFill>
          <a:blip r:embed="rId2"/>
          <a:stretch>
            <a:fillRect/>
          </a:stretch>
        </p:blipFill>
        <p:spPr>
          <a:xfrm>
            <a:off x="457200" y="2355740"/>
            <a:ext cx="6995120" cy="3737556"/>
          </a:xfrm>
          <a:prstGeom prst="rect">
            <a:avLst/>
          </a:prstGeom>
        </p:spPr>
      </p:pic>
    </p:spTree>
    <p:extLst>
      <p:ext uri="{BB962C8B-B14F-4D97-AF65-F5344CB8AC3E}">
        <p14:creationId xmlns:p14="http://schemas.microsoft.com/office/powerpoint/2010/main" val="118819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8676456" cy="692696"/>
          </a:xfrm>
        </p:spPr>
        <p:txBody>
          <a:bodyPr>
            <a:normAutofit/>
          </a:bodyPr>
          <a:lstStyle/>
          <a:p>
            <a:pPr algn="ctr"/>
            <a:r>
              <a:rPr lang="en-GB" sz="2400" dirty="0"/>
              <a:t>International community of Khazar university</a:t>
            </a:r>
            <a:endParaRPr lang="ru-RU" sz="2400" dirty="0"/>
          </a:p>
        </p:txBody>
      </p:sp>
      <p:sp>
        <p:nvSpPr>
          <p:cNvPr id="3" name="Содержимое 2"/>
          <p:cNvSpPr>
            <a:spLocks noGrp="1"/>
          </p:cNvSpPr>
          <p:nvPr>
            <p:ph idx="1"/>
          </p:nvPr>
        </p:nvSpPr>
        <p:spPr>
          <a:xfrm>
            <a:off x="179512" y="908720"/>
            <a:ext cx="7992888" cy="5547643"/>
          </a:xfrm>
        </p:spPr>
        <p:txBody>
          <a:bodyPr/>
          <a:lstStyle/>
          <a:p>
            <a:pPr marL="0" indent="0" algn="ctr">
              <a:buNone/>
            </a:pPr>
            <a:r>
              <a:rPr lang="en-US" dirty="0"/>
              <a:t>Annual Meeting of the International Community</a:t>
            </a:r>
            <a:endParaRPr lang="ru-RU"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356" y="1531850"/>
            <a:ext cx="7761200" cy="5140536"/>
          </a:xfrm>
          <a:prstGeom prst="rect">
            <a:avLst/>
          </a:prstGeom>
        </p:spPr>
      </p:pic>
    </p:spTree>
    <p:extLst>
      <p:ext uri="{BB962C8B-B14F-4D97-AF65-F5344CB8AC3E}">
        <p14:creationId xmlns:p14="http://schemas.microsoft.com/office/powerpoint/2010/main" val="3322093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8676456" cy="692696"/>
          </a:xfrm>
        </p:spPr>
        <p:txBody>
          <a:bodyPr>
            <a:normAutofit/>
          </a:bodyPr>
          <a:lstStyle/>
          <a:p>
            <a:pPr algn="ctr"/>
            <a:r>
              <a:rPr lang="en-GB" sz="2400" dirty="0"/>
              <a:t>International community of Khazar university</a:t>
            </a:r>
            <a:endParaRPr lang="ru-RU" sz="2400" dirty="0"/>
          </a:p>
        </p:txBody>
      </p:sp>
      <p:sp>
        <p:nvSpPr>
          <p:cNvPr id="3" name="Содержимое 2"/>
          <p:cNvSpPr>
            <a:spLocks noGrp="1"/>
          </p:cNvSpPr>
          <p:nvPr>
            <p:ph idx="1"/>
          </p:nvPr>
        </p:nvSpPr>
        <p:spPr>
          <a:xfrm>
            <a:off x="179512" y="908720"/>
            <a:ext cx="7992888" cy="5547643"/>
          </a:xfrm>
        </p:spPr>
        <p:txBody>
          <a:bodyPr/>
          <a:lstStyle/>
          <a:p>
            <a:pPr marL="0" indent="0" algn="ctr">
              <a:buNone/>
            </a:pPr>
            <a:r>
              <a:rPr lang="en-US" dirty="0"/>
              <a:t>Annual Meeting of the International Community</a:t>
            </a:r>
            <a:endParaRPr lang="ru-RU"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995676"/>
            <a:ext cx="8812480" cy="4642038"/>
          </a:xfrm>
          <a:prstGeom prst="rect">
            <a:avLst/>
          </a:prstGeom>
        </p:spPr>
      </p:pic>
    </p:spTree>
    <p:extLst>
      <p:ext uri="{BB962C8B-B14F-4D97-AF65-F5344CB8AC3E}">
        <p14:creationId xmlns:p14="http://schemas.microsoft.com/office/powerpoint/2010/main" val="245395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268760"/>
            <a:ext cx="7239000" cy="1143000"/>
          </a:xfrm>
        </p:spPr>
        <p:txBody>
          <a:bodyPr>
            <a:normAutofit fontScale="90000"/>
          </a:bodyPr>
          <a:lstStyle/>
          <a:p>
            <a:pPr algn="ctr"/>
            <a:r>
              <a:rPr lang="en-US" dirty="0"/>
              <a:t>Paving the way for interregional mobility and ensuring relevance, quality and equity of access</a:t>
            </a:r>
          </a:p>
        </p:txBody>
      </p:sp>
      <p:pic>
        <p:nvPicPr>
          <p:cNvPr id="4" name="Picture 3"/>
          <p:cNvPicPr>
            <a:picLocks noChangeAspect="1"/>
          </p:cNvPicPr>
          <p:nvPr/>
        </p:nvPicPr>
        <p:blipFill>
          <a:blip r:embed="rId2"/>
          <a:stretch>
            <a:fillRect/>
          </a:stretch>
        </p:blipFill>
        <p:spPr>
          <a:xfrm>
            <a:off x="598688" y="2636912"/>
            <a:ext cx="6620228" cy="3723878"/>
          </a:xfrm>
          <a:prstGeom prst="rect">
            <a:avLst/>
          </a:prstGeom>
        </p:spPr>
      </p:pic>
    </p:spTree>
    <p:extLst>
      <p:ext uri="{BB962C8B-B14F-4D97-AF65-F5344CB8AC3E}">
        <p14:creationId xmlns:p14="http://schemas.microsoft.com/office/powerpoint/2010/main" val="1087960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PAWER is an Erasmus+ Capacity Building in the field of Higher Education project with a very ambitious objective. Five European Universities would support the modernization, accessibility and internationalisation of 23 universities from 8 different countries in 4 different regions.</a:t>
            </a:r>
          </a:p>
        </p:txBody>
      </p:sp>
    </p:spTree>
    <p:extLst>
      <p:ext uri="{BB962C8B-B14F-4D97-AF65-F5344CB8AC3E}">
        <p14:creationId xmlns:p14="http://schemas.microsoft.com/office/powerpoint/2010/main" val="934614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all" dirty="0"/>
              <a:t>PAWER OBJECTIVES</a:t>
            </a:r>
            <a:br>
              <a:rPr lang="en-US" b="1" cap="all" dirty="0"/>
            </a:br>
            <a:endParaRPr lang="en-US" dirty="0"/>
          </a:p>
        </p:txBody>
      </p:sp>
      <p:sp>
        <p:nvSpPr>
          <p:cNvPr id="3" name="Content Placeholder 2"/>
          <p:cNvSpPr>
            <a:spLocks noGrp="1"/>
          </p:cNvSpPr>
          <p:nvPr>
            <p:ph idx="1"/>
          </p:nvPr>
        </p:nvSpPr>
        <p:spPr>
          <a:xfrm>
            <a:off x="179512" y="1268760"/>
            <a:ext cx="8335838" cy="5589240"/>
          </a:xfrm>
        </p:spPr>
        <p:txBody>
          <a:bodyPr>
            <a:normAutofit fontScale="70000" lnSpcReduction="20000"/>
          </a:bodyPr>
          <a:lstStyle/>
          <a:p>
            <a:pPr fontAlgn="base"/>
            <a:r>
              <a:rPr lang="en-US" dirty="0"/>
              <a:t>To share the knowledge of the credit system used in each partner country</a:t>
            </a:r>
          </a:p>
          <a:p>
            <a:pPr fontAlgn="base"/>
            <a:r>
              <a:rPr lang="en-US" dirty="0"/>
              <a:t>To analyse the actual meaning of “credit” in each partner institution, and to develop common methodology for the definition of Learning Outcome and workload</a:t>
            </a:r>
          </a:p>
          <a:p>
            <a:pPr fontAlgn="base"/>
            <a:r>
              <a:rPr lang="en-US" dirty="0"/>
              <a:t>To share information on how the ECTS are applied and used in the partner countries that already adopted the system, or will be applied in those that are going to join EHEA</a:t>
            </a:r>
          </a:p>
          <a:p>
            <a:pPr fontAlgn="base"/>
            <a:r>
              <a:rPr lang="en-US" dirty="0"/>
              <a:t>To enhance the human resource capacity in planning, delivering, and evaluating degree courses</a:t>
            </a:r>
          </a:p>
          <a:p>
            <a:pPr fontAlgn="base"/>
            <a:r>
              <a:rPr lang="en-US" dirty="0"/>
              <a:t>To implement concrete pilot examples in some degree courses developed by the partners in the framework of previous joint projects</a:t>
            </a:r>
          </a:p>
          <a:p>
            <a:pPr fontAlgn="base"/>
            <a:r>
              <a:rPr lang="en-US" dirty="0"/>
              <a:t>To analyse the grade system in each country and in each partner institutions, and make a concrete comparison in the selected degree courses</a:t>
            </a:r>
          </a:p>
          <a:p>
            <a:pPr fontAlgn="base"/>
            <a:r>
              <a:rPr lang="en-US" dirty="0"/>
              <a:t>To collect data on credits recognition and grade transfer in the implemented and ongoing EMA2 and Credit Mobility projects in the 4 regions</a:t>
            </a:r>
          </a:p>
          <a:p>
            <a:pPr fontAlgn="base"/>
            <a:r>
              <a:rPr lang="en-US" dirty="0"/>
              <a:t>To provide a table with percentage of students’ performances in the last 3 years in at least 5 fields of study (ISCED) among the pilot courses</a:t>
            </a:r>
          </a:p>
          <a:p>
            <a:pPr fontAlgn="base"/>
            <a:r>
              <a:rPr lang="en-US" dirty="0"/>
              <a:t>To establish follow up actions in cooperation with EU universities by signing bilateral agreements in view of “Credit Mobility”programme calls and inter-institutional cooperation</a:t>
            </a:r>
          </a:p>
          <a:p>
            <a:endParaRPr lang="en-US" dirty="0"/>
          </a:p>
        </p:txBody>
      </p:sp>
    </p:spTree>
    <p:extLst>
      <p:ext uri="{BB962C8B-B14F-4D97-AF65-F5344CB8AC3E}">
        <p14:creationId xmlns:p14="http://schemas.microsoft.com/office/powerpoint/2010/main" val="137640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 </a:t>
            </a:r>
          </a:p>
        </p:txBody>
      </p:sp>
      <p:sp>
        <p:nvSpPr>
          <p:cNvPr id="3" name="Content Placeholder 2"/>
          <p:cNvSpPr>
            <a:spLocks noGrp="1"/>
          </p:cNvSpPr>
          <p:nvPr>
            <p:ph idx="1"/>
          </p:nvPr>
        </p:nvSpPr>
        <p:spPr>
          <a:xfrm>
            <a:off x="628650" y="2016349"/>
            <a:ext cx="7886700" cy="3473624"/>
          </a:xfrm>
        </p:spPr>
        <p:txBody>
          <a:bodyPr/>
          <a:lstStyle/>
          <a:p>
            <a:r>
              <a:rPr lang="en-US" b="1" dirty="0"/>
              <a:t>University of L’Aquila, Italy </a:t>
            </a:r>
          </a:p>
          <a:p>
            <a:r>
              <a:rPr lang="en-US" b="1" dirty="0"/>
              <a:t>Wroclaw University of Environmental and Life Sciences, Poland </a:t>
            </a:r>
          </a:p>
          <a:p>
            <a:r>
              <a:rPr lang="en-US" b="1" dirty="0"/>
              <a:t>University of Szeged, Hungary </a:t>
            </a:r>
          </a:p>
          <a:p>
            <a:r>
              <a:rPr lang="en-US" b="1" dirty="0"/>
              <a:t>Middlesex University Higher Education Corporation, UK </a:t>
            </a:r>
          </a:p>
          <a:p>
            <a:r>
              <a:rPr lang="en-US" b="1" dirty="0"/>
              <a:t>University of Chemical Technology and Metallurgy, Bulgaria </a:t>
            </a:r>
            <a:endParaRPr lang="en-US" dirty="0"/>
          </a:p>
        </p:txBody>
      </p:sp>
    </p:spTree>
    <p:extLst>
      <p:ext uri="{BB962C8B-B14F-4D97-AF65-F5344CB8AC3E}">
        <p14:creationId xmlns:p14="http://schemas.microsoft.com/office/powerpoint/2010/main" val="57186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 </a:t>
            </a:r>
          </a:p>
        </p:txBody>
      </p:sp>
      <p:sp>
        <p:nvSpPr>
          <p:cNvPr id="3" name="Content Placeholder 2"/>
          <p:cNvSpPr>
            <a:spLocks noGrp="1"/>
          </p:cNvSpPr>
          <p:nvPr>
            <p:ph idx="1"/>
          </p:nvPr>
        </p:nvSpPr>
        <p:spPr>
          <a:xfrm>
            <a:off x="457200" y="1609724"/>
            <a:ext cx="7239000" cy="5131643"/>
          </a:xfrm>
        </p:spPr>
        <p:txBody>
          <a:bodyPr>
            <a:normAutofit/>
          </a:bodyPr>
          <a:lstStyle/>
          <a:p>
            <a:r>
              <a:rPr lang="en-US" b="1" dirty="0"/>
              <a:t>Russia (2 universities +MoE)</a:t>
            </a:r>
          </a:p>
          <a:p>
            <a:r>
              <a:rPr lang="en-US" b="1" dirty="0"/>
              <a:t>Mongolia (2 universities + MoE)</a:t>
            </a:r>
          </a:p>
          <a:p>
            <a:r>
              <a:rPr lang="en-US" b="1" dirty="0"/>
              <a:t>Uzbekistan (3 universities + MoE)</a:t>
            </a:r>
          </a:p>
          <a:p>
            <a:r>
              <a:rPr lang="en-US" b="1" dirty="0"/>
              <a:t>Tajikistan (4 Universities + MoE)</a:t>
            </a:r>
          </a:p>
          <a:p>
            <a:r>
              <a:rPr lang="en-US" b="1" dirty="0"/>
              <a:t>Kazakhstan (4 Universities + MoE)</a:t>
            </a:r>
          </a:p>
          <a:p>
            <a:r>
              <a:rPr lang="en-US" b="1" dirty="0"/>
              <a:t>Kyrgyzstan (3 Universities + MoE)</a:t>
            </a:r>
          </a:p>
          <a:p>
            <a:r>
              <a:rPr lang="en-US" b="1" dirty="0"/>
              <a:t>Georgia (3 Universities + MoE)</a:t>
            </a:r>
          </a:p>
          <a:p>
            <a:r>
              <a:rPr lang="en-US" b="1" dirty="0"/>
              <a:t>Azerbaijan (2 Universities + MoE)</a:t>
            </a:r>
          </a:p>
          <a:p>
            <a:endParaRPr lang="en-US" b="1" dirty="0"/>
          </a:p>
          <a:p>
            <a:endParaRPr lang="en-US" dirty="0"/>
          </a:p>
        </p:txBody>
      </p:sp>
    </p:spTree>
    <p:extLst>
      <p:ext uri="{BB962C8B-B14F-4D97-AF65-F5344CB8AC3E}">
        <p14:creationId xmlns:p14="http://schemas.microsoft.com/office/powerpoint/2010/main" val="132739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3688" y="3212976"/>
            <a:ext cx="6858000" cy="1790700"/>
          </a:xfrm>
        </p:spPr>
        <p:txBody>
          <a:bodyPr>
            <a:normAutofit fontScale="90000"/>
          </a:bodyPr>
          <a:lstStyle/>
          <a:p>
            <a:br>
              <a:rPr lang="en-US" dirty="0"/>
            </a:br>
            <a:br>
              <a:rPr lang="en-US" dirty="0"/>
            </a:br>
            <a:br>
              <a:rPr lang="en-US" dirty="0"/>
            </a:br>
            <a:r>
              <a:rPr lang="en-US" dirty="0"/>
              <a:t>Policy Development on </a:t>
            </a:r>
            <a:br>
              <a:rPr lang="en-US" dirty="0"/>
            </a:br>
            <a:r>
              <a:rPr lang="en-US" dirty="0"/>
              <a:t>Internationalization: The Case of </a:t>
            </a:r>
            <a:br>
              <a:rPr lang="en-US" dirty="0"/>
            </a:br>
            <a:r>
              <a:rPr lang="en-US" dirty="0"/>
              <a:t>Credit Recognition</a:t>
            </a:r>
            <a:br>
              <a:rPr lang="en-US" dirty="0"/>
            </a:br>
            <a:br>
              <a:rPr lang="en-US" dirty="0"/>
            </a:br>
            <a:endParaRPr lang="en-US" dirty="0"/>
          </a:p>
        </p:txBody>
      </p:sp>
    </p:spTree>
    <p:extLst>
      <p:ext uri="{BB962C8B-B14F-4D97-AF65-F5344CB8AC3E}">
        <p14:creationId xmlns:p14="http://schemas.microsoft.com/office/powerpoint/2010/main" val="1522061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389398" cy="2428008"/>
          </a:xfrm>
        </p:spPr>
        <p:txBody>
          <a:bodyPr>
            <a:normAutofit fontScale="90000"/>
          </a:bodyPr>
          <a:lstStyle/>
          <a:p>
            <a:r>
              <a:rPr lang="en-US" dirty="0"/>
              <a:t>Rational behind Internationalization policy in Azerbaijan </a:t>
            </a:r>
            <a:r>
              <a:rPr lang="en-US" sz="2700" dirty="0"/>
              <a:t>(based on the “Azerbaijan 2020: Look into the Future” Concept of Development )</a:t>
            </a:r>
          </a:p>
        </p:txBody>
      </p:sp>
      <p:sp>
        <p:nvSpPr>
          <p:cNvPr id="3" name="Content Placeholder 2"/>
          <p:cNvSpPr>
            <a:spLocks noGrp="1"/>
          </p:cNvSpPr>
          <p:nvPr>
            <p:ph idx="1"/>
          </p:nvPr>
        </p:nvSpPr>
        <p:spPr>
          <a:xfrm>
            <a:off x="560633" y="2852936"/>
            <a:ext cx="7886700" cy="3695552"/>
          </a:xfrm>
        </p:spPr>
        <p:txBody>
          <a:bodyPr>
            <a:normAutofit/>
          </a:bodyPr>
          <a:lstStyle/>
          <a:p>
            <a:r>
              <a:rPr lang="en-US" sz="3000" dirty="0"/>
              <a:t>Human resources capacity building </a:t>
            </a:r>
          </a:p>
          <a:p>
            <a:r>
              <a:rPr lang="en-US" sz="3000" dirty="0"/>
              <a:t>Internationalizing staff </a:t>
            </a:r>
          </a:p>
          <a:p>
            <a:r>
              <a:rPr lang="en-US" sz="3000" dirty="0"/>
              <a:t>Developing international cooperation</a:t>
            </a:r>
          </a:p>
          <a:p>
            <a:r>
              <a:rPr lang="en-US" sz="3000" dirty="0"/>
              <a:t>Economic rational </a:t>
            </a:r>
          </a:p>
        </p:txBody>
      </p:sp>
    </p:spTree>
    <p:extLst>
      <p:ext uri="{BB962C8B-B14F-4D97-AF65-F5344CB8AC3E}">
        <p14:creationId xmlns:p14="http://schemas.microsoft.com/office/powerpoint/2010/main" val="4545281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docProps/app.xml><?xml version="1.0" encoding="utf-8"?>
<Properties xmlns="http://schemas.openxmlformats.org/officeDocument/2006/extended-properties" xmlns:vt="http://schemas.openxmlformats.org/officeDocument/2006/docPropsVTypes">
  <Template/>
  <TotalTime>0</TotalTime>
  <Words>794</Words>
  <Application>Microsoft Office PowerPoint</Application>
  <PresentationFormat>On-screen Show (4:3)</PresentationFormat>
  <Paragraphs>112</Paragraphs>
  <Slides>26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ＭＳ Ｐゴシック</vt:lpstr>
      <vt:lpstr>Arial</vt:lpstr>
      <vt:lpstr>Calibri</vt:lpstr>
      <vt:lpstr>Trebuchet MS</vt:lpstr>
      <vt:lpstr>Wingdings</vt:lpstr>
      <vt:lpstr>Wingdings 2</vt:lpstr>
      <vt:lpstr>Opulent</vt:lpstr>
      <vt:lpstr> </vt:lpstr>
      <vt:lpstr>PowerPoint Presentation</vt:lpstr>
      <vt:lpstr>Paving the way for interregional mobility and ensuring relevance, quality and equity of access</vt:lpstr>
      <vt:lpstr>PowerPoint Presentation</vt:lpstr>
      <vt:lpstr>PAWER OBJECTIVES </vt:lpstr>
      <vt:lpstr>PARTNERS </vt:lpstr>
      <vt:lpstr>Partners </vt:lpstr>
      <vt:lpstr>   Policy Development on  Internationalization: The Case of  Credit Recognition  </vt:lpstr>
      <vt:lpstr>Rational behind Internationalization policy in Azerbaijan (based on the “Azerbaijan 2020: Look into the Future” Concept of Development )</vt:lpstr>
      <vt:lpstr>Vision of Khazar University  </vt:lpstr>
      <vt:lpstr>Emphasis of internationalization policy at Khazar  </vt:lpstr>
      <vt:lpstr>Performance Indicators for Internationalization at Khazar University </vt:lpstr>
      <vt:lpstr>Projects supporting internationalization </vt:lpstr>
      <vt:lpstr> Khazar University  Scholarship Programs</vt:lpstr>
      <vt:lpstr>PowerPoint Presentation</vt:lpstr>
      <vt:lpstr>Benefits of Policy development </vt:lpstr>
      <vt:lpstr>Retraining within PAWER </vt:lpstr>
      <vt:lpstr>Do you consider policy document critical to perform your job?</vt:lpstr>
      <vt:lpstr>Do you refer to policy to solve issues in your daily job?</vt:lpstr>
      <vt:lpstr>Do you consider policies you have at university enough or qualified to solve issues you have on your job?</vt:lpstr>
      <vt:lpstr>How many times in a week you refer to policy to perform your primary job?</vt:lpstr>
      <vt:lpstr>Do you think that current policy on Credit Recognition helps you to solve issues effectively and efficiently?</vt:lpstr>
      <vt:lpstr>How detailed the policy on Credit Recognition should be?</vt:lpstr>
      <vt:lpstr>Do you see a need to add some indicators (number of hours, number of credits, equivalents of credits) mentioned in the policy for Credit Recognition?</vt:lpstr>
      <vt:lpstr>International community of Khazar university</vt:lpstr>
      <vt:lpstr>International community of Khazar university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ASSURANCE AT KHAZAR UNIVERSITY</dc:title>
  <dc:creator/>
  <cp:lastModifiedBy/>
  <cp:revision>21</cp:revision>
  <dcterms:modified xsi:type="dcterms:W3CDTF">2018-10-05T05:44:59Z</dcterms:modified>
</cp:coreProperties>
</file>