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2" r:id="rId1"/>
  </p:sldMasterIdLst>
  <p:notesMasterIdLst>
    <p:notesMasterId r:id="rId17"/>
  </p:notesMasterIdLst>
  <p:handoutMasterIdLst>
    <p:handoutMasterId r:id="rId18"/>
  </p:handoutMasterIdLst>
  <p:sldIdLst>
    <p:sldId id="285" r:id="rId2"/>
    <p:sldId id="256" r:id="rId3"/>
    <p:sldId id="257" r:id="rId4"/>
    <p:sldId id="258" r:id="rId5"/>
    <p:sldId id="259" r:id="rId6"/>
    <p:sldId id="270" r:id="rId7"/>
    <p:sldId id="274" r:id="rId8"/>
    <p:sldId id="272" r:id="rId9"/>
    <p:sldId id="271" r:id="rId10"/>
    <p:sldId id="284" r:id="rId11"/>
    <p:sldId id="273" r:id="rId12"/>
    <p:sldId id="283" r:id="rId13"/>
    <p:sldId id="275" r:id="rId14"/>
    <p:sldId id="282" r:id="rId15"/>
    <p:sldId id="28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150"/>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p:scale>
          <a:sx n="100" d="100"/>
          <a:sy n="100" d="100"/>
        </p:scale>
        <p:origin x="1890" y="-27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DC92993-7E24-4938-B4A3-1734B2D3B18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BD24DAE-F558-40B3-B25A-3A9CD77870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A122E3-AB6A-461C-BE4C-39A5656F16A4}" type="datetimeFigureOut">
              <a:rPr lang="en-US" smtClean="0"/>
              <a:t>10/17/2017</a:t>
            </a:fld>
            <a:endParaRPr lang="en-US"/>
          </a:p>
        </p:txBody>
      </p:sp>
      <p:sp>
        <p:nvSpPr>
          <p:cNvPr id="4" name="Footer Placeholder 3">
            <a:extLst>
              <a:ext uri="{FF2B5EF4-FFF2-40B4-BE49-F238E27FC236}">
                <a16:creationId xmlns:a16="http://schemas.microsoft.com/office/drawing/2014/main" id="{6023275B-937B-4405-B856-CA5F1D3499F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3AEE2B-A633-43DE-8938-D4991EB9FF2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1EB34C-8F13-420B-B7CC-FD64FEDCFB51}" type="slidenum">
              <a:rPr lang="en-US" smtClean="0"/>
              <a:t>‹#›</a:t>
            </a:fld>
            <a:endParaRPr lang="en-US"/>
          </a:p>
        </p:txBody>
      </p:sp>
    </p:spTree>
    <p:extLst>
      <p:ext uri="{BB962C8B-B14F-4D97-AF65-F5344CB8AC3E}">
        <p14:creationId xmlns:p14="http://schemas.microsoft.com/office/powerpoint/2010/main" val="1378744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922853-AC8B-434B-9088-B0EA900AC0E8}" type="datetimeFigureOut">
              <a:rPr lang="en-US" smtClean="0"/>
              <a:t>10/17/2017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0BC015-A5B3-472B-8521-BF145C17EEF5}" type="slidenum">
              <a:rPr lang="en-US" smtClean="0"/>
              <a:t>‹#›</a:t>
            </a:fld>
            <a:endParaRPr lang="en-US"/>
          </a:p>
        </p:txBody>
      </p:sp>
    </p:spTree>
    <p:extLst>
      <p:ext uri="{BB962C8B-B14F-4D97-AF65-F5344CB8AC3E}">
        <p14:creationId xmlns:p14="http://schemas.microsoft.com/office/powerpoint/2010/main" val="3848271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0BC015-A5B3-472B-8521-BF145C17EEF5}" type="slidenum">
              <a:rPr lang="en-US" smtClean="0"/>
              <a:t>1</a:t>
            </a:fld>
            <a:endParaRPr lang="en-US"/>
          </a:p>
        </p:txBody>
      </p:sp>
    </p:spTree>
    <p:extLst>
      <p:ext uri="{BB962C8B-B14F-4D97-AF65-F5344CB8AC3E}">
        <p14:creationId xmlns:p14="http://schemas.microsoft.com/office/powerpoint/2010/main" val="4212910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0BC015-A5B3-472B-8521-BF145C17EEF5}" type="slidenum">
              <a:rPr lang="en-US" smtClean="0"/>
              <a:t>2</a:t>
            </a:fld>
            <a:endParaRPr lang="en-US"/>
          </a:p>
        </p:txBody>
      </p:sp>
    </p:spTree>
    <p:extLst>
      <p:ext uri="{BB962C8B-B14F-4D97-AF65-F5344CB8AC3E}">
        <p14:creationId xmlns:p14="http://schemas.microsoft.com/office/powerpoint/2010/main" val="308213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0BC015-A5B3-472B-8521-BF145C17EEF5}" type="slidenum">
              <a:rPr lang="en-US" smtClean="0"/>
              <a:t>3</a:t>
            </a:fld>
            <a:endParaRPr lang="en-US"/>
          </a:p>
        </p:txBody>
      </p:sp>
    </p:spTree>
    <p:extLst>
      <p:ext uri="{BB962C8B-B14F-4D97-AF65-F5344CB8AC3E}">
        <p14:creationId xmlns:p14="http://schemas.microsoft.com/office/powerpoint/2010/main" val="4116636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0BC015-A5B3-472B-8521-BF145C17EEF5}" type="slidenum">
              <a:rPr lang="en-US" smtClean="0"/>
              <a:t>4</a:t>
            </a:fld>
            <a:endParaRPr lang="en-US"/>
          </a:p>
        </p:txBody>
      </p:sp>
    </p:spTree>
    <p:extLst>
      <p:ext uri="{BB962C8B-B14F-4D97-AF65-F5344CB8AC3E}">
        <p14:creationId xmlns:p14="http://schemas.microsoft.com/office/powerpoint/2010/main" val="3229501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799" y="4400550"/>
            <a:ext cx="5679831" cy="4444512"/>
          </a:xfrm>
        </p:spPr>
        <p:txBody>
          <a:bodyPr/>
          <a:lstStyle/>
          <a:p>
            <a:r>
              <a:rPr lang="en-US" dirty="0"/>
              <a:t>2.8. </a:t>
            </a:r>
            <a:r>
              <a:rPr lang="en-US" dirty="0" err="1"/>
              <a:t>Tədris</a:t>
            </a:r>
            <a:r>
              <a:rPr lang="en-US" dirty="0"/>
              <a:t> </a:t>
            </a:r>
            <a:r>
              <a:rPr lang="en-US" dirty="0" err="1"/>
              <a:t>ili</a:t>
            </a:r>
            <a:r>
              <a:rPr lang="en-US" dirty="0"/>
              <a:t>, </a:t>
            </a:r>
            <a:r>
              <a:rPr lang="en-US" dirty="0" err="1"/>
              <a:t>bir</a:t>
            </a:r>
            <a:r>
              <a:rPr lang="en-US" dirty="0"/>
              <a:t> </a:t>
            </a:r>
            <a:r>
              <a:rPr lang="en-US" dirty="0" err="1"/>
              <a:t>qayda</a:t>
            </a:r>
            <a:r>
              <a:rPr lang="en-US" dirty="0"/>
              <a:t> </a:t>
            </a:r>
            <a:r>
              <a:rPr lang="en-US" dirty="0" err="1"/>
              <a:t>olaraq</a:t>
            </a:r>
            <a:r>
              <a:rPr lang="en-US" dirty="0"/>
              <a:t>, </a:t>
            </a:r>
            <a:r>
              <a:rPr lang="en-US" dirty="0" err="1"/>
              <a:t>iki</a:t>
            </a:r>
            <a:r>
              <a:rPr lang="en-US" dirty="0"/>
              <a:t> </a:t>
            </a:r>
            <a:r>
              <a:rPr lang="en-US" dirty="0" err="1"/>
              <a:t>semestrdən</a:t>
            </a:r>
            <a:r>
              <a:rPr lang="en-US" dirty="0"/>
              <a:t> (</a:t>
            </a:r>
            <a:r>
              <a:rPr lang="en-US" dirty="0" err="1"/>
              <a:t>payız</a:t>
            </a:r>
            <a:r>
              <a:rPr lang="en-US" dirty="0"/>
              <a:t> </a:t>
            </a:r>
            <a:r>
              <a:rPr lang="en-US" dirty="0" err="1"/>
              <a:t>və</a:t>
            </a:r>
            <a:r>
              <a:rPr lang="en-US" dirty="0"/>
              <a:t> </a:t>
            </a:r>
            <a:r>
              <a:rPr lang="en-US" dirty="0" err="1"/>
              <a:t>yaz</a:t>
            </a:r>
            <a:r>
              <a:rPr lang="en-US" dirty="0"/>
              <a:t>) </a:t>
            </a:r>
            <a:r>
              <a:rPr lang="en-US" dirty="0" err="1"/>
              <a:t>ibarətdir</a:t>
            </a:r>
            <a:r>
              <a:rPr lang="en-US" dirty="0"/>
              <a:t>. </a:t>
            </a:r>
            <a:r>
              <a:rPr lang="en-US" dirty="0" err="1"/>
              <a:t>Bundan</a:t>
            </a:r>
            <a:r>
              <a:rPr lang="en-US" dirty="0"/>
              <a:t> </a:t>
            </a:r>
            <a:r>
              <a:rPr lang="en-US" dirty="0" err="1"/>
              <a:t>əlavə</a:t>
            </a:r>
            <a:r>
              <a:rPr lang="en-US" dirty="0"/>
              <a:t>, yay </a:t>
            </a:r>
            <a:r>
              <a:rPr lang="en-US" dirty="0" err="1"/>
              <a:t>tətili</a:t>
            </a:r>
            <a:r>
              <a:rPr lang="en-US" dirty="0"/>
              <a:t> </a:t>
            </a:r>
            <a:r>
              <a:rPr lang="en-US" dirty="0" err="1"/>
              <a:t>müddətində</a:t>
            </a:r>
            <a:r>
              <a:rPr lang="en-US" dirty="0"/>
              <a:t> 6 (</a:t>
            </a:r>
            <a:r>
              <a:rPr lang="en-US" dirty="0" err="1"/>
              <a:t>altı</a:t>
            </a:r>
            <a:r>
              <a:rPr lang="en-US" dirty="0"/>
              <a:t>) </a:t>
            </a:r>
            <a:r>
              <a:rPr lang="en-US" dirty="0" err="1"/>
              <a:t>həftədən</a:t>
            </a:r>
            <a:r>
              <a:rPr lang="en-US" dirty="0"/>
              <a:t> </a:t>
            </a:r>
            <a:r>
              <a:rPr lang="en-US" dirty="0" err="1"/>
              <a:t>çox</a:t>
            </a:r>
            <a:r>
              <a:rPr lang="en-US" dirty="0"/>
              <a:t> </a:t>
            </a:r>
            <a:r>
              <a:rPr lang="en-US" dirty="0" err="1"/>
              <a:t>olmayaraq</a:t>
            </a:r>
            <a:r>
              <a:rPr lang="en-US" dirty="0"/>
              <a:t>, yay </a:t>
            </a:r>
            <a:r>
              <a:rPr lang="en-US" dirty="0" err="1"/>
              <a:t>semestri</a:t>
            </a:r>
            <a:r>
              <a:rPr lang="en-US" dirty="0"/>
              <a:t> </a:t>
            </a:r>
            <a:r>
              <a:rPr lang="en-US" dirty="0" err="1"/>
              <a:t>də</a:t>
            </a:r>
            <a:r>
              <a:rPr lang="en-US" dirty="0"/>
              <a:t> </a:t>
            </a:r>
            <a:r>
              <a:rPr lang="en-US" dirty="0" err="1"/>
              <a:t>təşkil</a:t>
            </a:r>
            <a:r>
              <a:rPr lang="en-US" dirty="0"/>
              <a:t> </a:t>
            </a:r>
            <a:r>
              <a:rPr lang="en-US" dirty="0" err="1"/>
              <a:t>oluna</a:t>
            </a:r>
            <a:r>
              <a:rPr lang="en-US" dirty="0"/>
              <a:t> </a:t>
            </a:r>
            <a:r>
              <a:rPr lang="en-US" dirty="0" err="1"/>
              <a:t>bilər</a:t>
            </a:r>
            <a:r>
              <a:rPr lang="en-US" dirty="0"/>
              <a:t>.</a:t>
            </a:r>
          </a:p>
          <a:p>
            <a:r>
              <a:rPr lang="en-US" dirty="0"/>
              <a:t>2.9. </a:t>
            </a:r>
            <a:r>
              <a:rPr lang="en-US" dirty="0" err="1"/>
              <a:t>Əyani</a:t>
            </a:r>
            <a:r>
              <a:rPr lang="en-US" dirty="0"/>
              <a:t> </a:t>
            </a:r>
            <a:r>
              <a:rPr lang="en-US" dirty="0" err="1"/>
              <a:t>formanın</a:t>
            </a:r>
            <a:r>
              <a:rPr lang="en-US" dirty="0"/>
              <a:t> </a:t>
            </a:r>
            <a:r>
              <a:rPr lang="en-US" dirty="0" err="1"/>
              <a:t>təhsil</a:t>
            </a:r>
            <a:r>
              <a:rPr lang="en-US" dirty="0"/>
              <a:t> </a:t>
            </a:r>
            <a:r>
              <a:rPr lang="en-US" dirty="0" err="1"/>
              <a:t>müddətində</a:t>
            </a:r>
            <a:r>
              <a:rPr lang="en-US" dirty="0"/>
              <a:t> </a:t>
            </a:r>
            <a:r>
              <a:rPr lang="en-US" dirty="0" err="1"/>
              <a:t>nəzəri</a:t>
            </a:r>
            <a:r>
              <a:rPr lang="en-US" dirty="0"/>
              <a:t> </a:t>
            </a:r>
            <a:r>
              <a:rPr lang="en-US" dirty="0" err="1"/>
              <a:t>tədrisə</a:t>
            </a:r>
            <a:r>
              <a:rPr lang="en-US" dirty="0"/>
              <a:t> - 45, </a:t>
            </a:r>
            <a:r>
              <a:rPr lang="en-US" dirty="0" err="1"/>
              <a:t>elmi</a:t>
            </a:r>
            <a:r>
              <a:rPr lang="en-US" dirty="0"/>
              <a:t> </a:t>
            </a:r>
            <a:r>
              <a:rPr lang="en-US" dirty="0" err="1"/>
              <a:t>tədqiqat</a:t>
            </a:r>
            <a:r>
              <a:rPr lang="en-US" dirty="0"/>
              <a:t> </a:t>
            </a:r>
            <a:r>
              <a:rPr lang="en-US" dirty="0" err="1"/>
              <a:t>və</a:t>
            </a:r>
            <a:r>
              <a:rPr lang="en-US" dirty="0"/>
              <a:t> </a:t>
            </a:r>
            <a:r>
              <a:rPr lang="en-US" dirty="0" err="1"/>
              <a:t>elmi-pedaqoji</a:t>
            </a:r>
            <a:r>
              <a:rPr lang="en-US" dirty="0"/>
              <a:t> </a:t>
            </a:r>
            <a:r>
              <a:rPr lang="en-US" dirty="0" err="1"/>
              <a:t>təcrübələrə</a:t>
            </a:r>
            <a:r>
              <a:rPr lang="en-US" dirty="0"/>
              <a:t> - 8, </a:t>
            </a:r>
            <a:r>
              <a:rPr lang="en-US" dirty="0" err="1"/>
              <a:t>imtahan</a:t>
            </a:r>
            <a:r>
              <a:rPr lang="en-US" dirty="0"/>
              <a:t> </a:t>
            </a:r>
            <a:r>
              <a:rPr lang="en-US" dirty="0" err="1"/>
              <a:t>sessiyalarına</a:t>
            </a:r>
            <a:r>
              <a:rPr lang="en-US" dirty="0"/>
              <a:t> </a:t>
            </a:r>
            <a:r>
              <a:rPr lang="en-US" dirty="0" err="1"/>
              <a:t>isə</a:t>
            </a:r>
            <a:r>
              <a:rPr lang="en-US" dirty="0"/>
              <a:t> 15 </a:t>
            </a:r>
            <a:r>
              <a:rPr lang="en-US" dirty="0" err="1"/>
              <a:t>həftə</a:t>
            </a:r>
            <a:r>
              <a:rPr lang="en-US" dirty="0"/>
              <a:t> </a:t>
            </a:r>
            <a:r>
              <a:rPr lang="en-US" dirty="0" err="1"/>
              <a:t>ayrılır</a:t>
            </a:r>
            <a:r>
              <a:rPr lang="en-US" dirty="0"/>
              <a:t>. Bu zaman </a:t>
            </a:r>
            <a:r>
              <a:rPr lang="en-US" dirty="0" err="1"/>
              <a:t>auditoriya</a:t>
            </a:r>
            <a:r>
              <a:rPr lang="en-US" dirty="0"/>
              <a:t> </a:t>
            </a:r>
            <a:r>
              <a:rPr lang="en-US" dirty="0" err="1"/>
              <a:t>saatları</a:t>
            </a:r>
            <a:r>
              <a:rPr lang="en-US" dirty="0"/>
              <a:t> 12-16 </a:t>
            </a:r>
            <a:r>
              <a:rPr lang="en-US" dirty="0" err="1"/>
              <a:t>həftədir</a:t>
            </a:r>
            <a:r>
              <a:rPr lang="en-US" dirty="0"/>
              <a:t>.</a:t>
            </a:r>
          </a:p>
          <a:p>
            <a:r>
              <a:rPr lang="en-US" dirty="0" err="1"/>
              <a:t>Dissertasiya</a:t>
            </a:r>
            <a:r>
              <a:rPr lang="en-US" dirty="0"/>
              <a:t> </a:t>
            </a:r>
            <a:r>
              <a:rPr lang="en-US" dirty="0" err="1"/>
              <a:t>işinin</a:t>
            </a:r>
            <a:r>
              <a:rPr lang="en-US" dirty="0"/>
              <a:t> </a:t>
            </a:r>
            <a:r>
              <a:rPr lang="en-US" dirty="0" err="1"/>
              <a:t>hazırlanması</a:t>
            </a:r>
            <a:r>
              <a:rPr lang="en-US" dirty="0"/>
              <a:t> </a:t>
            </a:r>
            <a:r>
              <a:rPr lang="en-US" dirty="0" err="1"/>
              <a:t>və</a:t>
            </a:r>
            <a:r>
              <a:rPr lang="en-US" dirty="0"/>
              <a:t> </a:t>
            </a:r>
            <a:r>
              <a:rPr lang="en-US" dirty="0" err="1"/>
              <a:t>müdafiəsinə</a:t>
            </a:r>
            <a:r>
              <a:rPr lang="en-US" dirty="0"/>
              <a:t> 12, </a:t>
            </a:r>
            <a:r>
              <a:rPr lang="en-US" dirty="0" err="1"/>
              <a:t>tətillərə</a:t>
            </a:r>
            <a:r>
              <a:rPr lang="en-US" dirty="0"/>
              <a:t> </a:t>
            </a:r>
            <a:r>
              <a:rPr lang="en-US" dirty="0" err="1"/>
              <a:t>isə</a:t>
            </a:r>
            <a:r>
              <a:rPr lang="en-US" dirty="0"/>
              <a:t> 14 </a:t>
            </a:r>
            <a:r>
              <a:rPr lang="en-US" dirty="0" err="1"/>
              <a:t>həftə</a:t>
            </a:r>
            <a:r>
              <a:rPr lang="en-US" dirty="0"/>
              <a:t> </a:t>
            </a:r>
            <a:r>
              <a:rPr lang="en-US" dirty="0" err="1"/>
              <a:t>ayrılır</a:t>
            </a:r>
            <a:r>
              <a:rPr lang="en-US" dirty="0"/>
              <a:t>.</a:t>
            </a:r>
          </a:p>
          <a:p>
            <a:r>
              <a:rPr lang="en-US" dirty="0"/>
              <a:t>2.10. </a:t>
            </a:r>
            <a:r>
              <a:rPr lang="en-US" dirty="0" err="1"/>
              <a:t>Tələbənin</a:t>
            </a:r>
            <a:r>
              <a:rPr lang="en-US" dirty="0"/>
              <a:t> </a:t>
            </a:r>
            <a:r>
              <a:rPr lang="en-US" dirty="0" err="1"/>
              <a:t>auditoriya</a:t>
            </a:r>
            <a:r>
              <a:rPr lang="en-US" dirty="0"/>
              <a:t> </a:t>
            </a:r>
            <a:r>
              <a:rPr lang="en-US" dirty="0" err="1"/>
              <a:t>və</a:t>
            </a:r>
            <a:r>
              <a:rPr lang="en-US" dirty="0"/>
              <a:t> </a:t>
            </a:r>
            <a:r>
              <a:rPr lang="en-US" dirty="0" err="1"/>
              <a:t>auditoriyadankənar</a:t>
            </a:r>
            <a:r>
              <a:rPr lang="en-US" dirty="0"/>
              <a:t> (</a:t>
            </a:r>
            <a:r>
              <a:rPr lang="en-US" dirty="0" err="1"/>
              <a:t>bütün</a:t>
            </a:r>
            <a:r>
              <a:rPr lang="en-US" dirty="0"/>
              <a:t> </a:t>
            </a:r>
            <a:r>
              <a:rPr lang="en-US" dirty="0" err="1"/>
              <a:t>tədris</a:t>
            </a:r>
            <a:r>
              <a:rPr lang="en-US" dirty="0"/>
              <a:t>, </a:t>
            </a:r>
            <a:r>
              <a:rPr lang="en-US" dirty="0" err="1"/>
              <a:t>elmi</a:t>
            </a:r>
            <a:r>
              <a:rPr lang="en-US" dirty="0"/>
              <a:t> </a:t>
            </a:r>
            <a:r>
              <a:rPr lang="en-US" dirty="0" err="1"/>
              <a:t>tədqiqat</a:t>
            </a:r>
            <a:r>
              <a:rPr lang="en-US" dirty="0"/>
              <a:t> </a:t>
            </a:r>
            <a:r>
              <a:rPr lang="en-US" dirty="0" err="1"/>
              <a:t>və</a:t>
            </a:r>
            <a:r>
              <a:rPr lang="en-US" dirty="0"/>
              <a:t> </a:t>
            </a:r>
            <a:r>
              <a:rPr lang="en-US" dirty="0" err="1"/>
              <a:t>elmi-pedaqoji</a:t>
            </a:r>
            <a:r>
              <a:rPr lang="en-US" dirty="0"/>
              <a:t> ) </a:t>
            </a:r>
            <a:r>
              <a:rPr lang="en-US" dirty="0" err="1"/>
              <a:t>həftəlik</a:t>
            </a:r>
            <a:r>
              <a:rPr lang="en-US" dirty="0"/>
              <a:t> </a:t>
            </a:r>
            <a:r>
              <a:rPr lang="en-US" dirty="0" err="1"/>
              <a:t>yükünün</a:t>
            </a:r>
            <a:r>
              <a:rPr lang="en-US" dirty="0"/>
              <a:t> </a:t>
            </a:r>
            <a:r>
              <a:rPr lang="en-US" dirty="0" err="1"/>
              <a:t>həcmi</a:t>
            </a:r>
            <a:r>
              <a:rPr lang="en-US" dirty="0"/>
              <a:t> 45 </a:t>
            </a:r>
            <a:r>
              <a:rPr lang="en-US" dirty="0" err="1"/>
              <a:t>saatdır</a:t>
            </a:r>
            <a:r>
              <a:rPr lang="en-US" dirty="0"/>
              <a:t>. Bu zaman </a:t>
            </a:r>
            <a:r>
              <a:rPr lang="en-US" dirty="0" err="1"/>
              <a:t>dərslər</a:t>
            </a:r>
            <a:r>
              <a:rPr lang="en-US" dirty="0"/>
              <a:t> 12-16 </a:t>
            </a:r>
            <a:r>
              <a:rPr lang="en-US" dirty="0" err="1"/>
              <a:t>saat</a:t>
            </a:r>
            <a:r>
              <a:rPr lang="en-US" dirty="0"/>
              <a:t> </a:t>
            </a:r>
            <a:r>
              <a:rPr lang="en-US" dirty="0" err="1"/>
              <a:t>təşkil</a:t>
            </a:r>
            <a:r>
              <a:rPr lang="en-US" dirty="0"/>
              <a:t> </a:t>
            </a:r>
            <a:r>
              <a:rPr lang="en-US" dirty="0" err="1"/>
              <a:t>edir</a:t>
            </a:r>
            <a:r>
              <a:rPr lang="en-US" dirty="0"/>
              <a:t>.</a:t>
            </a:r>
          </a:p>
          <a:p>
            <a:r>
              <a:rPr lang="en-US" dirty="0" err="1"/>
              <a:t>Qiyabi</a:t>
            </a:r>
            <a:r>
              <a:rPr lang="en-US" dirty="0"/>
              <a:t> forma </a:t>
            </a:r>
            <a:r>
              <a:rPr lang="en-US" dirty="0" err="1"/>
              <a:t>üzrə</a:t>
            </a:r>
            <a:r>
              <a:rPr lang="en-US" dirty="0"/>
              <a:t> </a:t>
            </a:r>
            <a:r>
              <a:rPr lang="en-US" dirty="0" err="1"/>
              <a:t>isə</a:t>
            </a:r>
            <a:r>
              <a:rPr lang="en-US" dirty="0"/>
              <a:t> </a:t>
            </a:r>
            <a:r>
              <a:rPr lang="en-US" dirty="0" err="1"/>
              <a:t>tələbələrin</a:t>
            </a:r>
            <a:r>
              <a:rPr lang="en-US" dirty="0"/>
              <a:t> </a:t>
            </a:r>
            <a:r>
              <a:rPr lang="en-US" dirty="0" err="1"/>
              <a:t>auditoriya</a:t>
            </a:r>
            <a:r>
              <a:rPr lang="en-US" dirty="0"/>
              <a:t> </a:t>
            </a:r>
            <a:r>
              <a:rPr lang="en-US" dirty="0" err="1"/>
              <a:t>dərslərinin</a:t>
            </a:r>
            <a:r>
              <a:rPr lang="en-US" dirty="0"/>
              <a:t> </a:t>
            </a:r>
            <a:r>
              <a:rPr lang="en-US" dirty="0" err="1"/>
              <a:t>həcmi</a:t>
            </a:r>
            <a:r>
              <a:rPr lang="en-US" dirty="0"/>
              <a:t> </a:t>
            </a:r>
            <a:r>
              <a:rPr lang="en-US" dirty="0" err="1"/>
              <a:t>ildə</a:t>
            </a:r>
            <a:r>
              <a:rPr lang="en-US" dirty="0"/>
              <a:t> 120-160 </a:t>
            </a:r>
            <a:r>
              <a:rPr lang="en-US" dirty="0" err="1"/>
              <a:t>saat</a:t>
            </a:r>
            <a:r>
              <a:rPr lang="en-US" dirty="0"/>
              <a:t> </a:t>
            </a:r>
            <a:r>
              <a:rPr lang="en-US" dirty="0" err="1"/>
              <a:t>nəzərdə</a:t>
            </a:r>
            <a:r>
              <a:rPr lang="en-US" dirty="0"/>
              <a:t> </a:t>
            </a:r>
            <a:r>
              <a:rPr lang="en-US" dirty="0" err="1"/>
              <a:t>tutulur</a:t>
            </a:r>
            <a:r>
              <a:rPr lang="en-US" dirty="0"/>
              <a:t>. </a:t>
            </a:r>
            <a:r>
              <a:rPr lang="en-US" dirty="0" err="1"/>
              <a:t>Hər</a:t>
            </a:r>
            <a:r>
              <a:rPr lang="en-US" dirty="0"/>
              <a:t> </a:t>
            </a:r>
            <a:r>
              <a:rPr lang="en-US" dirty="0" err="1"/>
              <a:t>tədris</a:t>
            </a:r>
            <a:r>
              <a:rPr lang="en-US" dirty="0"/>
              <a:t> </a:t>
            </a:r>
            <a:r>
              <a:rPr lang="en-US" dirty="0" err="1"/>
              <a:t>ilində</a:t>
            </a:r>
            <a:r>
              <a:rPr lang="en-US" dirty="0"/>
              <a:t> </a:t>
            </a:r>
            <a:r>
              <a:rPr lang="en-US" dirty="0" err="1"/>
              <a:t>təlim</a:t>
            </a:r>
            <a:r>
              <a:rPr lang="en-US" dirty="0"/>
              <a:t> </a:t>
            </a:r>
            <a:r>
              <a:rPr lang="en-US" dirty="0" err="1"/>
              <a:t>müddəti</a:t>
            </a:r>
            <a:r>
              <a:rPr lang="en-US" dirty="0"/>
              <a:t> 15 </a:t>
            </a:r>
            <a:r>
              <a:rPr lang="en-US" dirty="0" err="1"/>
              <a:t>sentyabr</a:t>
            </a:r>
            <a:r>
              <a:rPr lang="en-US" dirty="0"/>
              <a:t> </a:t>
            </a:r>
            <a:r>
              <a:rPr lang="en-US" dirty="0" err="1"/>
              <a:t>tarixindən</a:t>
            </a:r>
            <a:r>
              <a:rPr lang="en-US" dirty="0"/>
              <a:t> </a:t>
            </a:r>
            <a:r>
              <a:rPr lang="en-US" dirty="0" err="1"/>
              <a:t>başlanır</a:t>
            </a:r>
            <a:r>
              <a:rPr lang="en-US" dirty="0"/>
              <a:t> </a:t>
            </a:r>
            <a:r>
              <a:rPr lang="en-US" dirty="0" err="1"/>
              <a:t>və</a:t>
            </a:r>
            <a:r>
              <a:rPr lang="en-US" dirty="0"/>
              <a:t> </a:t>
            </a:r>
            <a:r>
              <a:rPr lang="en-US" dirty="0" err="1"/>
              <a:t>tədris</a:t>
            </a:r>
            <a:r>
              <a:rPr lang="en-US" dirty="0"/>
              <a:t> </a:t>
            </a:r>
            <a:r>
              <a:rPr lang="en-US" dirty="0" err="1"/>
              <a:t>planına</a:t>
            </a:r>
            <a:r>
              <a:rPr lang="en-US" dirty="0"/>
              <a:t> </a:t>
            </a:r>
            <a:r>
              <a:rPr lang="en-US" dirty="0" err="1"/>
              <a:t>müvafiq</a:t>
            </a:r>
            <a:r>
              <a:rPr lang="en-US" dirty="0"/>
              <a:t> </a:t>
            </a:r>
            <a:r>
              <a:rPr lang="en-US" dirty="0" err="1"/>
              <a:t>olaraq</a:t>
            </a:r>
            <a:r>
              <a:rPr lang="en-US" dirty="0"/>
              <a:t> </a:t>
            </a:r>
            <a:r>
              <a:rPr lang="en-US" dirty="0" err="1"/>
              <a:t>yekunlaşır</a:t>
            </a:r>
            <a:r>
              <a:rPr lang="en-US" dirty="0"/>
              <a:t>.</a:t>
            </a:r>
          </a:p>
          <a:p>
            <a:r>
              <a:rPr lang="en-US" dirty="0"/>
              <a:t>2.11. Bir </a:t>
            </a:r>
            <a:r>
              <a:rPr lang="en-US" dirty="0" err="1"/>
              <a:t>akademik</a:t>
            </a:r>
            <a:r>
              <a:rPr lang="en-US" dirty="0"/>
              <a:t> </a:t>
            </a:r>
            <a:r>
              <a:rPr lang="en-US" dirty="0" err="1"/>
              <a:t>saat</a:t>
            </a:r>
            <a:r>
              <a:rPr lang="en-US" dirty="0"/>
              <a:t> - 45 </a:t>
            </a:r>
            <a:r>
              <a:rPr lang="en-US" dirty="0" err="1"/>
              <a:t>dəqiqəyə</a:t>
            </a:r>
            <a:r>
              <a:rPr lang="en-US" dirty="0"/>
              <a:t> </a:t>
            </a:r>
            <a:r>
              <a:rPr lang="en-US" dirty="0" err="1"/>
              <a:t>bərabərdir</a:t>
            </a:r>
            <a:r>
              <a:rPr lang="en-US" dirty="0"/>
              <a:t>. </a:t>
            </a:r>
            <a:r>
              <a:rPr lang="en-US" dirty="0" err="1"/>
              <a:t>Bütün</a:t>
            </a:r>
            <a:r>
              <a:rPr lang="en-US" dirty="0"/>
              <a:t> </a:t>
            </a:r>
            <a:r>
              <a:rPr lang="en-US" dirty="0" err="1"/>
              <a:t>növ</a:t>
            </a:r>
            <a:r>
              <a:rPr lang="en-US" dirty="0"/>
              <a:t> </a:t>
            </a:r>
            <a:r>
              <a:rPr lang="en-US" dirty="0" err="1"/>
              <a:t>dərslər</a:t>
            </a:r>
            <a:r>
              <a:rPr lang="en-US" dirty="0"/>
              <a:t> </a:t>
            </a:r>
            <a:r>
              <a:rPr lang="en-US" dirty="0" err="1"/>
              <a:t>üçün</a:t>
            </a:r>
            <a:r>
              <a:rPr lang="en-US" dirty="0"/>
              <a:t> 2 </a:t>
            </a:r>
            <a:r>
              <a:rPr lang="en-US" dirty="0" err="1"/>
              <a:t>akademik</a:t>
            </a:r>
            <a:r>
              <a:rPr lang="en-US" dirty="0"/>
              <a:t> </a:t>
            </a:r>
            <a:r>
              <a:rPr lang="en-US" dirty="0" err="1"/>
              <a:t>saat</a:t>
            </a:r>
            <a:r>
              <a:rPr lang="en-US" dirty="0"/>
              <a:t> </a:t>
            </a:r>
            <a:r>
              <a:rPr lang="en-US" dirty="0" err="1"/>
              <a:t>müəyyənləşdirilir</a:t>
            </a:r>
            <a:r>
              <a:rPr lang="en-US" dirty="0"/>
              <a:t>. </a:t>
            </a:r>
            <a:r>
              <a:rPr lang="en-US" dirty="0" err="1"/>
              <a:t>Akademik</a:t>
            </a:r>
            <a:r>
              <a:rPr lang="en-US" dirty="0"/>
              <a:t> </a:t>
            </a:r>
            <a:r>
              <a:rPr lang="en-US" dirty="0" err="1"/>
              <a:t>saatlararası</a:t>
            </a:r>
            <a:r>
              <a:rPr lang="en-US" dirty="0"/>
              <a:t> </a:t>
            </a:r>
            <a:r>
              <a:rPr lang="en-US" dirty="0" err="1"/>
              <a:t>fasilə</a:t>
            </a:r>
            <a:r>
              <a:rPr lang="en-US" dirty="0"/>
              <a:t> 5 </a:t>
            </a:r>
            <a:r>
              <a:rPr lang="en-US" dirty="0" err="1"/>
              <a:t>dəqiqədən</a:t>
            </a:r>
            <a:r>
              <a:rPr lang="en-US" dirty="0"/>
              <a:t> </a:t>
            </a:r>
            <a:r>
              <a:rPr lang="en-US" dirty="0" err="1"/>
              <a:t>az</a:t>
            </a:r>
            <a:r>
              <a:rPr lang="en-US" dirty="0"/>
              <a:t> </a:t>
            </a:r>
            <a:r>
              <a:rPr lang="en-US" dirty="0" err="1"/>
              <a:t>olmamalıdır</a:t>
            </a:r>
            <a:r>
              <a:rPr lang="en-US" dirty="0"/>
              <a:t>.</a:t>
            </a:r>
          </a:p>
          <a:p>
            <a:r>
              <a:rPr lang="en-US" dirty="0"/>
              <a:t>2.12. </a:t>
            </a:r>
            <a:r>
              <a:rPr lang="en-US" dirty="0" err="1"/>
              <a:t>Magistratura</a:t>
            </a:r>
            <a:r>
              <a:rPr lang="en-US" dirty="0"/>
              <a:t> </a:t>
            </a:r>
            <a:r>
              <a:rPr lang="en-US" dirty="0" err="1"/>
              <a:t>üzrə</a:t>
            </a:r>
            <a:r>
              <a:rPr lang="en-US" dirty="0"/>
              <a:t> </a:t>
            </a:r>
            <a:r>
              <a:rPr lang="en-US" dirty="0" err="1"/>
              <a:t>aparılan</a:t>
            </a:r>
            <a:r>
              <a:rPr lang="en-US" dirty="0"/>
              <a:t> </a:t>
            </a:r>
            <a:r>
              <a:rPr lang="en-US" dirty="0" err="1"/>
              <a:t>elmi</a:t>
            </a:r>
            <a:r>
              <a:rPr lang="en-US" dirty="0"/>
              <a:t> </a:t>
            </a:r>
            <a:r>
              <a:rPr lang="en-US" dirty="0" err="1"/>
              <a:t>tədqiqat</a:t>
            </a:r>
            <a:r>
              <a:rPr lang="en-US" dirty="0"/>
              <a:t> </a:t>
            </a:r>
            <a:r>
              <a:rPr lang="en-US" dirty="0" err="1"/>
              <a:t>işləri</a:t>
            </a:r>
            <a:r>
              <a:rPr lang="en-US" dirty="0"/>
              <a:t> </a:t>
            </a:r>
            <a:r>
              <a:rPr lang="en-US" dirty="0" err="1"/>
              <a:t>axtarış</a:t>
            </a:r>
            <a:r>
              <a:rPr lang="en-US" dirty="0"/>
              <a:t> </a:t>
            </a:r>
            <a:r>
              <a:rPr lang="en-US" dirty="0" err="1"/>
              <a:t>və</a:t>
            </a:r>
            <a:r>
              <a:rPr lang="en-US" dirty="0"/>
              <a:t> </a:t>
            </a:r>
            <a:r>
              <a:rPr lang="en-US" dirty="0" err="1"/>
              <a:t>tətbiqi</a:t>
            </a:r>
            <a:r>
              <a:rPr lang="en-US" dirty="0"/>
              <a:t> </a:t>
            </a:r>
            <a:r>
              <a:rPr lang="en-US" dirty="0" err="1"/>
              <a:t>xarakterli</a:t>
            </a:r>
            <a:r>
              <a:rPr lang="en-US" dirty="0"/>
              <a:t> </a:t>
            </a:r>
            <a:r>
              <a:rPr lang="en-US" dirty="0" err="1"/>
              <a:t>işlər</a:t>
            </a:r>
            <a:r>
              <a:rPr lang="en-US" dirty="0"/>
              <a:t> </a:t>
            </a:r>
            <a:r>
              <a:rPr lang="en-US" dirty="0" err="1"/>
              <a:t>olmalıdır</a:t>
            </a:r>
            <a:r>
              <a:rPr lang="en-US" dirty="0"/>
              <a:t>.</a:t>
            </a:r>
          </a:p>
          <a:p>
            <a:r>
              <a:rPr lang="en-US" dirty="0"/>
              <a:t>2.13. </a:t>
            </a:r>
            <a:r>
              <a:rPr lang="en-US" dirty="0" err="1"/>
              <a:t>Magistrantlara</a:t>
            </a:r>
            <a:r>
              <a:rPr lang="en-US" dirty="0"/>
              <a:t> </a:t>
            </a:r>
            <a:r>
              <a:rPr lang="en-US" dirty="0" err="1"/>
              <a:t>elmi</a:t>
            </a:r>
            <a:r>
              <a:rPr lang="en-US" dirty="0"/>
              <a:t> </a:t>
            </a:r>
            <a:r>
              <a:rPr lang="en-US" dirty="0" err="1"/>
              <a:t>rəhbərlik</a:t>
            </a:r>
            <a:r>
              <a:rPr lang="en-US" dirty="0"/>
              <a:t>, </a:t>
            </a:r>
            <a:r>
              <a:rPr lang="en-US" dirty="0" err="1"/>
              <a:t>bir</a:t>
            </a:r>
            <a:r>
              <a:rPr lang="en-US" dirty="0"/>
              <a:t> </a:t>
            </a:r>
            <a:r>
              <a:rPr lang="en-US" dirty="0" err="1"/>
              <a:t>qayda</a:t>
            </a:r>
            <a:r>
              <a:rPr lang="en-US" dirty="0"/>
              <a:t> </a:t>
            </a:r>
            <a:r>
              <a:rPr lang="en-US" dirty="0" err="1"/>
              <a:t>olaraq</a:t>
            </a:r>
            <a:r>
              <a:rPr lang="en-US" dirty="0"/>
              <a:t>, </a:t>
            </a:r>
            <a:r>
              <a:rPr lang="en-US" dirty="0" err="1"/>
              <a:t>həmin</a:t>
            </a:r>
            <a:r>
              <a:rPr lang="en-US" dirty="0"/>
              <a:t> </a:t>
            </a:r>
            <a:r>
              <a:rPr lang="en-US" dirty="0" err="1"/>
              <a:t>təhsil</a:t>
            </a:r>
            <a:r>
              <a:rPr lang="en-US" dirty="0"/>
              <a:t> </a:t>
            </a:r>
            <a:r>
              <a:rPr lang="en-US" dirty="0" err="1"/>
              <a:t>müəssisəsində</a:t>
            </a:r>
            <a:r>
              <a:rPr lang="en-US" dirty="0"/>
              <a:t> </a:t>
            </a:r>
            <a:r>
              <a:rPr lang="en-US" dirty="0" err="1"/>
              <a:t>çalışan</a:t>
            </a:r>
            <a:r>
              <a:rPr lang="en-US" dirty="0"/>
              <a:t> professor-</a:t>
            </a:r>
            <a:r>
              <a:rPr lang="en-US" dirty="0" err="1"/>
              <a:t>müəllim</a:t>
            </a:r>
            <a:r>
              <a:rPr lang="en-US" dirty="0"/>
              <a:t> </a:t>
            </a:r>
            <a:r>
              <a:rPr lang="en-US" dirty="0" err="1"/>
              <a:t>heyətinin</a:t>
            </a:r>
            <a:r>
              <a:rPr lang="en-US" dirty="0"/>
              <a:t> </a:t>
            </a:r>
            <a:r>
              <a:rPr lang="en-US" dirty="0" err="1"/>
              <a:t>elmi</a:t>
            </a:r>
            <a:r>
              <a:rPr lang="en-US" dirty="0"/>
              <a:t> </a:t>
            </a:r>
            <a:r>
              <a:rPr lang="en-US" dirty="0" err="1"/>
              <a:t>adı</a:t>
            </a:r>
            <a:r>
              <a:rPr lang="en-US" dirty="0"/>
              <a:t> </a:t>
            </a:r>
            <a:r>
              <a:rPr lang="en-US" dirty="0" err="1"/>
              <a:t>və</a:t>
            </a:r>
            <a:r>
              <a:rPr lang="en-US" dirty="0"/>
              <a:t> </a:t>
            </a:r>
            <a:r>
              <a:rPr lang="en-US" dirty="0" err="1"/>
              <a:t>ya</a:t>
            </a:r>
            <a:r>
              <a:rPr lang="en-US" dirty="0"/>
              <a:t> </a:t>
            </a:r>
            <a:r>
              <a:rPr lang="en-US" dirty="0" err="1"/>
              <a:t>elmi</a:t>
            </a:r>
            <a:r>
              <a:rPr lang="en-US" dirty="0"/>
              <a:t> </a:t>
            </a:r>
            <a:r>
              <a:rPr lang="en-US" dirty="0" err="1"/>
              <a:t>dərəcəsi</a:t>
            </a:r>
            <a:r>
              <a:rPr lang="en-US" dirty="0"/>
              <a:t> </a:t>
            </a:r>
            <a:r>
              <a:rPr lang="en-US" dirty="0" err="1"/>
              <a:t>olan</a:t>
            </a:r>
            <a:r>
              <a:rPr lang="en-US" dirty="0"/>
              <a:t> </a:t>
            </a:r>
            <a:r>
              <a:rPr lang="en-US" dirty="0" err="1"/>
              <a:t>nümayəndələri</a:t>
            </a:r>
            <a:r>
              <a:rPr lang="en-US" dirty="0"/>
              <a:t> </a:t>
            </a:r>
            <a:r>
              <a:rPr lang="en-US" dirty="0" err="1"/>
              <a:t>və</a:t>
            </a:r>
            <a:r>
              <a:rPr lang="en-US" dirty="0"/>
              <a:t> </a:t>
            </a:r>
            <a:r>
              <a:rPr lang="en-US" dirty="0" err="1"/>
              <a:t>ya</a:t>
            </a:r>
            <a:r>
              <a:rPr lang="en-US" dirty="0"/>
              <a:t> </a:t>
            </a:r>
            <a:r>
              <a:rPr lang="en-US" dirty="0" err="1"/>
              <a:t>həmin</a:t>
            </a:r>
            <a:r>
              <a:rPr lang="en-US" dirty="0"/>
              <a:t> </a:t>
            </a:r>
            <a:r>
              <a:rPr lang="en-US" dirty="0" err="1"/>
              <a:t>şərtləri</a:t>
            </a:r>
            <a:r>
              <a:rPr lang="en-US" dirty="0"/>
              <a:t> </a:t>
            </a:r>
            <a:r>
              <a:rPr lang="en-US" dirty="0" err="1"/>
              <a:t>ödəyən</a:t>
            </a:r>
            <a:r>
              <a:rPr lang="en-US" dirty="0"/>
              <a:t> </a:t>
            </a:r>
            <a:r>
              <a:rPr lang="en-US" dirty="0" err="1"/>
              <a:t>digər</a:t>
            </a:r>
            <a:r>
              <a:rPr lang="en-US" dirty="0"/>
              <a:t> </a:t>
            </a:r>
            <a:r>
              <a:rPr lang="en-US" dirty="0" err="1"/>
              <a:t>müəssisə</a:t>
            </a:r>
            <a:r>
              <a:rPr lang="en-US" dirty="0"/>
              <a:t> </a:t>
            </a:r>
            <a:r>
              <a:rPr lang="en-US" dirty="0" err="1"/>
              <a:t>və</a:t>
            </a:r>
            <a:r>
              <a:rPr lang="en-US" dirty="0"/>
              <a:t> </a:t>
            </a:r>
            <a:r>
              <a:rPr lang="en-US" dirty="0" err="1"/>
              <a:t>təşkilatlarda</a:t>
            </a:r>
            <a:r>
              <a:rPr lang="en-US" dirty="0"/>
              <a:t> </a:t>
            </a:r>
            <a:r>
              <a:rPr lang="en-US" dirty="0" err="1"/>
              <a:t>çalışan</a:t>
            </a:r>
            <a:r>
              <a:rPr lang="en-US" dirty="0"/>
              <a:t> </a:t>
            </a:r>
            <a:r>
              <a:rPr lang="en-US" dirty="0" err="1"/>
              <a:t>şəxslər</a:t>
            </a:r>
            <a:r>
              <a:rPr lang="en-US" dirty="0"/>
              <a:t> </a:t>
            </a:r>
            <a:r>
              <a:rPr lang="en-US" dirty="0" err="1"/>
              <a:t>tərəfindən</a:t>
            </a:r>
            <a:r>
              <a:rPr lang="en-US" dirty="0"/>
              <a:t> </a:t>
            </a:r>
            <a:r>
              <a:rPr lang="en-US" dirty="0" err="1"/>
              <a:t>həyata</a:t>
            </a:r>
            <a:r>
              <a:rPr lang="en-US" dirty="0"/>
              <a:t> </a:t>
            </a:r>
            <a:r>
              <a:rPr lang="en-US" dirty="0" err="1"/>
              <a:t>keçirilir</a:t>
            </a:r>
            <a:r>
              <a:rPr lang="en-US" dirty="0"/>
              <a:t>. Bir </a:t>
            </a:r>
            <a:r>
              <a:rPr lang="en-US" dirty="0" err="1"/>
              <a:t>nəfərə</a:t>
            </a:r>
            <a:r>
              <a:rPr lang="en-US" dirty="0"/>
              <a:t> 5-dən </a:t>
            </a:r>
            <a:r>
              <a:rPr lang="en-US" dirty="0" err="1"/>
              <a:t>çox</a:t>
            </a:r>
            <a:r>
              <a:rPr lang="en-US" dirty="0"/>
              <a:t> </a:t>
            </a:r>
            <a:r>
              <a:rPr lang="en-US" dirty="0" err="1"/>
              <a:t>magistranta</a:t>
            </a:r>
            <a:r>
              <a:rPr lang="en-US" dirty="0"/>
              <a:t> </a:t>
            </a:r>
            <a:r>
              <a:rPr lang="en-US" dirty="0" err="1"/>
              <a:t>rəhbərlik</a:t>
            </a:r>
            <a:r>
              <a:rPr lang="en-US" dirty="0"/>
              <a:t> </a:t>
            </a:r>
            <a:r>
              <a:rPr lang="en-US" dirty="0" err="1"/>
              <a:t>etməyə</a:t>
            </a:r>
            <a:r>
              <a:rPr lang="en-US" dirty="0"/>
              <a:t> </a:t>
            </a:r>
            <a:r>
              <a:rPr lang="en-US" dirty="0" err="1"/>
              <a:t>icazə</a:t>
            </a:r>
            <a:r>
              <a:rPr lang="en-US" dirty="0"/>
              <a:t> </a:t>
            </a:r>
            <a:r>
              <a:rPr lang="en-US" dirty="0" err="1"/>
              <a:t>verilmir</a:t>
            </a:r>
            <a:r>
              <a:rPr lang="en-US" dirty="0"/>
              <a:t>. </a:t>
            </a:r>
            <a:r>
              <a:rPr lang="en-US" dirty="0" err="1"/>
              <a:t>Magistrantın</a:t>
            </a:r>
            <a:r>
              <a:rPr lang="en-US" dirty="0"/>
              <a:t> </a:t>
            </a:r>
            <a:r>
              <a:rPr lang="en-US" dirty="0" err="1"/>
              <a:t>elmi</a:t>
            </a:r>
            <a:r>
              <a:rPr lang="en-US" dirty="0"/>
              <a:t> </a:t>
            </a:r>
            <a:r>
              <a:rPr lang="en-US" dirty="0" err="1"/>
              <a:t>tədqiqatının</a:t>
            </a:r>
            <a:r>
              <a:rPr lang="en-US" dirty="0"/>
              <a:t> </a:t>
            </a:r>
            <a:r>
              <a:rPr lang="en-US" dirty="0" err="1"/>
              <a:t>yönümü</a:t>
            </a:r>
            <a:r>
              <a:rPr lang="en-US" dirty="0"/>
              <a:t> </a:t>
            </a:r>
            <a:r>
              <a:rPr lang="en-US" dirty="0" err="1"/>
              <a:t>müxtəlif</a:t>
            </a:r>
            <a:r>
              <a:rPr lang="en-US" dirty="0"/>
              <a:t> </a:t>
            </a:r>
            <a:r>
              <a:rPr lang="en-US" dirty="0" err="1"/>
              <a:t>elmlərin</a:t>
            </a:r>
            <a:r>
              <a:rPr lang="en-US" dirty="0"/>
              <a:t> </a:t>
            </a:r>
            <a:r>
              <a:rPr lang="en-US" dirty="0" err="1"/>
              <a:t>qovuşmasından</a:t>
            </a:r>
            <a:r>
              <a:rPr lang="en-US" dirty="0"/>
              <a:t> </a:t>
            </a:r>
            <a:r>
              <a:rPr lang="en-US" dirty="0" err="1"/>
              <a:t>ibarət</a:t>
            </a:r>
            <a:r>
              <a:rPr lang="en-US" dirty="0"/>
              <a:t> </a:t>
            </a:r>
            <a:r>
              <a:rPr lang="en-US" dirty="0" err="1"/>
              <a:t>olduğu</a:t>
            </a:r>
            <a:r>
              <a:rPr lang="en-US" dirty="0"/>
              <a:t> </a:t>
            </a:r>
            <a:r>
              <a:rPr lang="en-US" dirty="0" err="1"/>
              <a:t>halda</a:t>
            </a:r>
            <a:r>
              <a:rPr lang="en-US" dirty="0"/>
              <a:t>, </a:t>
            </a:r>
            <a:r>
              <a:rPr lang="en-US" dirty="0" err="1"/>
              <a:t>ona</a:t>
            </a:r>
            <a:r>
              <a:rPr lang="en-US" dirty="0"/>
              <a:t> </a:t>
            </a:r>
            <a:r>
              <a:rPr lang="en-US" dirty="0" err="1"/>
              <a:t>elmi</a:t>
            </a:r>
            <a:r>
              <a:rPr lang="en-US" dirty="0"/>
              <a:t> </a:t>
            </a:r>
            <a:r>
              <a:rPr lang="en-US" dirty="0" err="1"/>
              <a:t>rəhbərlə</a:t>
            </a:r>
            <a:r>
              <a:rPr lang="en-US" dirty="0"/>
              <a:t> </a:t>
            </a:r>
            <a:r>
              <a:rPr lang="en-US" dirty="0" err="1"/>
              <a:t>yanaşı</a:t>
            </a:r>
            <a:r>
              <a:rPr lang="en-US" dirty="0"/>
              <a:t>, </a:t>
            </a:r>
            <a:r>
              <a:rPr lang="en-US" dirty="0" err="1"/>
              <a:t>elmi</a:t>
            </a:r>
            <a:r>
              <a:rPr lang="en-US" dirty="0"/>
              <a:t> </a:t>
            </a:r>
            <a:r>
              <a:rPr lang="en-US" dirty="0" err="1"/>
              <a:t>məsləhətçi</a:t>
            </a:r>
            <a:r>
              <a:rPr lang="en-US" dirty="0"/>
              <a:t> </a:t>
            </a:r>
            <a:r>
              <a:rPr lang="en-US" dirty="0" err="1"/>
              <a:t>də</a:t>
            </a:r>
            <a:r>
              <a:rPr lang="en-US" dirty="0"/>
              <a:t> </a:t>
            </a:r>
            <a:r>
              <a:rPr lang="en-US" dirty="0" err="1"/>
              <a:t>təyin</a:t>
            </a:r>
            <a:r>
              <a:rPr lang="en-US" dirty="0"/>
              <a:t> </a:t>
            </a:r>
            <a:r>
              <a:rPr lang="en-US" dirty="0" err="1"/>
              <a:t>oluna</a:t>
            </a:r>
            <a:r>
              <a:rPr lang="en-US" dirty="0"/>
              <a:t> </a:t>
            </a:r>
            <a:r>
              <a:rPr lang="en-US" dirty="0" err="1"/>
              <a:t>bilər</a:t>
            </a:r>
            <a:r>
              <a:rPr lang="en-US" dirty="0"/>
              <a:t>.</a:t>
            </a:r>
          </a:p>
          <a:p>
            <a:endParaRPr lang="en-US" dirty="0"/>
          </a:p>
        </p:txBody>
      </p:sp>
      <p:sp>
        <p:nvSpPr>
          <p:cNvPr id="4" name="Slide Number Placeholder 3"/>
          <p:cNvSpPr>
            <a:spLocks noGrp="1"/>
          </p:cNvSpPr>
          <p:nvPr>
            <p:ph type="sldNum" sz="quarter" idx="10"/>
          </p:nvPr>
        </p:nvSpPr>
        <p:spPr/>
        <p:txBody>
          <a:bodyPr/>
          <a:lstStyle/>
          <a:p>
            <a:fld id="{860BC015-A5B3-472B-8521-BF145C17EEF5}" type="slidenum">
              <a:rPr lang="en-US" smtClean="0"/>
              <a:t>5</a:t>
            </a:fld>
            <a:endParaRPr lang="en-US"/>
          </a:p>
        </p:txBody>
      </p:sp>
    </p:spTree>
    <p:extLst>
      <p:ext uri="{BB962C8B-B14F-4D97-AF65-F5344CB8AC3E}">
        <p14:creationId xmlns:p14="http://schemas.microsoft.com/office/powerpoint/2010/main" val="2854004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0BC015-A5B3-472B-8521-BF145C17EEF5}" type="slidenum">
              <a:rPr lang="en-US" smtClean="0"/>
              <a:t>10</a:t>
            </a:fld>
            <a:endParaRPr lang="en-US"/>
          </a:p>
        </p:txBody>
      </p:sp>
    </p:spTree>
    <p:extLst>
      <p:ext uri="{BB962C8B-B14F-4D97-AF65-F5344CB8AC3E}">
        <p14:creationId xmlns:p14="http://schemas.microsoft.com/office/powerpoint/2010/main" val="4091708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6200" marR="0" algn="ctr">
              <a:spcBef>
                <a:spcPts val="0"/>
              </a:spcBef>
              <a:spcAft>
                <a:spcPts val="0"/>
              </a:spcAft>
            </a:pPr>
            <a:r>
              <a:rPr lang="az-Latn-AZ" b="1" u="sng" dirty="0">
                <a:latin typeface="Times New Roman" panose="02020603050405020304" pitchFamily="18" charset="0"/>
                <a:ea typeface="MS Mincho" panose="02020609040205080304" pitchFamily="49" charset="-128"/>
              </a:rPr>
              <a:t>MÜDAFIƏ  PROSESİ</a:t>
            </a:r>
            <a:endParaRPr lang="en-US" sz="1100" dirty="0">
              <a:effectLst/>
              <a:latin typeface="Times New Roman" panose="02020603050405020304" pitchFamily="18" charset="0"/>
              <a:ea typeface="MS Mincho" panose="02020609040205080304" pitchFamily="49" charset="-128"/>
            </a:endParaRPr>
          </a:p>
          <a:p>
            <a:pPr marL="76200" marR="0" algn="ctr">
              <a:spcBef>
                <a:spcPts val="0"/>
              </a:spcBef>
              <a:spcAft>
                <a:spcPts val="0"/>
              </a:spcAft>
            </a:pPr>
            <a:r>
              <a:rPr lang="az-Latn-AZ" b="1"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76200" marR="0">
              <a:spcBef>
                <a:spcPts val="0"/>
              </a:spcBef>
              <a:spcAft>
                <a:spcPts val="0"/>
              </a:spcAft>
            </a:pPr>
            <a:r>
              <a:rPr lang="az-Latn-AZ" b="1"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r>
              <a:rPr lang="az-Latn-AZ" b="1"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342900" marR="0" lvl="0" indent="-342900">
              <a:spcBef>
                <a:spcPts val="0"/>
              </a:spcBef>
              <a:spcAft>
                <a:spcPts val="0"/>
              </a:spcAft>
              <a:buFont typeface="+mj-lt"/>
              <a:buAutoNum type="arabicPeriod"/>
              <a:tabLst>
                <a:tab pos="457200" algn="l"/>
              </a:tabLst>
            </a:pPr>
            <a:r>
              <a:rPr lang="az-Latn-AZ" dirty="0">
                <a:latin typeface="Times New Roman" panose="02020603050405020304" pitchFamily="18" charset="0"/>
                <a:ea typeface="MS Mincho" panose="02020609040205080304" pitchFamily="49" charset="-128"/>
              </a:rPr>
              <a:t>Magistr dissertasiyasının müdafiəsi üçün Dissertasiya Komitəsinə aşağıdakı sənədlər təqdim olunmalıdır:</a:t>
            </a:r>
            <a:endParaRPr lang="en-US" sz="1100" dirty="0">
              <a:effectLst/>
              <a:latin typeface="Times New Roman" panose="02020603050405020304" pitchFamily="18" charset="0"/>
              <a:ea typeface="MS Mincho" panose="02020609040205080304" pitchFamily="49" charset="-128"/>
            </a:endParaRPr>
          </a:p>
          <a:p>
            <a:pPr marL="533400" marR="0">
              <a:spcBef>
                <a:spcPts val="0"/>
              </a:spcBef>
              <a:spcAft>
                <a:spcPts val="0"/>
              </a:spcAft>
            </a:pPr>
            <a:r>
              <a:rPr lang="az-Latn-AZ"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742950" marR="0" lvl="1" indent="-285750">
              <a:spcBef>
                <a:spcPts val="0"/>
              </a:spcBef>
              <a:spcAft>
                <a:spcPts val="0"/>
              </a:spcAft>
              <a:buFont typeface="Symbol" panose="05050102010706020507" pitchFamily="18" charset="2"/>
              <a:buChar char=""/>
              <a:tabLst>
                <a:tab pos="647700" algn="l"/>
              </a:tabLst>
            </a:pPr>
            <a:r>
              <a:rPr lang="az-Latn-AZ" dirty="0">
                <a:latin typeface="Times New Roman" panose="02020603050405020304" pitchFamily="18" charset="0"/>
                <a:ea typeface="MS Mincho" panose="02020609040205080304" pitchFamily="49" charset="-128"/>
              </a:rPr>
              <a:t>Dissertasiya Komitəsinin yaradılması haqqında rektorun əmri</a:t>
            </a:r>
            <a:endParaRPr lang="en-US" sz="1100" dirty="0">
              <a:effectLst/>
              <a:latin typeface="Times New Roman" panose="02020603050405020304" pitchFamily="18" charset="0"/>
              <a:ea typeface="MS Mincho" panose="02020609040205080304" pitchFamily="49" charset="-128"/>
            </a:endParaRPr>
          </a:p>
          <a:p>
            <a:pPr marL="742950" marR="0" lvl="1" indent="-285750">
              <a:spcBef>
                <a:spcPts val="0"/>
              </a:spcBef>
              <a:spcAft>
                <a:spcPts val="0"/>
              </a:spcAft>
              <a:buFont typeface="Symbol" panose="05050102010706020507" pitchFamily="18" charset="2"/>
              <a:buChar char=""/>
              <a:tabLst>
                <a:tab pos="647700" algn="l"/>
              </a:tabLst>
            </a:pPr>
            <a:r>
              <a:rPr lang="az-Latn-AZ" dirty="0">
                <a:latin typeface="Times New Roman" panose="02020603050405020304" pitchFamily="18" charset="0"/>
                <a:ea typeface="MS Mincho" panose="02020609040205080304" pitchFamily="49" charset="-128"/>
              </a:rPr>
              <a:t>dissertasiya;</a:t>
            </a:r>
            <a:endParaRPr lang="en-US" dirty="0">
              <a:latin typeface="Times New Roman" panose="02020603050405020304" pitchFamily="18" charset="0"/>
              <a:ea typeface="MS Mincho" panose="02020609040205080304" pitchFamily="49" charset="-128"/>
            </a:endParaRPr>
          </a:p>
          <a:p>
            <a:pPr marL="742950" marR="0" lvl="1" indent="-285750">
              <a:spcBef>
                <a:spcPts val="0"/>
              </a:spcBef>
              <a:spcAft>
                <a:spcPts val="0"/>
              </a:spcAft>
              <a:buFont typeface="Symbol" panose="05050102010706020507" pitchFamily="18" charset="2"/>
              <a:buChar char=""/>
              <a:tabLst>
                <a:tab pos="647700" algn="l"/>
              </a:tabLst>
            </a:pPr>
            <a:r>
              <a:rPr lang="en-US" sz="1100" dirty="0" err="1">
                <a:effectLst/>
                <a:latin typeface="Times New Roman" panose="02020603050405020304" pitchFamily="18" charset="0"/>
                <a:ea typeface="MS Mincho" panose="02020609040205080304" pitchFamily="49" charset="-128"/>
              </a:rPr>
              <a:t>plagia</a:t>
            </a:r>
            <a:r>
              <a:rPr lang="az-Latn-AZ" sz="1100" dirty="0">
                <a:effectLst/>
                <a:latin typeface="Times New Roman" panose="02020603050405020304" pitchFamily="18" charset="0"/>
                <a:ea typeface="MS Mincho" panose="02020609040205080304" pitchFamily="49" charset="-128"/>
              </a:rPr>
              <a:t>t</a:t>
            </a:r>
            <a:r>
              <a:rPr lang="en-US" sz="1100" dirty="0">
                <a:effectLst/>
                <a:latin typeface="Times New Roman" panose="02020603050405020304" pitchFamily="18" charset="0"/>
                <a:ea typeface="MS Mincho" panose="02020609040205080304" pitchFamily="49" charset="-128"/>
              </a:rPr>
              <a:t> </a:t>
            </a:r>
            <a:r>
              <a:rPr lang="en-US" sz="1100" dirty="0" err="1">
                <a:effectLst/>
                <a:latin typeface="Times New Roman" panose="02020603050405020304" pitchFamily="18" charset="0"/>
                <a:ea typeface="MS Mincho" panose="02020609040205080304" pitchFamily="49" charset="-128"/>
              </a:rPr>
              <a:t>yoxlama</a:t>
            </a:r>
            <a:r>
              <a:rPr lang="en-US" sz="1100" dirty="0">
                <a:effectLst/>
                <a:latin typeface="Times New Roman" panose="02020603050405020304" pitchFamily="18" charset="0"/>
                <a:ea typeface="MS Mincho" panose="02020609040205080304" pitchFamily="49" charset="-128"/>
              </a:rPr>
              <a:t> </a:t>
            </a:r>
            <a:r>
              <a:rPr lang="en-US" sz="1100" dirty="0" err="1">
                <a:effectLst/>
                <a:latin typeface="Times New Roman" panose="02020603050405020304" pitchFamily="18" charset="0"/>
                <a:ea typeface="MS Mincho" panose="02020609040205080304" pitchFamily="49" charset="-128"/>
              </a:rPr>
              <a:t>sertifikat</a:t>
            </a:r>
            <a:r>
              <a:rPr lang="az-Latn-AZ" sz="1100" dirty="0">
                <a:effectLst/>
                <a:latin typeface="Times New Roman" panose="02020603050405020304" pitchFamily="18" charset="0"/>
                <a:ea typeface="MS Mincho" panose="02020609040205080304" pitchFamily="49" charset="-128"/>
              </a:rPr>
              <a:t>ıı</a:t>
            </a:r>
            <a:r>
              <a:rPr lang="en-US" sz="1100" dirty="0">
                <a:effectLst/>
                <a:latin typeface="Times New Roman" panose="02020603050405020304" pitchFamily="18" charset="0"/>
                <a:ea typeface="MS Mincho" panose="02020609040205080304" pitchFamily="49" charset="-128"/>
              </a:rPr>
              <a:t>;</a:t>
            </a:r>
          </a:p>
          <a:p>
            <a:pPr marL="742950" marR="0" lvl="1" indent="-285750">
              <a:spcBef>
                <a:spcPts val="0"/>
              </a:spcBef>
              <a:spcAft>
                <a:spcPts val="0"/>
              </a:spcAft>
              <a:buFont typeface="Symbol" panose="05050102010706020507" pitchFamily="18" charset="2"/>
              <a:buChar char=""/>
              <a:tabLst>
                <a:tab pos="647700" algn="l"/>
              </a:tabLst>
            </a:pPr>
            <a:r>
              <a:rPr lang="az-Latn-AZ" dirty="0">
                <a:latin typeface="Times New Roman" panose="02020603050405020304" pitchFamily="18" charset="0"/>
                <a:ea typeface="MS Mincho" panose="02020609040205080304" pitchFamily="49" charset="-128"/>
              </a:rPr>
              <a:t>elmi rəhbərin rəyi;</a:t>
            </a:r>
            <a:endParaRPr lang="en-US" sz="1100" dirty="0">
              <a:effectLst/>
              <a:latin typeface="Times New Roman" panose="02020603050405020304" pitchFamily="18" charset="0"/>
              <a:ea typeface="MS Mincho" panose="02020609040205080304" pitchFamily="49" charset="-128"/>
            </a:endParaRPr>
          </a:p>
          <a:p>
            <a:pPr marL="742950" marR="0" lvl="1" indent="-285750">
              <a:spcBef>
                <a:spcPts val="0"/>
              </a:spcBef>
              <a:spcAft>
                <a:spcPts val="0"/>
              </a:spcAft>
              <a:buFont typeface="Symbol" panose="05050102010706020507" pitchFamily="18" charset="2"/>
              <a:buChar char=""/>
              <a:tabLst>
                <a:tab pos="647700" algn="l"/>
              </a:tabLst>
            </a:pPr>
            <a:r>
              <a:rPr lang="az-Latn-AZ" dirty="0">
                <a:latin typeface="Times New Roman" panose="02020603050405020304" pitchFamily="18" charset="0"/>
                <a:ea typeface="MS Mincho" panose="02020609040205080304" pitchFamily="49" charset="-128"/>
              </a:rPr>
              <a:t>ekspertlərin rəyi;</a:t>
            </a:r>
            <a:endParaRPr lang="en-US" sz="1100" dirty="0">
              <a:effectLst/>
              <a:latin typeface="Times New Roman" panose="02020603050405020304" pitchFamily="18" charset="0"/>
              <a:ea typeface="MS Mincho" panose="02020609040205080304" pitchFamily="49" charset="-128"/>
            </a:endParaRPr>
          </a:p>
          <a:p>
            <a:pPr marL="742950" marR="0" lvl="1" indent="-285750">
              <a:spcBef>
                <a:spcPts val="0"/>
              </a:spcBef>
              <a:spcAft>
                <a:spcPts val="0"/>
              </a:spcAft>
              <a:buFont typeface="Symbol" panose="05050102010706020507" pitchFamily="18" charset="2"/>
              <a:buChar char=""/>
              <a:tabLst>
                <a:tab pos="647700" algn="l"/>
              </a:tabLst>
            </a:pPr>
            <a:r>
              <a:rPr lang="az-Latn-AZ" dirty="0">
                <a:latin typeface="Times New Roman" panose="02020603050405020304" pitchFamily="18" charset="0"/>
                <a:ea typeface="MS Mincho" panose="02020609040205080304" pitchFamily="49" charset="-128"/>
              </a:rPr>
              <a:t>magistrantın tərcümeyi-halı (CV);</a:t>
            </a:r>
            <a:endParaRPr lang="en-US" sz="1100" dirty="0">
              <a:effectLst/>
              <a:latin typeface="Times New Roman" panose="02020603050405020304" pitchFamily="18" charset="0"/>
              <a:ea typeface="MS Mincho" panose="02020609040205080304" pitchFamily="49" charset="-128"/>
            </a:endParaRPr>
          </a:p>
          <a:p>
            <a:pPr marL="742950" marR="0" lvl="1" indent="-285750">
              <a:spcBef>
                <a:spcPts val="0"/>
              </a:spcBef>
              <a:spcAft>
                <a:spcPts val="0"/>
              </a:spcAft>
              <a:buFont typeface="Symbol" panose="05050102010706020507" pitchFamily="18" charset="2"/>
              <a:buChar char=""/>
              <a:tabLst>
                <a:tab pos="647700" algn="l"/>
              </a:tabLst>
            </a:pPr>
            <a:r>
              <a:rPr lang="az-Latn-AZ" dirty="0">
                <a:latin typeface="Times New Roman" panose="02020603050405020304" pitchFamily="18" charset="0"/>
                <a:ea typeface="MS Mincho" panose="02020609040205080304" pitchFamily="49" charset="-128"/>
              </a:rPr>
              <a:t>magistrantın fərdi tədris planı;</a:t>
            </a:r>
            <a:endParaRPr lang="en-US" sz="1100" dirty="0">
              <a:effectLst/>
              <a:latin typeface="Times New Roman" panose="02020603050405020304" pitchFamily="18" charset="0"/>
              <a:ea typeface="MS Mincho" panose="02020609040205080304" pitchFamily="49" charset="-128"/>
            </a:endParaRPr>
          </a:p>
          <a:p>
            <a:pPr marL="742950" marR="0" lvl="1" indent="-285750">
              <a:spcBef>
                <a:spcPts val="0"/>
              </a:spcBef>
              <a:spcAft>
                <a:spcPts val="0"/>
              </a:spcAft>
              <a:buFont typeface="Symbol" panose="05050102010706020507" pitchFamily="18" charset="2"/>
              <a:buChar char=""/>
              <a:tabLst>
                <a:tab pos="647700" algn="l"/>
              </a:tabLst>
            </a:pPr>
            <a:r>
              <a:rPr lang="az-Latn-AZ" dirty="0">
                <a:latin typeface="Times New Roman" panose="02020603050405020304" pitchFamily="18" charset="0"/>
                <a:ea typeface="MS Mincho" panose="02020609040205080304" pitchFamily="49" charset="-128"/>
              </a:rPr>
              <a:t>magistrantın transkripti ;</a:t>
            </a:r>
            <a:endParaRPr lang="en-US" sz="1100" dirty="0">
              <a:effectLst/>
              <a:latin typeface="Times New Roman" panose="02020603050405020304" pitchFamily="18" charset="0"/>
              <a:ea typeface="MS Mincho" panose="02020609040205080304" pitchFamily="49" charset="-128"/>
            </a:endParaRPr>
          </a:p>
          <a:p>
            <a:pPr marL="742950" marR="0" lvl="1" indent="-285750">
              <a:spcBef>
                <a:spcPts val="0"/>
              </a:spcBef>
              <a:spcAft>
                <a:spcPts val="0"/>
              </a:spcAft>
              <a:buFont typeface="Symbol" panose="05050102010706020507" pitchFamily="18" charset="2"/>
              <a:buChar char=""/>
              <a:tabLst>
                <a:tab pos="647700" algn="l"/>
              </a:tabLst>
            </a:pPr>
            <a:r>
              <a:rPr lang="az-Latn-AZ" dirty="0">
                <a:latin typeface="Times New Roman" panose="02020603050405020304" pitchFamily="18" charset="0"/>
                <a:ea typeface="MS Mincho" panose="02020609040205080304" pitchFamily="49" charset="-128"/>
              </a:rPr>
              <a:t>magistrantın müdafıəyə hazırlığı barədə departament iclasının protokolu;</a:t>
            </a:r>
            <a:endParaRPr lang="en-US" sz="1100" dirty="0">
              <a:effectLst/>
              <a:latin typeface="Times New Roman" panose="02020603050405020304" pitchFamily="18" charset="0"/>
              <a:ea typeface="MS Mincho" panose="02020609040205080304" pitchFamily="49" charset="-128"/>
            </a:endParaRPr>
          </a:p>
          <a:p>
            <a:pPr marL="742950" marR="0" lvl="1" indent="-285750">
              <a:spcBef>
                <a:spcPts val="0"/>
              </a:spcBef>
              <a:spcAft>
                <a:spcPts val="0"/>
              </a:spcAft>
              <a:buFont typeface="Symbol" panose="05050102010706020507" pitchFamily="18" charset="2"/>
              <a:buChar char=""/>
              <a:tabLst>
                <a:tab pos="647700" algn="l"/>
              </a:tabLst>
            </a:pPr>
            <a:r>
              <a:rPr lang="az-Latn-AZ" dirty="0">
                <a:latin typeface="Times New Roman" panose="02020603050405020304" pitchFamily="18" charset="0"/>
                <a:ea typeface="MS Mincho" panose="02020609040205080304" pitchFamily="49" charset="-128"/>
              </a:rPr>
              <a:t>Daxil olma haqqında əmr</a:t>
            </a:r>
            <a:endParaRPr lang="en-US" sz="1100" dirty="0">
              <a:effectLst/>
              <a:latin typeface="Times New Roman" panose="02020603050405020304" pitchFamily="18" charset="0"/>
              <a:ea typeface="MS Mincho" panose="02020609040205080304" pitchFamily="49" charset="-128"/>
            </a:endParaRPr>
          </a:p>
          <a:p>
            <a:pPr marL="419100" marR="0">
              <a:spcBef>
                <a:spcPts val="0"/>
              </a:spcBef>
              <a:spcAft>
                <a:spcPts val="0"/>
              </a:spcAft>
            </a:pPr>
            <a:r>
              <a:rPr lang="az-Latn-AZ"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342900" marR="0" lvl="0" indent="-342900">
              <a:spcBef>
                <a:spcPts val="0"/>
              </a:spcBef>
              <a:spcAft>
                <a:spcPts val="0"/>
              </a:spcAft>
              <a:buFont typeface="+mj-lt"/>
              <a:buAutoNum type="arabicPeriod"/>
              <a:tabLst>
                <a:tab pos="457200" algn="l"/>
              </a:tabLst>
            </a:pPr>
            <a:r>
              <a:rPr lang="az-Latn-AZ" dirty="0">
                <a:latin typeface="Times New Roman" panose="02020603050405020304" pitchFamily="18" charset="0"/>
                <a:ea typeface="MS Mincho" panose="02020609040205080304" pitchFamily="49" charset="-128"/>
              </a:rPr>
              <a:t>Dissertasiya Komitəsi üzvlərinin əksəriyyət səsçoxluğu iclasda iştirak etdikdə müdafiə təşkil olunur.</a:t>
            </a:r>
            <a:endParaRPr lang="en-US" sz="1100" dirty="0">
              <a:effectLst/>
              <a:latin typeface="Times New Roman" panose="02020603050405020304" pitchFamily="18" charset="0"/>
              <a:ea typeface="MS Mincho" panose="02020609040205080304" pitchFamily="49" charset="-128"/>
            </a:endParaRPr>
          </a:p>
          <a:p>
            <a:r>
              <a:rPr lang="az-Latn-AZ"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342900" marR="0" lvl="0" indent="-342900">
              <a:spcBef>
                <a:spcPts val="0"/>
              </a:spcBef>
              <a:spcAft>
                <a:spcPts val="0"/>
              </a:spcAft>
              <a:buFont typeface="+mj-lt"/>
              <a:buAutoNum type="arabicPeriod"/>
              <a:tabLst>
                <a:tab pos="457200" algn="l"/>
              </a:tabLst>
            </a:pPr>
            <a:r>
              <a:rPr lang="az-Latn-AZ" dirty="0">
                <a:latin typeface="Times New Roman" panose="02020603050405020304" pitchFamily="18" charset="0"/>
                <a:ea typeface="MS Mincho" panose="02020609040205080304" pitchFamily="49" charset="-128"/>
              </a:rPr>
              <a:t>İclasın açılışından sonra sədr müdafiəyə təqdim olunmuş dissertasiya və magistrant haqqında gısa məlumat verir </a:t>
            </a:r>
            <a:endParaRPr lang="en-US" sz="1100" dirty="0">
              <a:effectLst/>
              <a:latin typeface="Times New Roman" panose="02020603050405020304" pitchFamily="18" charset="0"/>
              <a:ea typeface="MS Mincho" panose="02020609040205080304" pitchFamily="49" charset="-128"/>
            </a:endParaRPr>
          </a:p>
          <a:p>
            <a:pPr marL="304800" marR="0">
              <a:spcBef>
                <a:spcPts val="0"/>
              </a:spcBef>
              <a:spcAft>
                <a:spcPts val="0"/>
              </a:spcAft>
            </a:pPr>
            <a:r>
              <a:rPr lang="az-Latn-AZ"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342900" marR="0" lvl="0" indent="-342900">
              <a:spcBef>
                <a:spcPts val="0"/>
              </a:spcBef>
              <a:spcAft>
                <a:spcPts val="0"/>
              </a:spcAft>
              <a:buFont typeface="+mj-lt"/>
              <a:buAutoNum type="arabicPeriod"/>
              <a:tabLst>
                <a:tab pos="457200" algn="l"/>
              </a:tabLst>
            </a:pPr>
            <a:r>
              <a:rPr lang="az-Latn-AZ" dirty="0">
                <a:latin typeface="Times New Roman" panose="02020603050405020304" pitchFamily="18" charset="0"/>
                <a:ea typeface="MS Mincho" panose="02020609040205080304" pitchFamily="49" charset="-128"/>
              </a:rPr>
              <a:t>Dissertasiya Komitəsinin katibi isə Komitəyə təqdim olunmuş sənədlər haqqında məlumat verir.</a:t>
            </a:r>
            <a:endParaRPr lang="en-US" sz="1100" dirty="0">
              <a:effectLst/>
              <a:latin typeface="Times New Roman" panose="02020603050405020304" pitchFamily="18" charset="0"/>
              <a:ea typeface="MS Mincho" panose="02020609040205080304" pitchFamily="49" charset="-128"/>
            </a:endParaRPr>
          </a:p>
          <a:p>
            <a:r>
              <a:rPr lang="az-Latn-AZ"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342900" marR="0" lvl="0" indent="-342900">
              <a:spcBef>
                <a:spcPts val="0"/>
              </a:spcBef>
              <a:spcAft>
                <a:spcPts val="0"/>
              </a:spcAft>
              <a:buFont typeface="+mj-lt"/>
              <a:buAutoNum type="arabicPeriod"/>
              <a:tabLst>
                <a:tab pos="457200" algn="l"/>
              </a:tabLst>
            </a:pPr>
            <a:r>
              <a:rPr lang="az-Latn-AZ" dirty="0">
                <a:latin typeface="Times New Roman" panose="02020603050405020304" pitchFamily="18" charset="0"/>
                <a:ea typeface="MS Mincho" panose="02020609040205080304" pitchFamily="49" charset="-128"/>
              </a:rPr>
              <a:t>Magistrant dissertasiyanın mahiyyəti və aldığı nəticələr haqqında 15-20 dəqiqə  ərzində məruzə edir və verilən suallara cavab verir.</a:t>
            </a:r>
            <a:endParaRPr lang="en-US" sz="1100" dirty="0">
              <a:effectLst/>
              <a:latin typeface="Times New Roman" panose="02020603050405020304" pitchFamily="18" charset="0"/>
              <a:ea typeface="MS Mincho" panose="02020609040205080304" pitchFamily="49" charset="-128"/>
            </a:endParaRPr>
          </a:p>
          <a:p>
            <a:r>
              <a:rPr lang="az-Latn-AZ"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342900" marR="0" lvl="0" indent="-342900">
              <a:spcBef>
                <a:spcPts val="0"/>
              </a:spcBef>
              <a:spcAft>
                <a:spcPts val="0"/>
              </a:spcAft>
              <a:buFont typeface="+mj-lt"/>
              <a:buAutoNum type="arabicPeriod"/>
              <a:tabLst>
                <a:tab pos="457200" algn="l"/>
              </a:tabLst>
            </a:pPr>
            <a:r>
              <a:rPr lang="az-Latn-AZ" dirty="0">
                <a:latin typeface="Times New Roman" panose="02020603050405020304" pitchFamily="18" charset="0"/>
                <a:ea typeface="MS Mincho" panose="02020609040205080304" pitchFamily="49" charset="-128"/>
              </a:rPr>
              <a:t>Magistrant cavablarından sonra söz elmi rəhbərə verilir</a:t>
            </a:r>
            <a:endParaRPr lang="en-US" sz="1100" dirty="0">
              <a:effectLst/>
              <a:latin typeface="Times New Roman" panose="02020603050405020304" pitchFamily="18" charset="0"/>
              <a:ea typeface="MS Mincho" panose="02020609040205080304" pitchFamily="49" charset="-128"/>
            </a:endParaRPr>
          </a:p>
          <a:p>
            <a:r>
              <a:rPr lang="az-Latn-AZ"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342900" marR="0" lvl="0" indent="-342900">
              <a:spcBef>
                <a:spcPts val="0"/>
              </a:spcBef>
              <a:spcAft>
                <a:spcPts val="0"/>
              </a:spcAft>
              <a:buFont typeface="+mj-lt"/>
              <a:buAutoNum type="arabicPeriod"/>
              <a:tabLst>
                <a:tab pos="457200" algn="l"/>
              </a:tabLst>
            </a:pPr>
            <a:r>
              <a:rPr lang="az-Latn-AZ" dirty="0">
                <a:latin typeface="Times New Roman" panose="02020603050405020304" pitchFamily="18" charset="0"/>
                <a:ea typeface="MS Mincho" panose="02020609040205080304" pitchFamily="49" charset="-128"/>
              </a:rPr>
              <a:t>Elmi rəhbərin çıxışından sonra söz ekspertlərə verilir</a:t>
            </a:r>
            <a:endParaRPr lang="en-US" sz="1100" dirty="0">
              <a:effectLst/>
              <a:latin typeface="Times New Roman" panose="02020603050405020304" pitchFamily="18" charset="0"/>
              <a:ea typeface="MS Mincho" panose="02020609040205080304" pitchFamily="49" charset="-128"/>
            </a:endParaRPr>
          </a:p>
          <a:p>
            <a:r>
              <a:rPr lang="az-Latn-AZ"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342900" marR="0" lvl="0" indent="-342900">
              <a:spcBef>
                <a:spcPts val="0"/>
              </a:spcBef>
              <a:spcAft>
                <a:spcPts val="0"/>
              </a:spcAft>
              <a:buFont typeface="+mj-lt"/>
              <a:buAutoNum type="arabicPeriod"/>
              <a:tabLst>
                <a:tab pos="457200" algn="l"/>
              </a:tabLst>
            </a:pPr>
            <a:r>
              <a:rPr lang="az-Latn-AZ" dirty="0">
                <a:latin typeface="Times New Roman" panose="02020603050405020304" pitchFamily="18" charset="0"/>
                <a:ea typeface="MS Mincho" panose="02020609040205080304" pitchFamily="49" charset="-128"/>
              </a:rPr>
              <a:t>Dissertasiya üzrə digər rəylər oxunur</a:t>
            </a:r>
            <a:endParaRPr lang="en-US" sz="1100" dirty="0">
              <a:effectLst/>
              <a:latin typeface="Times New Roman" panose="02020603050405020304" pitchFamily="18" charset="0"/>
              <a:ea typeface="MS Mincho" panose="02020609040205080304" pitchFamily="49" charset="-128"/>
            </a:endParaRPr>
          </a:p>
          <a:p>
            <a:r>
              <a:rPr lang="az-Latn-AZ"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342900" marR="0" lvl="0" indent="-342900">
              <a:spcBef>
                <a:spcPts val="0"/>
              </a:spcBef>
              <a:spcAft>
                <a:spcPts val="0"/>
              </a:spcAft>
              <a:buFont typeface="+mj-lt"/>
              <a:buAutoNum type="arabicPeriod"/>
              <a:tabLst>
                <a:tab pos="457200" algn="l"/>
              </a:tabLst>
            </a:pPr>
            <a:r>
              <a:rPr lang="az-Latn-AZ" dirty="0">
                <a:latin typeface="Times New Roman" panose="02020603050405020304" pitchFamily="18" charset="0"/>
                <a:ea typeface="MS Mincho" panose="02020609040205080304" pitchFamily="49" charset="-128"/>
              </a:rPr>
              <a:t>Magistrant rəylərdə olan iradlara cavab verir.</a:t>
            </a:r>
            <a:endParaRPr lang="en-US" sz="1100" dirty="0">
              <a:effectLst/>
              <a:latin typeface="Times New Roman" panose="02020603050405020304" pitchFamily="18" charset="0"/>
              <a:ea typeface="MS Mincho" panose="02020609040205080304" pitchFamily="49" charset="-128"/>
            </a:endParaRPr>
          </a:p>
          <a:p>
            <a:r>
              <a:rPr lang="az-Latn-AZ"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342900" marR="0" lvl="0" indent="-342900">
              <a:spcBef>
                <a:spcPts val="0"/>
              </a:spcBef>
              <a:spcAft>
                <a:spcPts val="0"/>
              </a:spcAft>
              <a:buFont typeface="+mj-lt"/>
              <a:buAutoNum type="arabicPeriod"/>
              <a:tabLst>
                <a:tab pos="457200" algn="l"/>
              </a:tabLst>
            </a:pPr>
            <a:r>
              <a:rPr lang="az-Latn-AZ" dirty="0">
                <a:latin typeface="Times New Roman" panose="02020603050405020304" pitchFamily="18" charset="0"/>
                <a:ea typeface="MS Mincho" panose="02020609040205080304" pitchFamily="49" charset="-128"/>
              </a:rPr>
              <a:t>Gizli səs vermə təşkil olunur</a:t>
            </a:r>
            <a:endParaRPr lang="en-US" sz="1100" dirty="0">
              <a:effectLst/>
              <a:latin typeface="Times New Roman" panose="02020603050405020304" pitchFamily="18" charset="0"/>
              <a:ea typeface="MS Mincho" panose="02020609040205080304" pitchFamily="49" charset="-128"/>
            </a:endParaRPr>
          </a:p>
          <a:p>
            <a:r>
              <a:rPr lang="az-Latn-AZ"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342900" marR="0" lvl="0" indent="-342900">
              <a:spcBef>
                <a:spcPts val="0"/>
              </a:spcBef>
              <a:spcAft>
                <a:spcPts val="0"/>
              </a:spcAft>
              <a:buFont typeface="+mj-lt"/>
              <a:buAutoNum type="arabicPeriod"/>
              <a:tabLst>
                <a:tab pos="457200" algn="l"/>
              </a:tabLst>
            </a:pPr>
            <a:r>
              <a:rPr lang="az-Latn-AZ" dirty="0">
                <a:latin typeface="Times New Roman" panose="02020603050405020304" pitchFamily="18" charset="0"/>
                <a:ea typeface="MS Mincho" panose="02020609040205080304" pitchFamily="49" charset="-128"/>
              </a:rPr>
              <a:t>Səs vermənin nəticələrinə əsasən müdafiəyənin qiyməti  elan olunur</a:t>
            </a:r>
            <a:endParaRPr lang="en-US" sz="1100" dirty="0">
              <a:effectLst/>
              <a:latin typeface="Times New Roman" panose="02020603050405020304" pitchFamily="18" charset="0"/>
              <a:ea typeface="MS Mincho" panose="02020609040205080304" pitchFamily="49" charset="-128"/>
            </a:endParaRPr>
          </a:p>
          <a:p>
            <a:r>
              <a:rPr lang="az-Latn-AZ" dirty="0">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342900" marR="0" lvl="0" indent="-342900">
              <a:spcBef>
                <a:spcPts val="0"/>
              </a:spcBef>
              <a:spcAft>
                <a:spcPts val="0"/>
              </a:spcAft>
              <a:buFont typeface="+mj-lt"/>
              <a:buAutoNum type="arabicPeriod"/>
              <a:tabLst>
                <a:tab pos="457200" algn="l"/>
              </a:tabLst>
            </a:pPr>
            <a:r>
              <a:rPr lang="az-Latn-AZ" dirty="0">
                <a:latin typeface="Times New Roman" panose="02020603050405020304" pitchFamily="18" charset="0"/>
                <a:ea typeface="MS Mincho" panose="02020609040205080304" pitchFamily="49" charset="-128"/>
              </a:rPr>
              <a:t>Mudafiə protokolu tərtib olunur və dissertasiya üzvləri tərəfindən imzalanır.</a:t>
            </a:r>
            <a:endParaRPr lang="en-US" sz="1100" dirty="0">
              <a:effectLst/>
              <a:latin typeface="Times New Roman" panose="02020603050405020304" pitchFamily="18" charset="0"/>
              <a:ea typeface="MS Mincho" panose="02020609040205080304" pitchFamily="49" charset="-128"/>
            </a:endParaRPr>
          </a:p>
          <a:p>
            <a:r>
              <a:rPr lang="az-Latn-AZ" dirty="0">
                <a:latin typeface="Times New Roman" panose="02020603050405020304" pitchFamily="18" charset="0"/>
                <a:ea typeface="MS Mincho" panose="02020609040205080304" pitchFamily="49" charset="-128"/>
              </a:rPr>
              <a:t> </a:t>
            </a:r>
            <a:endParaRPr lang="en-US" dirty="0">
              <a:latin typeface="Times New Roman" panose="02020603050405020304" pitchFamily="18" charset="0"/>
              <a:ea typeface="MS Mincho" panose="02020609040205080304" pitchFamily="49" charset="-128"/>
            </a:endParaRPr>
          </a:p>
          <a:p>
            <a:endParaRPr lang="en-US" dirty="0"/>
          </a:p>
        </p:txBody>
      </p:sp>
      <p:sp>
        <p:nvSpPr>
          <p:cNvPr id="4" name="Slide Number Placeholder 3"/>
          <p:cNvSpPr>
            <a:spLocks noGrp="1"/>
          </p:cNvSpPr>
          <p:nvPr>
            <p:ph type="sldNum" sz="quarter" idx="10"/>
          </p:nvPr>
        </p:nvSpPr>
        <p:spPr/>
        <p:txBody>
          <a:bodyPr/>
          <a:lstStyle/>
          <a:p>
            <a:fld id="{860BC015-A5B3-472B-8521-BF145C17EEF5}" type="slidenum">
              <a:rPr lang="en-US" smtClean="0"/>
              <a:t>11</a:t>
            </a:fld>
            <a:endParaRPr lang="en-US"/>
          </a:p>
        </p:txBody>
      </p:sp>
    </p:spTree>
    <p:extLst>
      <p:ext uri="{BB962C8B-B14F-4D97-AF65-F5344CB8AC3E}">
        <p14:creationId xmlns:p14="http://schemas.microsoft.com/office/powerpoint/2010/main" val="3136795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713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7474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1879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59633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3224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3976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7242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3853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725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9698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4052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5493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0645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181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6188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3940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8525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10/17/2017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6255717"/>
      </p:ext>
    </p:extLst>
  </p:cSld>
  <p:clrMap bg1="dk1" tx1="lt1" bg2="dk2" tx2="lt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 id="214748376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0" y="1"/>
            <a:ext cx="10335612" cy="815926"/>
          </a:xfrm>
        </p:spPr>
        <p:txBody>
          <a:bodyPr>
            <a:normAutofit fontScale="90000"/>
          </a:bodyPr>
          <a:lstStyle/>
          <a:p>
            <a:r>
              <a:rPr lang="en-US" sz="5400" dirty="0"/>
              <a:t>         MA/MSc dissertation</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112542" y="1012874"/>
            <a:ext cx="9467555" cy="5677779"/>
          </a:xfrm>
          <a:blipFill>
            <a:blip r:embed="rId3"/>
            <a:tile tx="0" ty="0" sx="100000" sy="100000" flip="none" algn="tl"/>
          </a:blipFill>
        </p:spPr>
        <p:txBody>
          <a:bodyPr>
            <a:normAutofit/>
          </a:bodyPr>
          <a:lstStyle/>
          <a:p>
            <a:pPr marL="342900" indent="-342900" algn="ctr">
              <a:buFontTx/>
              <a:buChar char="-"/>
            </a:pPr>
            <a:r>
              <a:rPr lang="en-US" sz="4400" b="1" dirty="0">
                <a:solidFill>
                  <a:schemeClr val="tx1">
                    <a:lumMod val="85000"/>
                    <a:lumOff val="15000"/>
                  </a:schemeClr>
                </a:solidFill>
              </a:rPr>
              <a:t>CONTENT</a:t>
            </a:r>
          </a:p>
          <a:p>
            <a:pPr marL="342900" indent="-342900">
              <a:buFontTx/>
              <a:buChar char="-"/>
            </a:pPr>
            <a:r>
              <a:rPr lang="en-US" dirty="0">
                <a:solidFill>
                  <a:schemeClr val="tx1">
                    <a:lumMod val="85000"/>
                    <a:lumOff val="15000"/>
                  </a:schemeClr>
                </a:solidFill>
              </a:rPr>
              <a:t>1. FEATURES</a:t>
            </a:r>
          </a:p>
          <a:p>
            <a:pPr marL="342900" indent="-342900">
              <a:buFontTx/>
              <a:buChar char="-"/>
            </a:pPr>
            <a:r>
              <a:rPr lang="en-US" dirty="0">
                <a:solidFill>
                  <a:schemeClr val="tx1">
                    <a:lumMod val="85000"/>
                    <a:lumOff val="15000"/>
                  </a:schemeClr>
                </a:solidFill>
              </a:rPr>
              <a:t>2. LEGISLATION</a:t>
            </a:r>
          </a:p>
          <a:p>
            <a:pPr marL="342900" indent="-342900">
              <a:buFontTx/>
              <a:buChar char="-"/>
            </a:pPr>
            <a:r>
              <a:rPr lang="en-US" dirty="0">
                <a:solidFill>
                  <a:schemeClr val="tx1">
                    <a:lumMod val="85000"/>
                    <a:lumOff val="15000"/>
                  </a:schemeClr>
                </a:solidFill>
              </a:rPr>
              <a:t>3. CLASSIFICATION</a:t>
            </a:r>
          </a:p>
          <a:p>
            <a:pPr marL="342900" indent="-342900">
              <a:buFontTx/>
              <a:buChar char="-"/>
            </a:pPr>
            <a:r>
              <a:rPr lang="en-US" dirty="0">
                <a:solidFill>
                  <a:schemeClr val="tx1">
                    <a:lumMod val="85000"/>
                    <a:lumOff val="15000"/>
                  </a:schemeClr>
                </a:solidFill>
              </a:rPr>
              <a:t>4. LAW</a:t>
            </a:r>
          </a:p>
          <a:p>
            <a:pPr marL="342900" indent="-342900">
              <a:buFontTx/>
              <a:buChar char="-"/>
            </a:pPr>
            <a:r>
              <a:rPr lang="en-US" dirty="0">
                <a:solidFill>
                  <a:schemeClr val="tx1">
                    <a:lumMod val="85000"/>
                    <a:lumOff val="15000"/>
                  </a:schemeClr>
                </a:solidFill>
              </a:rPr>
              <a:t>5. TOPICS</a:t>
            </a:r>
          </a:p>
          <a:p>
            <a:pPr marL="342900" indent="-342900">
              <a:buFontTx/>
              <a:buChar char="-"/>
            </a:pPr>
            <a:r>
              <a:rPr lang="en-US" dirty="0">
                <a:solidFill>
                  <a:schemeClr val="tx1">
                    <a:lumMod val="85000"/>
                    <a:lumOff val="15000"/>
                  </a:schemeClr>
                </a:solidFill>
              </a:rPr>
              <a:t>6. TOPICS AND </a:t>
            </a:r>
            <a:r>
              <a:rPr lang="en-US" dirty="0" err="1">
                <a:solidFill>
                  <a:schemeClr val="tx1">
                    <a:lumMod val="85000"/>
                    <a:lumOff val="15000"/>
                  </a:schemeClr>
                </a:solidFill>
              </a:rPr>
              <a:t>Sv</a:t>
            </a:r>
            <a:endParaRPr lang="en-US" dirty="0">
              <a:solidFill>
                <a:schemeClr val="tx1">
                  <a:lumMod val="85000"/>
                  <a:lumOff val="15000"/>
                </a:schemeClr>
              </a:solidFill>
            </a:endParaRPr>
          </a:p>
          <a:p>
            <a:pPr marL="342900" indent="-342900">
              <a:buFontTx/>
              <a:buChar char="-"/>
            </a:pPr>
            <a:r>
              <a:rPr lang="en-US" dirty="0">
                <a:solidFill>
                  <a:schemeClr val="tx1">
                    <a:lumMod val="85000"/>
                    <a:lumOff val="15000"/>
                  </a:schemeClr>
                </a:solidFill>
              </a:rPr>
              <a:t>7. supervisor</a:t>
            </a:r>
          </a:p>
          <a:p>
            <a:pPr marL="342900" indent="-342900">
              <a:buFontTx/>
              <a:buChar char="-"/>
            </a:pPr>
            <a:r>
              <a:rPr lang="en-US" dirty="0">
                <a:solidFill>
                  <a:schemeClr val="tx1">
                    <a:lumMod val="85000"/>
                    <a:lumOff val="15000"/>
                  </a:schemeClr>
                </a:solidFill>
              </a:rPr>
              <a:t>8. responsibilities</a:t>
            </a:r>
          </a:p>
          <a:p>
            <a:pPr marL="342900" indent="-342900">
              <a:buFontTx/>
              <a:buChar char="-"/>
            </a:pPr>
            <a:r>
              <a:rPr lang="en-US" dirty="0">
                <a:solidFill>
                  <a:schemeClr val="tx1">
                    <a:lumMod val="85000"/>
                    <a:lumOff val="15000"/>
                  </a:schemeClr>
                </a:solidFill>
              </a:rPr>
              <a:t>9.  presentation &amp; defense (2)</a:t>
            </a:r>
          </a:p>
          <a:p>
            <a:pPr marL="342900" indent="-342900">
              <a:buFontTx/>
              <a:buChar char="-"/>
            </a:pPr>
            <a:r>
              <a:rPr lang="en-US" dirty="0">
                <a:solidFill>
                  <a:schemeClr val="tx1">
                    <a:lumMod val="85000"/>
                    <a:lumOff val="15000"/>
                  </a:schemeClr>
                </a:solidFill>
              </a:rPr>
              <a:t>10. specialized councils (2)</a:t>
            </a:r>
          </a:p>
          <a:p>
            <a:pPr marL="342900" indent="-342900">
              <a:buFontTx/>
              <a:buChar char="-"/>
            </a:pPr>
            <a:r>
              <a:rPr lang="en-US" dirty="0">
                <a:solidFill>
                  <a:schemeClr val="tx1">
                    <a:lumMod val="85000"/>
                    <a:lumOff val="15000"/>
                  </a:schemeClr>
                </a:solidFill>
              </a:rPr>
              <a:t>11. approval and issuing diploma</a:t>
            </a: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381967454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440787"/>
          </a:xfrm>
        </p:spPr>
        <p:txBody>
          <a:bodyPr>
            <a:normAutofit fontScale="90000"/>
          </a:bodyPr>
          <a:lstStyle/>
          <a:p>
            <a:pPr algn="ctr"/>
            <a:r>
              <a:rPr lang="en-US" sz="5400" dirty="0">
                <a:solidFill>
                  <a:srgbClr val="1E5155"/>
                </a:solidFill>
              </a:rPr>
              <a:t>PRESENTATION &amp; DEFENSE (1)</a:t>
            </a:r>
            <a:endParaRPr lang="en-US" sz="5400" dirty="0"/>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0" y="745588"/>
            <a:ext cx="11038997" cy="5902863"/>
          </a:xfrm>
          <a:blipFill>
            <a:blip r:embed="rId3"/>
            <a:tile tx="0" ty="0" sx="100000" sy="100000" flip="none" algn="tl"/>
          </a:blipFill>
        </p:spPr>
        <p:txBody>
          <a:bodyPr>
            <a:normAutofit fontScale="92500" lnSpcReduction="20000"/>
          </a:bodyPr>
          <a:lstStyle/>
          <a:p>
            <a:pPr marL="342900" indent="-342900">
              <a:buClrTx/>
              <a:buSzPct val="70000"/>
              <a:buFont typeface="Century Gothic" panose="020B0502020202020204" pitchFamily="34" charset="0"/>
              <a:buChar char="■"/>
            </a:pPr>
            <a:endParaRPr lang="en-US" sz="3200" dirty="0">
              <a:solidFill>
                <a:schemeClr val="tx1">
                  <a:lumMod val="85000"/>
                  <a:lumOff val="15000"/>
                </a:schemeClr>
              </a:solidFill>
            </a:endParaRPr>
          </a:p>
          <a:p>
            <a:pPr marL="342900" indent="-342900">
              <a:buFontTx/>
              <a:buChar char="-"/>
            </a:pPr>
            <a:r>
              <a:rPr lang="en-US" dirty="0">
                <a:solidFill>
                  <a:schemeClr val="tx1">
                    <a:lumMod val="85000"/>
                    <a:lumOff val="15000"/>
                  </a:schemeClr>
                </a:solidFill>
              </a:rPr>
              <a:t>4.3. Master’s Theses accepted for the defense are sent by the relevant department to the official </a:t>
            </a:r>
            <a:r>
              <a:rPr lang="en-US" dirty="0">
                <a:solidFill>
                  <a:schemeClr val="tx1">
                    <a:lumMod val="85000"/>
                    <a:lumOff val="15000"/>
                  </a:schemeClr>
                </a:solidFill>
                <a:highlight>
                  <a:srgbClr val="FFFF00"/>
                </a:highlight>
              </a:rPr>
              <a:t>reviewer </a:t>
            </a:r>
            <a:r>
              <a:rPr lang="en-US" dirty="0">
                <a:solidFill>
                  <a:schemeClr val="tx1">
                    <a:lumMod val="85000"/>
                    <a:lumOff val="15000"/>
                  </a:schemeClr>
                </a:solidFill>
              </a:rPr>
              <a:t>no later than </a:t>
            </a:r>
            <a:r>
              <a:rPr lang="en-US" dirty="0">
                <a:solidFill>
                  <a:schemeClr val="tx1">
                    <a:lumMod val="85000"/>
                    <a:lumOff val="15000"/>
                  </a:schemeClr>
                </a:solidFill>
                <a:highlight>
                  <a:srgbClr val="FFFF00"/>
                </a:highlight>
              </a:rPr>
              <a:t>15 days before </a:t>
            </a:r>
            <a:r>
              <a:rPr lang="en-US" dirty="0">
                <a:solidFill>
                  <a:schemeClr val="tx1">
                    <a:lumMod val="85000"/>
                    <a:lumOff val="15000"/>
                  </a:schemeClr>
                </a:solidFill>
              </a:rPr>
              <a:t>the defense. </a:t>
            </a:r>
          </a:p>
          <a:p>
            <a:pPr marL="342900" indent="-342900">
              <a:buFontTx/>
              <a:buChar char="-"/>
            </a:pPr>
            <a:r>
              <a:rPr lang="en-US" b="1" dirty="0">
                <a:solidFill>
                  <a:schemeClr val="tx1">
                    <a:lumMod val="85000"/>
                    <a:lumOff val="15000"/>
                  </a:schemeClr>
                </a:solidFill>
              </a:rPr>
              <a:t>Official reviewers </a:t>
            </a:r>
            <a:r>
              <a:rPr lang="en-US" dirty="0">
                <a:solidFill>
                  <a:schemeClr val="tx1">
                    <a:lumMod val="85000"/>
                    <a:lumOff val="15000"/>
                  </a:schemeClr>
                </a:solidFill>
              </a:rPr>
              <a:t>may be appointed among specialists working at scientific and industrial establishments; or among specialists with scientific titles and working at this university or other universities. </a:t>
            </a:r>
          </a:p>
          <a:p>
            <a:pPr marL="342900" indent="-342900">
              <a:buFontTx/>
              <a:buChar char="-"/>
            </a:pPr>
            <a:r>
              <a:rPr lang="en-US" dirty="0">
                <a:solidFill>
                  <a:schemeClr val="tx1">
                    <a:lumMod val="85000"/>
                    <a:lumOff val="15000"/>
                  </a:schemeClr>
                </a:solidFill>
              </a:rPr>
              <a:t>4.4. after analyzing the thesis Official reviewer </a:t>
            </a:r>
            <a:r>
              <a:rPr lang="en-US" dirty="0">
                <a:solidFill>
                  <a:schemeClr val="tx1">
                    <a:lumMod val="85000"/>
                    <a:lumOff val="15000"/>
                  </a:schemeClr>
                </a:solidFill>
                <a:highlight>
                  <a:srgbClr val="FFFF00"/>
                </a:highlight>
              </a:rPr>
              <a:t>prepares a review statement </a:t>
            </a:r>
            <a:r>
              <a:rPr lang="en-US" dirty="0">
                <a:solidFill>
                  <a:schemeClr val="tx1">
                    <a:lumMod val="85000"/>
                    <a:lumOff val="15000"/>
                  </a:schemeClr>
                </a:solidFill>
              </a:rPr>
              <a:t>and presents it to the Specialized Council. The review should reflect the actuality of the topic, the newness of its results, and respond to the demanded requirements. </a:t>
            </a:r>
          </a:p>
          <a:p>
            <a:pPr marL="342900" indent="-342900">
              <a:buFontTx/>
              <a:buChar char="-"/>
            </a:pPr>
            <a:r>
              <a:rPr lang="en-US" dirty="0">
                <a:solidFill>
                  <a:schemeClr val="tx1">
                    <a:lumMod val="85000"/>
                    <a:lumOff val="15000"/>
                  </a:schemeClr>
                </a:solidFill>
              </a:rPr>
              <a:t>The thesis can be presented to the defense along with </a:t>
            </a:r>
            <a:r>
              <a:rPr lang="en-US" b="1" dirty="0">
                <a:solidFill>
                  <a:schemeClr val="tx1">
                    <a:lumMod val="85000"/>
                    <a:lumOff val="15000"/>
                  </a:schemeClr>
                </a:solidFill>
              </a:rPr>
              <a:t>copies of reviews of the official reviewer and consent of the student no later than 5 days before the defense</a:t>
            </a:r>
            <a:r>
              <a:rPr lang="en-US" dirty="0">
                <a:solidFill>
                  <a:schemeClr val="tx1">
                    <a:lumMod val="85000"/>
                    <a:lumOff val="15000"/>
                  </a:schemeClr>
                </a:solidFill>
              </a:rPr>
              <a:t>. </a:t>
            </a:r>
            <a:r>
              <a:rPr lang="en-US" dirty="0">
                <a:solidFill>
                  <a:schemeClr val="tx1">
                    <a:lumMod val="85000"/>
                    <a:lumOff val="15000"/>
                  </a:schemeClr>
                </a:solidFill>
                <a:highlight>
                  <a:srgbClr val="FFFF00"/>
                </a:highlight>
              </a:rPr>
              <a:t>The official reviewer is responsible for the quality and impartiality of his review</a:t>
            </a:r>
            <a:r>
              <a:rPr lang="en-US" dirty="0">
                <a:solidFill>
                  <a:schemeClr val="tx1">
                    <a:lumMod val="85000"/>
                    <a:lumOff val="15000"/>
                  </a:schemeClr>
                </a:solidFill>
              </a:rPr>
              <a:t>. Moreover, he remains responsible for </a:t>
            </a:r>
            <a:r>
              <a:rPr lang="en-US" dirty="0">
                <a:solidFill>
                  <a:schemeClr val="tx1">
                    <a:lumMod val="85000"/>
                    <a:lumOff val="15000"/>
                  </a:schemeClr>
                </a:solidFill>
                <a:highlight>
                  <a:srgbClr val="FFFF00"/>
                </a:highlight>
              </a:rPr>
              <a:t>delivery of the review to the student and Specialized Council within a defined period of time. </a:t>
            </a:r>
          </a:p>
          <a:p>
            <a:pPr marL="342900" indent="-342900">
              <a:buFontTx/>
              <a:buChar char="-"/>
            </a:pPr>
            <a:r>
              <a:rPr lang="en-US" dirty="0">
                <a:solidFill>
                  <a:schemeClr val="tx1">
                    <a:lumMod val="85000"/>
                    <a:lumOff val="15000"/>
                  </a:schemeClr>
                </a:solidFill>
              </a:rPr>
              <a:t>4.5.</a:t>
            </a:r>
            <a:r>
              <a:rPr lang="az-Latn-AZ" dirty="0">
                <a:solidFill>
                  <a:schemeClr val="tx1">
                    <a:lumMod val="85000"/>
                    <a:lumOff val="15000"/>
                  </a:schemeClr>
                </a:solidFill>
              </a:rPr>
              <a:t> Documents  </a:t>
            </a:r>
            <a:r>
              <a:rPr lang="en-US" dirty="0">
                <a:solidFill>
                  <a:schemeClr val="tx1">
                    <a:lumMod val="85000"/>
                    <a:lumOff val="15000"/>
                  </a:schemeClr>
                </a:solidFill>
              </a:rPr>
              <a:t> </a:t>
            </a:r>
            <a:r>
              <a:rPr lang="az-Latn-AZ" dirty="0">
                <a:solidFill>
                  <a:schemeClr val="tx1">
                    <a:lumMod val="85000"/>
                    <a:lumOff val="15000"/>
                  </a:schemeClr>
                </a:solidFill>
              </a:rPr>
              <a:t>necessary?</a:t>
            </a:r>
          </a:p>
          <a:p>
            <a:pPr marL="342900" indent="-342900">
              <a:buFontTx/>
              <a:buChar char="-"/>
            </a:pPr>
            <a:r>
              <a:rPr lang="en-US" dirty="0">
                <a:solidFill>
                  <a:schemeClr val="tx1">
                    <a:lumMod val="85000"/>
                    <a:lumOff val="15000"/>
                  </a:schemeClr>
                </a:solidFill>
              </a:rPr>
              <a:t>4.6. A secretary of the Specialized Council inspects documents, and makes a relevant note on the abstract regarding the time, date and location of the defense</a:t>
            </a: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188781401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r>
              <a:rPr lang="en-US" sz="5400" dirty="0"/>
              <a:t>PRESENTATION &amp; DEFENSE (2)</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1581151"/>
            <a:ext cx="9093649" cy="5067299"/>
          </a:xfrm>
          <a:blipFill>
            <a:blip r:embed="rId3"/>
            <a:tile tx="0" ty="0" sx="100000" sy="100000" flip="none" algn="tl"/>
          </a:blipFill>
        </p:spPr>
        <p:txBody>
          <a:bodyPr>
            <a:normAutofit fontScale="85000" lnSpcReduction="20000"/>
          </a:bodyPr>
          <a:lstStyle/>
          <a:p>
            <a:pPr algn="ctr">
              <a:buClrTx/>
              <a:buSzPct val="70000"/>
            </a:pPr>
            <a:r>
              <a:rPr lang="en-US" sz="3200" b="1" dirty="0">
                <a:solidFill>
                  <a:srgbClr val="000000"/>
                </a:solidFill>
                <a:latin typeface="Arial" panose="020B0604020202020204" pitchFamily="34" charset="0"/>
                <a:ea typeface="Times New Roman" panose="02020603050405020304" pitchFamily="18" charset="0"/>
              </a:rPr>
              <a:t> Specialized Councils on Master’s Thesis Defense </a:t>
            </a:r>
            <a:endParaRPr lang="en-US" sz="3200" dirty="0">
              <a:solidFill>
                <a:schemeClr val="tx1">
                  <a:lumMod val="85000"/>
                  <a:lumOff val="15000"/>
                </a:schemeClr>
              </a:solidFill>
            </a:endParaRPr>
          </a:p>
          <a:p>
            <a:pPr marL="457200" indent="-457200">
              <a:buClrTx/>
              <a:buFont typeface="Wingdings" panose="05000000000000000000" pitchFamily="2" charset="2"/>
              <a:buChar char="q"/>
            </a:pPr>
            <a:r>
              <a:rPr lang="en-US" sz="2800" b="1" dirty="0">
                <a:solidFill>
                  <a:schemeClr val="tx1">
                    <a:lumMod val="85000"/>
                    <a:lumOff val="15000"/>
                  </a:schemeClr>
                </a:solidFill>
              </a:rPr>
              <a:t>ORGANIZING</a:t>
            </a:r>
          </a:p>
          <a:p>
            <a:pPr marL="457200" indent="-457200">
              <a:buClrTx/>
              <a:buFont typeface="Wingdings" panose="05000000000000000000" pitchFamily="2" charset="2"/>
              <a:buChar char="q"/>
            </a:pPr>
            <a:r>
              <a:rPr lang="en-US" sz="2800" b="1" dirty="0">
                <a:solidFill>
                  <a:schemeClr val="tx1">
                    <a:lumMod val="85000"/>
                    <a:lumOff val="15000"/>
                  </a:schemeClr>
                </a:solidFill>
              </a:rPr>
              <a:t>DOCUMENTATION</a:t>
            </a:r>
          </a:p>
          <a:p>
            <a:pPr marL="457200" indent="-457200">
              <a:buClrTx/>
              <a:buFont typeface="Wingdings" panose="05000000000000000000" pitchFamily="2" charset="2"/>
              <a:buChar char="q"/>
            </a:pPr>
            <a:r>
              <a:rPr lang="en-US" sz="2800" b="1" dirty="0">
                <a:solidFill>
                  <a:schemeClr val="tx1">
                    <a:lumMod val="85000"/>
                    <a:lumOff val="15000"/>
                  </a:schemeClr>
                </a:solidFill>
              </a:rPr>
              <a:t>SUPERVISION</a:t>
            </a:r>
          </a:p>
          <a:p>
            <a:pPr marL="457200" indent="-457200">
              <a:buClrTx/>
              <a:buFont typeface="Wingdings" panose="05000000000000000000" pitchFamily="2" charset="2"/>
              <a:buChar char="q"/>
            </a:pPr>
            <a:r>
              <a:rPr lang="en-US" sz="2800" b="1" dirty="0">
                <a:solidFill>
                  <a:schemeClr val="tx1">
                    <a:lumMod val="85000"/>
                    <a:lumOff val="15000"/>
                  </a:schemeClr>
                </a:solidFill>
              </a:rPr>
              <a:t>APPROVAL</a:t>
            </a:r>
          </a:p>
          <a:p>
            <a:pPr marL="457200" lvl="0" indent="-457200">
              <a:buClrTx/>
              <a:buFont typeface="Wingdings" panose="05000000000000000000" pitchFamily="2" charset="2"/>
              <a:buChar char="q"/>
            </a:pPr>
            <a:r>
              <a:rPr lang="en-US" sz="2800" b="1" dirty="0">
                <a:solidFill>
                  <a:prstClr val="black">
                    <a:lumMod val="85000"/>
                    <a:lumOff val="15000"/>
                  </a:prstClr>
                </a:solidFill>
              </a:rPr>
              <a:t>DEFENCE PROCESS</a:t>
            </a:r>
          </a:p>
          <a:p>
            <a:pPr marL="457200" lvl="0" indent="-457200">
              <a:buClrTx/>
              <a:buFont typeface="Wingdings" panose="05000000000000000000" pitchFamily="2" charset="2"/>
              <a:buChar char="q"/>
            </a:pPr>
            <a:r>
              <a:rPr lang="en-US" sz="2800" b="1" dirty="0">
                <a:solidFill>
                  <a:prstClr val="black">
                    <a:lumMod val="85000"/>
                    <a:lumOff val="15000"/>
                  </a:prstClr>
                </a:solidFill>
              </a:rPr>
              <a:t>DECISION</a:t>
            </a:r>
          </a:p>
          <a:p>
            <a:pPr algn="ctr"/>
            <a:r>
              <a:rPr lang="en-US" sz="2800" dirty="0">
                <a:solidFill>
                  <a:srgbClr val="FF0000"/>
                </a:solidFill>
              </a:rPr>
              <a:t>   The assessment of A student's knowledge during the dissertation defense is taken by a simple majority vote. The defense of master’s defense is assessed as “unsatisfactory”, “satisfactory”, “good” and “excellent.” (FORMS)</a:t>
            </a:r>
          </a:p>
          <a:p>
            <a:pPr marL="342900" indent="-342900">
              <a:buFont typeface="Wingdings" panose="05000000000000000000" pitchFamily="2" charset="2"/>
              <a:buChar char="§"/>
            </a:pPr>
            <a:endParaRPr lang="en-US" sz="2800" dirty="0">
              <a:solidFill>
                <a:schemeClr val="tx1">
                  <a:lumMod val="85000"/>
                  <a:lumOff val="15000"/>
                </a:schemeClr>
              </a:solidFill>
            </a:endParaRPr>
          </a:p>
          <a:p>
            <a:pPr marL="342900" indent="-342900">
              <a:buFont typeface="Wingdings" panose="05000000000000000000" pitchFamily="2" charset="2"/>
              <a:buChar char="§"/>
            </a:pPr>
            <a:endParaRPr lang="en-US" sz="2800" dirty="0">
              <a:solidFill>
                <a:schemeClr val="tx1">
                  <a:lumMod val="85000"/>
                  <a:lumOff val="15000"/>
                </a:schemeClr>
              </a:solidFill>
            </a:endParaRPr>
          </a:p>
          <a:p>
            <a:endParaRPr lang="en-US" sz="4000" dirty="0">
              <a:solidFill>
                <a:schemeClr val="tx1"/>
              </a:solidFill>
            </a:endParaRPr>
          </a:p>
          <a:p>
            <a:endParaRPr lang="en-US" sz="4000" dirty="0">
              <a:solidFill>
                <a:schemeClr val="tx1"/>
              </a:solidFill>
            </a:endParaRPr>
          </a:p>
        </p:txBody>
      </p:sp>
    </p:spTree>
    <p:extLst>
      <p:ext uri="{BB962C8B-B14F-4D97-AF65-F5344CB8AC3E}">
        <p14:creationId xmlns:p14="http://schemas.microsoft.com/office/powerpoint/2010/main" val="385416530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0"/>
            <a:ext cx="9546522" cy="440787"/>
          </a:xfrm>
        </p:spPr>
        <p:txBody>
          <a:bodyPr>
            <a:normAutofit fontScale="90000"/>
          </a:bodyPr>
          <a:lstStyle/>
          <a:p>
            <a:pPr algn="ctr"/>
            <a:r>
              <a:rPr lang="en-US" sz="5400" dirty="0"/>
              <a:t>SPECIALIZED COUNCILS (1)</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745588"/>
            <a:ext cx="9112062" cy="5902863"/>
          </a:xfrm>
          <a:blipFill>
            <a:blip r:embed="rId2"/>
            <a:tile tx="0" ty="0" sx="100000" sy="100000" flip="none" algn="tl"/>
          </a:blipFill>
        </p:spPr>
        <p:txBody>
          <a:bodyPr>
            <a:normAutofit/>
          </a:bodyPr>
          <a:lstStyle/>
          <a:p>
            <a:pPr marL="342900" indent="-342900" algn="ctr">
              <a:buFontTx/>
              <a:buChar char="-"/>
            </a:pPr>
            <a:endParaRPr lang="en-US" dirty="0">
              <a:solidFill>
                <a:schemeClr val="tx1">
                  <a:lumMod val="85000"/>
                  <a:lumOff val="15000"/>
                </a:schemeClr>
              </a:solidFill>
            </a:endParaRPr>
          </a:p>
          <a:p>
            <a:pPr marL="342900" indent="-342900" algn="ctr">
              <a:buFontTx/>
              <a:buChar char="-"/>
            </a:pPr>
            <a:endParaRPr lang="en-US" dirty="0">
              <a:solidFill>
                <a:schemeClr val="tx1">
                  <a:lumMod val="85000"/>
                  <a:lumOff val="15000"/>
                </a:schemeClr>
              </a:solidFill>
            </a:endParaRPr>
          </a:p>
          <a:p>
            <a:pPr marL="342900" indent="-342900" algn="ctr">
              <a:buFontTx/>
              <a:buChar char="-"/>
            </a:pPr>
            <a:r>
              <a:rPr lang="en-US" b="1" dirty="0" err="1">
                <a:solidFill>
                  <a:schemeClr val="tx1">
                    <a:lumMod val="85000"/>
                    <a:lumOff val="15000"/>
                  </a:schemeClr>
                </a:solidFill>
              </a:rPr>
              <a:t>Magistrlik</a:t>
            </a:r>
            <a:r>
              <a:rPr lang="en-US" b="1" dirty="0">
                <a:solidFill>
                  <a:schemeClr val="tx1">
                    <a:lumMod val="85000"/>
                    <a:lumOff val="15000"/>
                  </a:schemeClr>
                </a:solidFill>
              </a:rPr>
              <a:t> </a:t>
            </a:r>
            <a:r>
              <a:rPr lang="en-US" b="1" dirty="0" err="1">
                <a:solidFill>
                  <a:schemeClr val="tx1">
                    <a:lumMod val="85000"/>
                    <a:lumOff val="15000"/>
                  </a:schemeClr>
                </a:solidFill>
              </a:rPr>
              <a:t>dissertasiyasının</a:t>
            </a:r>
            <a:r>
              <a:rPr lang="en-US" b="1" dirty="0">
                <a:solidFill>
                  <a:schemeClr val="tx1">
                    <a:lumMod val="85000"/>
                    <a:lumOff val="15000"/>
                  </a:schemeClr>
                </a:solidFill>
              </a:rPr>
              <a:t> </a:t>
            </a:r>
            <a:r>
              <a:rPr lang="en-US" b="1" dirty="0" err="1">
                <a:solidFill>
                  <a:schemeClr val="tx1">
                    <a:lumMod val="85000"/>
                    <a:lumOff val="15000"/>
                  </a:schemeClr>
                </a:solidFill>
              </a:rPr>
              <a:t>müdafiəsi</a:t>
            </a:r>
            <a:r>
              <a:rPr lang="en-US" b="1" dirty="0">
                <a:solidFill>
                  <a:schemeClr val="tx1">
                    <a:lumMod val="85000"/>
                    <a:lumOff val="15000"/>
                  </a:schemeClr>
                </a:solidFill>
              </a:rPr>
              <a:t> </a:t>
            </a:r>
            <a:r>
              <a:rPr lang="en-US" b="1" dirty="0" err="1">
                <a:solidFill>
                  <a:schemeClr val="tx1">
                    <a:lumMod val="85000"/>
                    <a:lumOff val="15000"/>
                  </a:schemeClr>
                </a:solidFill>
              </a:rPr>
              <a:t>üçün</a:t>
            </a:r>
            <a:r>
              <a:rPr lang="en-US" b="1" dirty="0">
                <a:solidFill>
                  <a:schemeClr val="tx1">
                    <a:lumMod val="85000"/>
                    <a:lumOff val="15000"/>
                  </a:schemeClr>
                </a:solidFill>
              </a:rPr>
              <a:t> </a:t>
            </a:r>
            <a:r>
              <a:rPr lang="en-US" b="1" dirty="0" err="1">
                <a:solidFill>
                  <a:schemeClr val="tx1">
                    <a:lumMod val="85000"/>
                    <a:lumOff val="15000"/>
                  </a:schemeClr>
                </a:solidFill>
              </a:rPr>
              <a:t>ixtisaslaşdırılmış</a:t>
            </a:r>
            <a:r>
              <a:rPr lang="en-US" b="1" dirty="0">
                <a:solidFill>
                  <a:schemeClr val="tx1">
                    <a:lumMod val="85000"/>
                    <a:lumOff val="15000"/>
                  </a:schemeClr>
                </a:solidFill>
              </a:rPr>
              <a:t> </a:t>
            </a:r>
            <a:r>
              <a:rPr lang="en-US" b="1" dirty="0" err="1">
                <a:solidFill>
                  <a:schemeClr val="tx1">
                    <a:lumMod val="85000"/>
                    <a:lumOff val="15000"/>
                  </a:schemeClr>
                </a:solidFill>
              </a:rPr>
              <a:t>elmi</a:t>
            </a:r>
            <a:r>
              <a:rPr lang="en-US" b="1" dirty="0">
                <a:solidFill>
                  <a:schemeClr val="tx1">
                    <a:lumMod val="85000"/>
                    <a:lumOff val="15000"/>
                  </a:schemeClr>
                </a:solidFill>
              </a:rPr>
              <a:t> </a:t>
            </a:r>
            <a:r>
              <a:rPr lang="en-US" b="1" dirty="0" err="1">
                <a:solidFill>
                  <a:schemeClr val="tx1">
                    <a:lumMod val="85000"/>
                    <a:lumOff val="15000"/>
                  </a:schemeClr>
                </a:solidFill>
              </a:rPr>
              <a:t>şuralar</a:t>
            </a:r>
            <a:r>
              <a:rPr lang="en-US" b="1" dirty="0">
                <a:solidFill>
                  <a:schemeClr val="tx1">
                    <a:lumMod val="85000"/>
                    <a:lumOff val="15000"/>
                  </a:schemeClr>
                </a:solidFill>
              </a:rPr>
              <a:t> </a:t>
            </a:r>
            <a:r>
              <a:rPr lang="en-US" b="1" dirty="0" err="1">
                <a:solidFill>
                  <a:schemeClr val="tx1">
                    <a:lumMod val="85000"/>
                    <a:lumOff val="15000"/>
                  </a:schemeClr>
                </a:solidFill>
              </a:rPr>
              <a:t>haqqında</a:t>
            </a:r>
            <a:r>
              <a:rPr lang="en-US" b="1" dirty="0">
                <a:solidFill>
                  <a:schemeClr val="tx1">
                    <a:lumMod val="85000"/>
                    <a:lumOff val="15000"/>
                  </a:schemeClr>
                </a:solidFill>
              </a:rPr>
              <a:t> </a:t>
            </a:r>
            <a:r>
              <a:rPr lang="en-US" b="1" dirty="0" err="1">
                <a:solidFill>
                  <a:schemeClr val="tx1">
                    <a:lumMod val="85000"/>
                    <a:lumOff val="15000"/>
                  </a:schemeClr>
                </a:solidFill>
              </a:rPr>
              <a:t>əsasnamə</a:t>
            </a:r>
            <a:endParaRPr lang="en-US" b="1" dirty="0">
              <a:solidFill>
                <a:schemeClr val="tx1">
                  <a:lumMod val="85000"/>
                  <a:lumOff val="15000"/>
                </a:schemeClr>
              </a:solidFill>
            </a:endParaRPr>
          </a:p>
          <a:p>
            <a:pPr marL="342900" indent="-342900" algn="ctr">
              <a:buFontTx/>
              <a:buChar char="-"/>
            </a:pPr>
            <a:r>
              <a:rPr lang="en-US" b="1" dirty="0" err="1">
                <a:solidFill>
                  <a:schemeClr val="tx1">
                    <a:lumMod val="85000"/>
                    <a:lumOff val="15000"/>
                  </a:schemeClr>
                </a:solidFill>
              </a:rPr>
              <a:t>Təhsil</a:t>
            </a:r>
            <a:r>
              <a:rPr lang="en-US" b="1" dirty="0">
                <a:solidFill>
                  <a:schemeClr val="tx1">
                    <a:lumMod val="85000"/>
                    <a:lumOff val="15000"/>
                  </a:schemeClr>
                </a:solidFill>
              </a:rPr>
              <a:t> </a:t>
            </a:r>
            <a:r>
              <a:rPr lang="en-US" b="1" dirty="0" err="1">
                <a:solidFill>
                  <a:schemeClr val="tx1">
                    <a:lumMod val="85000"/>
                    <a:lumOff val="15000"/>
                  </a:schemeClr>
                </a:solidFill>
              </a:rPr>
              <a:t>nazirliyinin</a:t>
            </a:r>
            <a:r>
              <a:rPr lang="en-US" b="1" dirty="0">
                <a:solidFill>
                  <a:schemeClr val="tx1">
                    <a:lumMod val="85000"/>
                    <a:lumOff val="15000"/>
                  </a:schemeClr>
                </a:solidFill>
              </a:rPr>
              <a:t> 10.11.98-ci </a:t>
            </a:r>
            <a:r>
              <a:rPr lang="en-US" b="1" dirty="0" err="1">
                <a:solidFill>
                  <a:schemeClr val="tx1">
                    <a:lumMod val="85000"/>
                    <a:lumOff val="15000"/>
                  </a:schemeClr>
                </a:solidFill>
              </a:rPr>
              <a:t>il</a:t>
            </a:r>
            <a:r>
              <a:rPr lang="en-US" b="1" dirty="0">
                <a:solidFill>
                  <a:schemeClr val="tx1">
                    <a:lumMod val="85000"/>
                    <a:lumOff val="15000"/>
                  </a:schemeClr>
                </a:solidFill>
              </a:rPr>
              <a:t> </a:t>
            </a:r>
            <a:r>
              <a:rPr lang="en-US" b="1" dirty="0" err="1">
                <a:solidFill>
                  <a:schemeClr val="tx1">
                    <a:lumMod val="85000"/>
                    <a:lumOff val="15000"/>
                  </a:schemeClr>
                </a:solidFill>
              </a:rPr>
              <a:t>tarixli</a:t>
            </a:r>
            <a:r>
              <a:rPr lang="en-US" b="1" dirty="0">
                <a:solidFill>
                  <a:schemeClr val="tx1">
                    <a:lumMod val="85000"/>
                    <a:lumOff val="15000"/>
                  </a:schemeClr>
                </a:solidFill>
              </a:rPr>
              <a:t> 742 </a:t>
            </a:r>
            <a:r>
              <a:rPr lang="en-US" b="1" dirty="0" err="1">
                <a:solidFill>
                  <a:schemeClr val="tx1">
                    <a:lumMod val="85000"/>
                    <a:lumOff val="15000"/>
                  </a:schemeClr>
                </a:solidFill>
              </a:rPr>
              <a:t>saylı</a:t>
            </a:r>
            <a:r>
              <a:rPr lang="en-US" b="1" dirty="0">
                <a:solidFill>
                  <a:schemeClr val="tx1">
                    <a:lumMod val="85000"/>
                    <a:lumOff val="15000"/>
                  </a:schemeClr>
                </a:solidFill>
              </a:rPr>
              <a:t> </a:t>
            </a:r>
            <a:r>
              <a:rPr lang="en-US" b="1" dirty="0" err="1">
                <a:solidFill>
                  <a:schemeClr val="tx1">
                    <a:lumMod val="85000"/>
                    <a:lumOff val="15000"/>
                  </a:schemeClr>
                </a:solidFill>
              </a:rPr>
              <a:t>əmri</a:t>
            </a:r>
            <a:r>
              <a:rPr lang="en-US" b="1" dirty="0">
                <a:solidFill>
                  <a:schemeClr val="tx1">
                    <a:lumMod val="85000"/>
                    <a:lumOff val="15000"/>
                  </a:schemeClr>
                </a:solidFill>
              </a:rPr>
              <a:t> </a:t>
            </a:r>
            <a:r>
              <a:rPr lang="en-US" b="1" dirty="0" err="1">
                <a:solidFill>
                  <a:schemeClr val="tx1">
                    <a:lumMod val="85000"/>
                    <a:lumOff val="15000"/>
                  </a:schemeClr>
                </a:solidFill>
              </a:rPr>
              <a:t>ilə</a:t>
            </a:r>
            <a:r>
              <a:rPr lang="en-US" b="1" dirty="0">
                <a:solidFill>
                  <a:schemeClr val="tx1">
                    <a:lumMod val="85000"/>
                    <a:lumOff val="15000"/>
                  </a:schemeClr>
                </a:solidFill>
              </a:rPr>
              <a:t> </a:t>
            </a:r>
            <a:r>
              <a:rPr lang="en-US" b="1" dirty="0" err="1">
                <a:solidFill>
                  <a:schemeClr val="tx1">
                    <a:lumMod val="85000"/>
                    <a:lumOff val="15000"/>
                  </a:schemeClr>
                </a:solidFill>
              </a:rPr>
              <a:t>təsdiq</a:t>
            </a:r>
            <a:r>
              <a:rPr lang="en-US" b="1" dirty="0">
                <a:solidFill>
                  <a:schemeClr val="tx1">
                    <a:lumMod val="85000"/>
                    <a:lumOff val="15000"/>
                  </a:schemeClr>
                </a:solidFill>
              </a:rPr>
              <a:t> </a:t>
            </a:r>
            <a:r>
              <a:rPr lang="en-US" b="1" dirty="0" err="1">
                <a:solidFill>
                  <a:schemeClr val="tx1">
                    <a:lumMod val="85000"/>
                    <a:lumOff val="15000"/>
                  </a:schemeClr>
                </a:solidFill>
              </a:rPr>
              <a:t>olunmuş</a:t>
            </a:r>
            <a:r>
              <a:rPr lang="en-US" b="1" dirty="0">
                <a:solidFill>
                  <a:schemeClr val="tx1">
                    <a:lumMod val="85000"/>
                    <a:lumOff val="15000"/>
                  </a:schemeClr>
                </a:solidFill>
              </a:rPr>
              <a:t> “</a:t>
            </a:r>
            <a:r>
              <a:rPr lang="en-US" b="1" dirty="0" err="1">
                <a:solidFill>
                  <a:schemeClr val="tx1">
                    <a:lumMod val="85000"/>
                    <a:lumOff val="15000"/>
                  </a:schemeClr>
                </a:solidFill>
              </a:rPr>
              <a:t>magistrlik</a:t>
            </a:r>
            <a:r>
              <a:rPr lang="en-US" b="1" dirty="0">
                <a:solidFill>
                  <a:schemeClr val="tx1">
                    <a:lumMod val="85000"/>
                    <a:lumOff val="15000"/>
                  </a:schemeClr>
                </a:solidFill>
              </a:rPr>
              <a:t> </a:t>
            </a:r>
            <a:r>
              <a:rPr lang="en-US" b="1" dirty="0" err="1">
                <a:solidFill>
                  <a:schemeClr val="tx1">
                    <a:lumMod val="85000"/>
                    <a:lumOff val="15000"/>
                  </a:schemeClr>
                </a:solidFill>
              </a:rPr>
              <a:t>dissertasiyasının</a:t>
            </a:r>
            <a:r>
              <a:rPr lang="en-US" b="1" dirty="0">
                <a:solidFill>
                  <a:schemeClr val="tx1">
                    <a:lumMod val="85000"/>
                    <a:lumOff val="15000"/>
                  </a:schemeClr>
                </a:solidFill>
              </a:rPr>
              <a:t> </a:t>
            </a:r>
            <a:r>
              <a:rPr lang="en-US" b="1" dirty="0" err="1">
                <a:solidFill>
                  <a:schemeClr val="tx1">
                    <a:lumMod val="85000"/>
                    <a:lumOff val="15000"/>
                  </a:schemeClr>
                </a:solidFill>
              </a:rPr>
              <a:t>müdafiəsi</a:t>
            </a:r>
            <a:r>
              <a:rPr lang="en-US" b="1" dirty="0">
                <a:solidFill>
                  <a:schemeClr val="tx1">
                    <a:lumMod val="85000"/>
                    <a:lumOff val="15000"/>
                  </a:schemeClr>
                </a:solidFill>
              </a:rPr>
              <a:t> </a:t>
            </a:r>
            <a:r>
              <a:rPr lang="en-US" b="1" dirty="0" err="1">
                <a:solidFill>
                  <a:schemeClr val="tx1">
                    <a:lumMod val="85000"/>
                    <a:lumOff val="15000"/>
                  </a:schemeClr>
                </a:solidFill>
              </a:rPr>
              <a:t>üçün</a:t>
            </a:r>
            <a:r>
              <a:rPr lang="en-US" b="1" dirty="0">
                <a:solidFill>
                  <a:schemeClr val="tx1">
                    <a:lumMod val="85000"/>
                    <a:lumOff val="15000"/>
                  </a:schemeClr>
                </a:solidFill>
              </a:rPr>
              <a:t> </a:t>
            </a:r>
            <a:r>
              <a:rPr lang="en-US" b="1" dirty="0" err="1">
                <a:solidFill>
                  <a:schemeClr val="tx1">
                    <a:lumMod val="85000"/>
                    <a:lumOff val="15000"/>
                  </a:schemeClr>
                </a:solidFill>
              </a:rPr>
              <a:t>ixtisaslaşdırılmış</a:t>
            </a:r>
            <a:r>
              <a:rPr lang="en-US" b="1" dirty="0">
                <a:solidFill>
                  <a:schemeClr val="tx1">
                    <a:lumMod val="85000"/>
                    <a:lumOff val="15000"/>
                  </a:schemeClr>
                </a:solidFill>
              </a:rPr>
              <a:t> </a:t>
            </a:r>
            <a:r>
              <a:rPr lang="en-US" b="1" dirty="0" err="1">
                <a:solidFill>
                  <a:schemeClr val="tx1">
                    <a:lumMod val="85000"/>
                    <a:lumOff val="15000"/>
                  </a:schemeClr>
                </a:solidFill>
              </a:rPr>
              <a:t>elmi</a:t>
            </a:r>
            <a:r>
              <a:rPr lang="en-US" b="1" dirty="0">
                <a:solidFill>
                  <a:schemeClr val="tx1">
                    <a:lumMod val="85000"/>
                    <a:lumOff val="15000"/>
                  </a:schemeClr>
                </a:solidFill>
              </a:rPr>
              <a:t> </a:t>
            </a:r>
            <a:r>
              <a:rPr lang="en-US" b="1" dirty="0" err="1">
                <a:solidFill>
                  <a:schemeClr val="tx1">
                    <a:lumMod val="85000"/>
                    <a:lumOff val="15000"/>
                  </a:schemeClr>
                </a:solidFill>
              </a:rPr>
              <a:t>şuralar</a:t>
            </a:r>
            <a:r>
              <a:rPr lang="en-US" b="1" dirty="0">
                <a:solidFill>
                  <a:schemeClr val="tx1">
                    <a:lumMod val="85000"/>
                    <a:lumOff val="15000"/>
                  </a:schemeClr>
                </a:solidFill>
              </a:rPr>
              <a:t> </a:t>
            </a:r>
            <a:r>
              <a:rPr lang="en-US" b="1" dirty="0" err="1">
                <a:solidFill>
                  <a:schemeClr val="tx1">
                    <a:lumMod val="85000"/>
                    <a:lumOff val="15000"/>
                  </a:schemeClr>
                </a:solidFill>
              </a:rPr>
              <a:t>haqqında</a:t>
            </a:r>
            <a:r>
              <a:rPr lang="en-US" b="1" dirty="0">
                <a:solidFill>
                  <a:schemeClr val="tx1">
                    <a:lumMod val="85000"/>
                    <a:lumOff val="15000"/>
                  </a:schemeClr>
                </a:solidFill>
              </a:rPr>
              <a:t>”</a:t>
            </a:r>
          </a:p>
          <a:p>
            <a:pPr marL="342900" indent="-342900" algn="ctr">
              <a:buFontTx/>
              <a:buChar char="-"/>
            </a:pPr>
            <a:r>
              <a:rPr lang="en-US" b="1" dirty="0" err="1">
                <a:solidFill>
                  <a:schemeClr val="tx1">
                    <a:lumMod val="85000"/>
                    <a:lumOff val="15000"/>
                  </a:schemeClr>
                </a:solidFill>
              </a:rPr>
              <a:t>əsasnamə</a:t>
            </a:r>
            <a:endParaRPr lang="en-US" b="1"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1204765538"/>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440787"/>
          </a:xfrm>
        </p:spPr>
        <p:txBody>
          <a:bodyPr>
            <a:normAutofit fontScale="90000"/>
          </a:bodyPr>
          <a:lstStyle/>
          <a:p>
            <a:pPr algn="ctr"/>
            <a:r>
              <a:rPr lang="en-US" sz="5400" dirty="0"/>
              <a:t>SPECIALIZED COUNCILS(2)</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0" y="745588"/>
            <a:ext cx="10866251" cy="5902863"/>
          </a:xfrm>
          <a:blipFill>
            <a:blip r:embed="rId2"/>
            <a:tile tx="0" ty="0" sx="100000" sy="100000" flip="none" algn="tl"/>
          </a:blipFill>
        </p:spPr>
        <p:txBody>
          <a:bodyPr>
            <a:normAutofit fontScale="92500" lnSpcReduction="20000"/>
          </a:bodyPr>
          <a:lstStyle/>
          <a:p>
            <a:pPr marL="342900" indent="-342900">
              <a:buFontTx/>
              <a:buChar char="-"/>
            </a:pPr>
            <a:r>
              <a:rPr lang="en-US" dirty="0">
                <a:solidFill>
                  <a:schemeClr val="tx1">
                    <a:lumMod val="85000"/>
                    <a:lumOff val="15000"/>
                  </a:schemeClr>
                </a:solidFill>
              </a:rPr>
              <a:t>4.8. A meeting of Specialized Council shall be validly constituted when </a:t>
            </a:r>
            <a:r>
              <a:rPr lang="en-US" dirty="0">
                <a:solidFill>
                  <a:schemeClr val="tx1">
                    <a:lumMod val="85000"/>
                    <a:lumOff val="15000"/>
                  </a:schemeClr>
                </a:solidFill>
                <a:highlight>
                  <a:srgbClr val="FFFF00"/>
                </a:highlight>
              </a:rPr>
              <a:t>absolute 2/3 of its members are present </a:t>
            </a:r>
            <a:r>
              <a:rPr lang="en-US" dirty="0">
                <a:solidFill>
                  <a:schemeClr val="tx1">
                    <a:lumMod val="85000"/>
                    <a:lumOff val="15000"/>
                  </a:schemeClr>
                </a:solidFill>
              </a:rPr>
              <a:t>at the meeting.</a:t>
            </a:r>
          </a:p>
          <a:p>
            <a:pPr marL="342900" indent="-342900">
              <a:buFontTx/>
              <a:buChar char="-"/>
            </a:pPr>
            <a:r>
              <a:rPr lang="en-US" dirty="0">
                <a:solidFill>
                  <a:schemeClr val="tx1">
                    <a:lumMod val="85000"/>
                    <a:lumOff val="15000"/>
                  </a:schemeClr>
                </a:solidFill>
              </a:rPr>
              <a:t>4.9. An open defense of the Master’s Thesis should be held in a </a:t>
            </a:r>
            <a:r>
              <a:rPr lang="en-US" dirty="0">
                <a:solidFill>
                  <a:schemeClr val="tx1">
                    <a:lumMod val="85000"/>
                    <a:lumOff val="15000"/>
                  </a:schemeClr>
                </a:solidFill>
                <a:highlight>
                  <a:srgbClr val="FFFF00"/>
                </a:highlight>
              </a:rPr>
              <a:t>scientific debate</a:t>
            </a:r>
            <a:r>
              <a:rPr lang="az-Latn-AZ" dirty="0">
                <a:solidFill>
                  <a:schemeClr val="tx1">
                    <a:lumMod val="85000"/>
                    <a:lumOff val="15000"/>
                  </a:schemeClr>
                </a:solidFill>
                <a:highlight>
                  <a:srgbClr val="FFFF00"/>
                </a:highlight>
              </a:rPr>
              <a:t>...</a:t>
            </a:r>
            <a:r>
              <a:rPr lang="az-Latn-AZ" dirty="0">
                <a:solidFill>
                  <a:schemeClr val="tx1">
                    <a:lumMod val="85000"/>
                    <a:lumOff val="15000"/>
                  </a:schemeClr>
                </a:solidFill>
              </a:rPr>
              <a:t>.</a:t>
            </a:r>
            <a:r>
              <a:rPr lang="en-US" dirty="0">
                <a:solidFill>
                  <a:schemeClr val="tx1">
                    <a:lumMod val="85000"/>
                    <a:lumOff val="15000"/>
                  </a:schemeClr>
                </a:solidFill>
              </a:rPr>
              <a:t>thesis should be comprehensively analyzed.   </a:t>
            </a:r>
          </a:p>
          <a:p>
            <a:pPr marL="342900" indent="-342900">
              <a:buFontTx/>
              <a:buChar char="-"/>
            </a:pPr>
            <a:r>
              <a:rPr lang="en-US" dirty="0">
                <a:solidFill>
                  <a:schemeClr val="tx1">
                    <a:lumMod val="85000"/>
                    <a:lumOff val="15000"/>
                  </a:schemeClr>
                </a:solidFill>
              </a:rPr>
              <a:t>The </a:t>
            </a:r>
            <a:r>
              <a:rPr lang="en-US" dirty="0">
                <a:solidFill>
                  <a:schemeClr val="tx1">
                    <a:lumMod val="85000"/>
                    <a:lumOff val="15000"/>
                  </a:schemeClr>
                </a:solidFill>
                <a:highlight>
                  <a:srgbClr val="FFFF00"/>
                </a:highlight>
              </a:rPr>
              <a:t>supervisor and official reviewers may not take part in the defense </a:t>
            </a:r>
            <a:r>
              <a:rPr lang="en-US" dirty="0">
                <a:solidFill>
                  <a:schemeClr val="tx1">
                    <a:lumMod val="85000"/>
                    <a:lumOff val="15000"/>
                  </a:schemeClr>
                </a:solidFill>
              </a:rPr>
              <a:t>in the case if they will give a positive view on the thesis. </a:t>
            </a:r>
          </a:p>
          <a:p>
            <a:pPr marL="342900" indent="-342900">
              <a:buFontTx/>
              <a:buChar char="-"/>
            </a:pPr>
            <a:r>
              <a:rPr lang="en-US" dirty="0">
                <a:solidFill>
                  <a:schemeClr val="tx1">
                    <a:lumMod val="85000"/>
                    <a:lumOff val="15000"/>
                  </a:schemeClr>
                </a:solidFill>
                <a:highlight>
                  <a:srgbClr val="FFFF00"/>
                </a:highlight>
              </a:rPr>
              <a:t>The defense of each Master’s Thesis lasts 45 minutes. 10 -15 minutes will be given for the report of the student</a:t>
            </a:r>
            <a:r>
              <a:rPr lang="en-US" dirty="0">
                <a:solidFill>
                  <a:schemeClr val="tx1">
                    <a:lumMod val="85000"/>
                    <a:lumOff val="15000"/>
                  </a:schemeClr>
                </a:solidFill>
              </a:rPr>
              <a:t>. </a:t>
            </a:r>
          </a:p>
          <a:p>
            <a:pPr marL="342900" indent="-342900">
              <a:buFontTx/>
              <a:buChar char="-"/>
            </a:pPr>
            <a:r>
              <a:rPr lang="en-US" dirty="0">
                <a:solidFill>
                  <a:schemeClr val="tx1">
                    <a:lumMod val="85000"/>
                    <a:lumOff val="15000"/>
                  </a:schemeClr>
                </a:solidFill>
              </a:rPr>
              <a:t>4.10. After completing the defense of the thesis the members of the Council vote in a prescribed manner. If more members </a:t>
            </a:r>
            <a:r>
              <a:rPr lang="en-US" dirty="0">
                <a:solidFill>
                  <a:schemeClr val="tx1">
                    <a:lumMod val="85000"/>
                    <a:lumOff val="15000"/>
                  </a:schemeClr>
                </a:solidFill>
                <a:highlight>
                  <a:srgbClr val="FFFF00"/>
                </a:highlight>
              </a:rPr>
              <a:t>vote in favor </a:t>
            </a:r>
            <a:r>
              <a:rPr lang="en-US" dirty="0">
                <a:solidFill>
                  <a:schemeClr val="tx1">
                    <a:lumMod val="85000"/>
                    <a:lumOff val="15000"/>
                  </a:schemeClr>
                </a:solidFill>
              </a:rPr>
              <a:t>than against, then the Council will make a decision on </a:t>
            </a:r>
            <a:r>
              <a:rPr lang="en-US" dirty="0">
                <a:solidFill>
                  <a:schemeClr val="tx1">
                    <a:lumMod val="85000"/>
                    <a:lumOff val="15000"/>
                  </a:schemeClr>
                </a:solidFill>
                <a:highlight>
                  <a:srgbClr val="FFFF00"/>
                </a:highlight>
              </a:rPr>
              <a:t>granting a Master’s degree.</a:t>
            </a:r>
          </a:p>
          <a:p>
            <a:pPr marL="342900" indent="-342900">
              <a:buFontTx/>
              <a:buChar char="-"/>
            </a:pPr>
            <a:r>
              <a:rPr lang="en-US" dirty="0">
                <a:solidFill>
                  <a:schemeClr val="tx1">
                    <a:lumMod val="85000"/>
                    <a:lumOff val="15000"/>
                  </a:schemeClr>
                </a:solidFill>
              </a:rPr>
              <a:t>4.11. If the Council take</a:t>
            </a:r>
            <a:r>
              <a:rPr lang="az-Latn-AZ" dirty="0">
                <a:solidFill>
                  <a:schemeClr val="tx1">
                    <a:lumMod val="85000"/>
                    <a:lumOff val="15000"/>
                  </a:schemeClr>
                </a:solidFill>
              </a:rPr>
              <a:t>s</a:t>
            </a:r>
            <a:r>
              <a:rPr lang="en-US" dirty="0">
                <a:solidFill>
                  <a:schemeClr val="tx1">
                    <a:lumMod val="85000"/>
                    <a:lumOff val="15000"/>
                  </a:schemeClr>
                </a:solidFill>
              </a:rPr>
              <a:t> a negative decision on the thesis, resubmission of the thesis will be held within no later than one month after eliminating deficiencies in work. In the case of </a:t>
            </a:r>
            <a:r>
              <a:rPr lang="en-US" dirty="0">
                <a:solidFill>
                  <a:schemeClr val="tx1">
                    <a:lumMod val="85000"/>
                    <a:lumOff val="15000"/>
                  </a:schemeClr>
                </a:solidFill>
                <a:highlight>
                  <a:srgbClr val="FFFF00"/>
                </a:highlight>
              </a:rPr>
              <a:t>re-enactment of the negative decision</a:t>
            </a:r>
            <a:r>
              <a:rPr lang="en-US" dirty="0">
                <a:solidFill>
                  <a:schemeClr val="tx1">
                    <a:lumMod val="85000"/>
                    <a:lumOff val="15000"/>
                  </a:schemeClr>
                </a:solidFill>
              </a:rPr>
              <a:t>, resubmission (no more than 2 times) of the thesis with a new topic is permitted within the period prescribed for the thesis defense of graduates of the next study year.  </a:t>
            </a:r>
          </a:p>
          <a:p>
            <a:pPr marL="342900" indent="-342900">
              <a:buFontTx/>
              <a:buChar char="-"/>
            </a:pPr>
            <a:r>
              <a:rPr lang="en-US" dirty="0">
                <a:solidFill>
                  <a:schemeClr val="tx1">
                    <a:lumMod val="85000"/>
                    <a:lumOff val="15000"/>
                  </a:schemeClr>
                </a:solidFill>
              </a:rPr>
              <a:t>4.12. In the case of the thesis will not be submitted for the defense, the student of Master’s level will be granted </a:t>
            </a:r>
            <a:r>
              <a:rPr lang="en-US" dirty="0">
                <a:solidFill>
                  <a:schemeClr val="tx1">
                    <a:lumMod val="85000"/>
                    <a:lumOff val="15000"/>
                  </a:schemeClr>
                </a:solidFill>
                <a:highlight>
                  <a:srgbClr val="FFFF00"/>
                </a:highlight>
              </a:rPr>
              <a:t>a certificate of attendance of the relevant programs.</a:t>
            </a: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75998607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9708" y="0"/>
            <a:ext cx="10433855" cy="914399"/>
          </a:xfrm>
        </p:spPr>
        <p:txBody>
          <a:bodyPr>
            <a:normAutofit fontScale="90000"/>
          </a:bodyPr>
          <a:lstStyle/>
          <a:p>
            <a:pPr algn="ctr"/>
            <a:r>
              <a:rPr lang="en-US" sz="5400" dirty="0"/>
              <a:t>APPROVAL &amp; ISSUING DIPLOMA</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745588"/>
            <a:ext cx="9112062" cy="5902863"/>
          </a:xfrm>
          <a:blipFill>
            <a:blip r:embed="rId2"/>
            <a:tile tx="0" ty="0" sx="100000" sy="100000" flip="none" algn="tl"/>
          </a:blipFill>
        </p:spPr>
        <p:txBody>
          <a:bodyPr>
            <a:normAutofit/>
          </a:bodyPr>
          <a:lstStyle/>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571500" indent="-571500">
              <a:buClrTx/>
              <a:buSzPct val="98000"/>
              <a:buFont typeface="Century Gothic" panose="020B0502020202020204" pitchFamily="34" charset="0"/>
              <a:buChar char="■"/>
            </a:pPr>
            <a:r>
              <a:rPr lang="en-US" sz="3600" b="1" dirty="0">
                <a:solidFill>
                  <a:schemeClr val="tx1">
                    <a:lumMod val="85000"/>
                    <a:lumOff val="15000"/>
                  </a:schemeClr>
                </a:solidFill>
              </a:rPr>
              <a:t>UNIVERSITY ACADEMIC COUNCIL</a:t>
            </a:r>
          </a:p>
          <a:p>
            <a:pPr marL="571500" indent="-571500">
              <a:buClrTx/>
              <a:buSzPct val="98000"/>
              <a:buFont typeface="Century Gothic" panose="020B0502020202020204" pitchFamily="34" charset="0"/>
              <a:buChar char="■"/>
            </a:pPr>
            <a:r>
              <a:rPr lang="en-US" sz="3600" b="1" dirty="0">
                <a:solidFill>
                  <a:schemeClr val="tx1">
                    <a:lumMod val="85000"/>
                    <a:lumOff val="15000"/>
                  </a:schemeClr>
                </a:solidFill>
              </a:rPr>
              <a:t>MINISTRY </a:t>
            </a: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3196951477"/>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Title 4">
            <a:extLst>
              <a:ext uri="{FF2B5EF4-FFF2-40B4-BE49-F238E27FC236}">
                <a16:creationId xmlns:a16="http://schemas.microsoft.com/office/drawing/2014/main" id="{55D98C19-537C-4EB4-BC93-827F7B41BB2B}"/>
              </a:ext>
            </a:extLst>
          </p:cNvPr>
          <p:cNvSpPr>
            <a:spLocks noGrp="1"/>
          </p:cNvSpPr>
          <p:nvPr>
            <p:ph type="ctrTitle"/>
          </p:nvPr>
        </p:nvSpPr>
        <p:spPr>
          <a:xfrm>
            <a:off x="1283221" y="2151624"/>
            <a:ext cx="7127666" cy="3207434"/>
          </a:xfrm>
        </p:spPr>
        <p:txBody>
          <a:bodyPr/>
          <a:lstStyle/>
          <a:p>
            <a:pPr algn="ctr"/>
            <a:r>
              <a:rPr lang="en-US" sz="5400" dirty="0"/>
              <a:t>           </a:t>
            </a:r>
            <a:br>
              <a:rPr lang="en-US" sz="5400" dirty="0"/>
            </a:br>
            <a:br>
              <a:rPr lang="en-US" sz="5400" dirty="0"/>
            </a:br>
            <a:br>
              <a:rPr lang="en-US" sz="5400" dirty="0"/>
            </a:br>
            <a:br>
              <a:rPr lang="en-US" sz="5400" dirty="0"/>
            </a:br>
            <a:br>
              <a:rPr lang="en-US" sz="5400" dirty="0"/>
            </a:br>
            <a:endParaRPr lang="en-US" sz="5400" dirty="0"/>
          </a:p>
        </p:txBody>
      </p:sp>
      <p:pic>
        <p:nvPicPr>
          <p:cNvPr id="6" name="Picture 5">
            <a:extLst>
              <a:ext uri="{FF2B5EF4-FFF2-40B4-BE49-F238E27FC236}">
                <a16:creationId xmlns:a16="http://schemas.microsoft.com/office/drawing/2014/main" id="{E08DF167-6537-440E-9A4F-EB97FCF102E0}"/>
              </a:ext>
            </a:extLst>
          </p:cNvPr>
          <p:cNvPicPr>
            <a:picLocks noChangeAspect="1"/>
          </p:cNvPicPr>
          <p:nvPr/>
        </p:nvPicPr>
        <p:blipFill>
          <a:blip r:embed="rId2"/>
          <a:stretch>
            <a:fillRect/>
          </a:stretch>
        </p:blipFill>
        <p:spPr>
          <a:xfrm>
            <a:off x="891012" y="1753873"/>
            <a:ext cx="8806272" cy="3097036"/>
          </a:xfrm>
          <a:prstGeom prst="rect">
            <a:avLst/>
          </a:prstGeom>
        </p:spPr>
      </p:pic>
    </p:spTree>
    <p:extLst>
      <p:ext uri="{BB962C8B-B14F-4D97-AF65-F5344CB8AC3E}">
        <p14:creationId xmlns:p14="http://schemas.microsoft.com/office/powerpoint/2010/main" val="193529300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0" y="438151"/>
            <a:ext cx="9910482" cy="704849"/>
          </a:xfrm>
        </p:spPr>
        <p:txBody>
          <a:bodyPr>
            <a:normAutofit fontScale="90000"/>
          </a:bodyPr>
          <a:lstStyle/>
          <a:p>
            <a:r>
              <a:rPr lang="en-US" sz="5400" dirty="0"/>
              <a:t>Features of MA/MSc dissertation</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1623354"/>
            <a:ext cx="9093649" cy="5067299"/>
          </a:xfrm>
          <a:blipFill>
            <a:blip r:embed="rId3"/>
            <a:tile tx="0" ty="0" sx="100000" sy="100000" flip="none" algn="tl"/>
          </a:blipFill>
        </p:spPr>
        <p:txBody>
          <a:bodyPr>
            <a:normAutofit/>
          </a:bodyPr>
          <a:lstStyle/>
          <a:p>
            <a:pPr marL="342900" indent="-342900">
              <a:buClrTx/>
              <a:buSzPct val="70000"/>
              <a:buFont typeface="Century Gothic" panose="020B0502020202020204" pitchFamily="34" charset="0"/>
              <a:buChar char="■"/>
            </a:pPr>
            <a:r>
              <a:rPr lang="en-US" sz="3200" dirty="0">
                <a:solidFill>
                  <a:schemeClr val="tx1">
                    <a:lumMod val="85000"/>
                    <a:lumOff val="15000"/>
                  </a:schemeClr>
                </a:solidFill>
              </a:rPr>
              <a:t>Independent research</a:t>
            </a:r>
          </a:p>
          <a:p>
            <a:pPr marL="342900" indent="-342900">
              <a:buClrTx/>
              <a:buSzPct val="70000"/>
              <a:buFont typeface="Century Gothic" panose="020B0502020202020204" pitchFamily="34" charset="0"/>
              <a:buChar char="■"/>
            </a:pPr>
            <a:r>
              <a:rPr lang="en-US" sz="3200" dirty="0">
                <a:solidFill>
                  <a:schemeClr val="tx1">
                    <a:lumMod val="85000"/>
                    <a:lumOff val="15000"/>
                  </a:schemeClr>
                </a:solidFill>
              </a:rPr>
              <a:t>Professional approach</a:t>
            </a:r>
          </a:p>
          <a:p>
            <a:pPr marL="342900" indent="-342900">
              <a:buClrTx/>
              <a:buSzPct val="70000"/>
              <a:buFont typeface="Century Gothic" panose="020B0502020202020204" pitchFamily="34" charset="0"/>
              <a:buChar char="■"/>
            </a:pPr>
            <a:endParaRPr lang="en-US" sz="3200"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128985850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r>
              <a:rPr lang="en-US" sz="5400" dirty="0"/>
              <a:t>Legislation</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1027235"/>
            <a:ext cx="9093649" cy="5542377"/>
          </a:xfrm>
          <a:blipFill>
            <a:blip r:embed="rId3"/>
            <a:tile tx="0" ty="0" sx="100000" sy="100000" flip="none" algn="tl"/>
          </a:blipFill>
        </p:spPr>
        <p:txBody>
          <a:bodyPr>
            <a:normAutofit/>
          </a:bodyPr>
          <a:lstStyle/>
          <a:p>
            <a:pPr marL="571500" indent="-571500">
              <a:buFont typeface="Century Gothic" panose="020B0502020202020204" pitchFamily="34" charset="0"/>
              <a:buChar char="■"/>
            </a:pPr>
            <a:r>
              <a:rPr lang="en-US" sz="4000" b="1" dirty="0">
                <a:solidFill>
                  <a:schemeClr val="tx1"/>
                </a:solidFill>
              </a:rPr>
              <a:t>  CLASSIFICATION</a:t>
            </a:r>
          </a:p>
          <a:p>
            <a:pPr algn="ctr"/>
            <a:r>
              <a:rPr lang="en-US" b="1" dirty="0">
                <a:solidFill>
                  <a:schemeClr val="tx1"/>
                </a:solidFill>
              </a:rPr>
              <a:t>"Ali </a:t>
            </a:r>
            <a:r>
              <a:rPr lang="en-US" b="1" dirty="0" err="1">
                <a:solidFill>
                  <a:schemeClr val="tx1"/>
                </a:solidFill>
              </a:rPr>
              <a:t>təhsilin</a:t>
            </a:r>
            <a:r>
              <a:rPr lang="en-US" b="1" dirty="0">
                <a:solidFill>
                  <a:schemeClr val="tx1"/>
                </a:solidFill>
              </a:rPr>
              <a:t> </a:t>
            </a:r>
            <a:r>
              <a:rPr lang="en-US" b="1" dirty="0" err="1">
                <a:solidFill>
                  <a:schemeClr val="tx1"/>
                </a:solidFill>
              </a:rPr>
              <a:t>magistratura</a:t>
            </a:r>
            <a:r>
              <a:rPr lang="en-US" b="1" dirty="0">
                <a:solidFill>
                  <a:schemeClr val="tx1"/>
                </a:solidFill>
              </a:rPr>
              <a:t> </a:t>
            </a:r>
            <a:r>
              <a:rPr lang="en-US" b="1" dirty="0" err="1">
                <a:solidFill>
                  <a:schemeClr val="tx1"/>
                </a:solidFill>
              </a:rPr>
              <a:t>səviyyəsi</a:t>
            </a:r>
            <a:r>
              <a:rPr lang="en-US" b="1" dirty="0">
                <a:solidFill>
                  <a:schemeClr val="tx1"/>
                </a:solidFill>
              </a:rPr>
              <a:t> </a:t>
            </a:r>
            <a:r>
              <a:rPr lang="en-US" b="1" dirty="0" err="1">
                <a:solidFill>
                  <a:schemeClr val="tx1"/>
                </a:solidFill>
              </a:rPr>
              <a:t>üzrə</a:t>
            </a:r>
            <a:r>
              <a:rPr lang="en-US" b="1" dirty="0">
                <a:solidFill>
                  <a:schemeClr val="tx1"/>
                </a:solidFill>
              </a:rPr>
              <a:t> </a:t>
            </a:r>
            <a:r>
              <a:rPr lang="en-US" b="1" dirty="0" err="1">
                <a:solidFill>
                  <a:schemeClr val="tx1"/>
                </a:solidFill>
              </a:rPr>
              <a:t>ixtisasların</a:t>
            </a:r>
            <a:r>
              <a:rPr lang="en-US" b="1" dirty="0">
                <a:solidFill>
                  <a:schemeClr val="tx1"/>
                </a:solidFill>
              </a:rPr>
              <a:t> (</a:t>
            </a:r>
            <a:r>
              <a:rPr lang="en-US" b="1" dirty="0" err="1">
                <a:solidFill>
                  <a:schemeClr val="tx1"/>
                </a:solidFill>
              </a:rPr>
              <a:t>ixtisaslaşmaların</a:t>
            </a:r>
            <a:r>
              <a:rPr lang="en-US" b="1" dirty="0">
                <a:solidFill>
                  <a:schemeClr val="tx1"/>
                </a:solidFill>
              </a:rPr>
              <a:t>) </a:t>
            </a:r>
            <a:r>
              <a:rPr lang="en-US" b="1" dirty="0" err="1">
                <a:solidFill>
                  <a:schemeClr val="tx1"/>
                </a:solidFill>
              </a:rPr>
              <a:t>Təsnifatı"nın</a:t>
            </a:r>
            <a:r>
              <a:rPr lang="en-US" b="1" dirty="0">
                <a:solidFill>
                  <a:schemeClr val="tx1"/>
                </a:solidFill>
              </a:rPr>
              <a:t>, "</a:t>
            </a:r>
            <a:r>
              <a:rPr lang="en-US" b="1" dirty="0" err="1">
                <a:solidFill>
                  <a:schemeClr val="tx1"/>
                </a:solidFill>
              </a:rPr>
              <a:t>Rezidenturada</a:t>
            </a:r>
            <a:r>
              <a:rPr lang="en-US" b="1" dirty="0">
                <a:solidFill>
                  <a:schemeClr val="tx1"/>
                </a:solidFill>
              </a:rPr>
              <a:t> </a:t>
            </a:r>
            <a:r>
              <a:rPr lang="en-US" b="1" dirty="0" err="1">
                <a:solidFill>
                  <a:schemeClr val="tx1"/>
                </a:solidFill>
              </a:rPr>
              <a:t>həkim-mütəxəssis</a:t>
            </a:r>
            <a:r>
              <a:rPr lang="en-US" b="1" dirty="0">
                <a:solidFill>
                  <a:schemeClr val="tx1"/>
                </a:solidFill>
              </a:rPr>
              <a:t> </a:t>
            </a:r>
            <a:r>
              <a:rPr lang="en-US" b="1" dirty="0" err="1">
                <a:solidFill>
                  <a:schemeClr val="tx1"/>
                </a:solidFill>
              </a:rPr>
              <a:t>hazırlığı</a:t>
            </a:r>
            <a:r>
              <a:rPr lang="en-US" b="1" dirty="0">
                <a:solidFill>
                  <a:schemeClr val="tx1"/>
                </a:solidFill>
              </a:rPr>
              <a:t> </a:t>
            </a:r>
            <a:r>
              <a:rPr lang="en-US" b="1" dirty="0" err="1">
                <a:solidFill>
                  <a:schemeClr val="tx1"/>
                </a:solidFill>
              </a:rPr>
              <a:t>aparılan</a:t>
            </a:r>
            <a:r>
              <a:rPr lang="en-US" b="1" dirty="0">
                <a:solidFill>
                  <a:schemeClr val="tx1"/>
                </a:solidFill>
              </a:rPr>
              <a:t> </a:t>
            </a:r>
            <a:r>
              <a:rPr lang="en-US" b="1" dirty="0" err="1">
                <a:solidFill>
                  <a:schemeClr val="tx1"/>
                </a:solidFill>
              </a:rPr>
              <a:t>ixtisasların</a:t>
            </a:r>
            <a:r>
              <a:rPr lang="en-US" b="1" dirty="0">
                <a:solidFill>
                  <a:schemeClr val="tx1"/>
                </a:solidFill>
              </a:rPr>
              <a:t> </a:t>
            </a:r>
            <a:r>
              <a:rPr lang="en-US" b="1" dirty="0" err="1">
                <a:solidFill>
                  <a:schemeClr val="tx1"/>
                </a:solidFill>
              </a:rPr>
              <a:t>Təsnifatı"nın</a:t>
            </a:r>
            <a:r>
              <a:rPr lang="en-US" b="1" dirty="0">
                <a:solidFill>
                  <a:schemeClr val="tx1"/>
                </a:solidFill>
              </a:rPr>
              <a:t> </a:t>
            </a:r>
            <a:r>
              <a:rPr lang="en-US" b="1" dirty="0" err="1">
                <a:solidFill>
                  <a:schemeClr val="tx1"/>
                </a:solidFill>
              </a:rPr>
              <a:t>və</a:t>
            </a:r>
            <a:r>
              <a:rPr lang="en-US" b="1" dirty="0">
                <a:solidFill>
                  <a:schemeClr val="tx1"/>
                </a:solidFill>
              </a:rPr>
              <a:t> "</a:t>
            </a:r>
            <a:r>
              <a:rPr lang="en-US" b="1" dirty="0" err="1">
                <a:solidFill>
                  <a:schemeClr val="tx1"/>
                </a:solidFill>
              </a:rPr>
              <a:t>Azərbaycan</a:t>
            </a:r>
            <a:r>
              <a:rPr lang="en-US" b="1" dirty="0">
                <a:solidFill>
                  <a:schemeClr val="tx1"/>
                </a:solidFill>
              </a:rPr>
              <a:t> </a:t>
            </a:r>
            <a:r>
              <a:rPr lang="en-US" b="1" dirty="0" err="1">
                <a:solidFill>
                  <a:schemeClr val="tx1"/>
                </a:solidFill>
              </a:rPr>
              <a:t>Respublikası</a:t>
            </a:r>
            <a:r>
              <a:rPr lang="en-US" b="1" dirty="0">
                <a:solidFill>
                  <a:schemeClr val="tx1"/>
                </a:solidFill>
              </a:rPr>
              <a:t> </a:t>
            </a:r>
            <a:r>
              <a:rPr lang="en-US" b="1" dirty="0" err="1">
                <a:solidFill>
                  <a:schemeClr val="tx1"/>
                </a:solidFill>
              </a:rPr>
              <a:t>Nazirlər</a:t>
            </a:r>
            <a:r>
              <a:rPr lang="en-US" b="1" dirty="0">
                <a:solidFill>
                  <a:schemeClr val="tx1"/>
                </a:solidFill>
              </a:rPr>
              <a:t> </a:t>
            </a:r>
            <a:r>
              <a:rPr lang="en-US" b="1" dirty="0" err="1">
                <a:solidFill>
                  <a:schemeClr val="tx1"/>
                </a:solidFill>
              </a:rPr>
              <a:t>Kabinetinin</a:t>
            </a:r>
            <a:r>
              <a:rPr lang="en-US" b="1" dirty="0">
                <a:solidFill>
                  <a:schemeClr val="tx1"/>
                </a:solidFill>
              </a:rPr>
              <a:t> </a:t>
            </a:r>
            <a:r>
              <a:rPr lang="en-US" b="1" dirty="0" err="1">
                <a:solidFill>
                  <a:schemeClr val="tx1"/>
                </a:solidFill>
              </a:rPr>
              <a:t>qüvvədən</a:t>
            </a:r>
            <a:r>
              <a:rPr lang="en-US" b="1" dirty="0">
                <a:solidFill>
                  <a:schemeClr val="tx1"/>
                </a:solidFill>
              </a:rPr>
              <a:t> </a:t>
            </a:r>
            <a:r>
              <a:rPr lang="en-US" b="1" dirty="0" err="1">
                <a:solidFill>
                  <a:schemeClr val="tx1"/>
                </a:solidFill>
              </a:rPr>
              <a:t>düşmüş</a:t>
            </a:r>
            <a:r>
              <a:rPr lang="en-US" b="1" dirty="0">
                <a:solidFill>
                  <a:schemeClr val="tx1"/>
                </a:solidFill>
              </a:rPr>
              <a:t> </a:t>
            </a:r>
            <a:r>
              <a:rPr lang="en-US" b="1" dirty="0" err="1">
                <a:solidFill>
                  <a:schemeClr val="tx1"/>
                </a:solidFill>
              </a:rPr>
              <a:t>bəzi</a:t>
            </a:r>
            <a:r>
              <a:rPr lang="en-US" b="1" dirty="0">
                <a:solidFill>
                  <a:schemeClr val="tx1"/>
                </a:solidFill>
              </a:rPr>
              <a:t> </a:t>
            </a:r>
            <a:r>
              <a:rPr lang="en-US" b="1" dirty="0" err="1">
                <a:solidFill>
                  <a:schemeClr val="tx1"/>
                </a:solidFill>
              </a:rPr>
              <a:t>qərarlarının</a:t>
            </a:r>
            <a:r>
              <a:rPr lang="en-US" b="1" dirty="0">
                <a:solidFill>
                  <a:schemeClr val="tx1"/>
                </a:solidFill>
              </a:rPr>
              <a:t> </a:t>
            </a:r>
            <a:r>
              <a:rPr lang="en-US" b="1" dirty="0" err="1">
                <a:solidFill>
                  <a:schemeClr val="tx1"/>
                </a:solidFill>
              </a:rPr>
              <a:t>Siyahısı"nın</a:t>
            </a:r>
            <a:r>
              <a:rPr lang="en-US" b="1" dirty="0">
                <a:solidFill>
                  <a:schemeClr val="tx1"/>
                </a:solidFill>
              </a:rPr>
              <a:t> </a:t>
            </a:r>
            <a:r>
              <a:rPr lang="en-US" b="1" dirty="0" err="1">
                <a:solidFill>
                  <a:schemeClr val="tx1"/>
                </a:solidFill>
              </a:rPr>
              <a:t>təsdiq</a:t>
            </a:r>
            <a:r>
              <a:rPr lang="en-US" b="1" dirty="0">
                <a:solidFill>
                  <a:schemeClr val="tx1"/>
                </a:solidFill>
              </a:rPr>
              <a:t> </a:t>
            </a:r>
            <a:r>
              <a:rPr lang="en-US" b="1" dirty="0" err="1">
                <a:solidFill>
                  <a:schemeClr val="tx1"/>
                </a:solidFill>
              </a:rPr>
              <a:t>edilməsi</a:t>
            </a:r>
            <a:r>
              <a:rPr lang="en-US" b="1" dirty="0">
                <a:solidFill>
                  <a:schemeClr val="tx1"/>
                </a:solidFill>
              </a:rPr>
              <a:t> </a:t>
            </a:r>
            <a:r>
              <a:rPr lang="en-US" b="1" dirty="0" err="1">
                <a:solidFill>
                  <a:schemeClr val="tx1"/>
                </a:solidFill>
              </a:rPr>
              <a:t>haqqında</a:t>
            </a:r>
            <a:endParaRPr lang="en-US" dirty="0">
              <a:solidFill>
                <a:schemeClr val="tx1"/>
              </a:solidFill>
            </a:endParaRPr>
          </a:p>
          <a:p>
            <a:pPr algn="ctr"/>
            <a:r>
              <a:rPr lang="en-US" dirty="0">
                <a:solidFill>
                  <a:schemeClr val="tx1"/>
                </a:solidFill>
              </a:rPr>
              <a:t>14.06.2011</a:t>
            </a:r>
          </a:p>
          <a:p>
            <a:pPr algn="ctr"/>
            <a:r>
              <a:rPr lang="en-US" b="1" dirty="0">
                <a:solidFill>
                  <a:schemeClr val="tx1"/>
                </a:solidFill>
              </a:rPr>
              <a:t>AZƏRBAYCAN RESPUBLIKASI </a:t>
            </a:r>
            <a:endParaRPr lang="en-US" dirty="0">
              <a:solidFill>
                <a:schemeClr val="tx1"/>
              </a:solidFill>
            </a:endParaRPr>
          </a:p>
          <a:p>
            <a:pPr algn="ctr"/>
            <a:r>
              <a:rPr lang="en-US" b="1" dirty="0">
                <a:solidFill>
                  <a:schemeClr val="tx1"/>
                </a:solidFill>
              </a:rPr>
              <a:t>NAZIRLƏR KABINETI </a:t>
            </a:r>
            <a:endParaRPr lang="en-US" dirty="0">
              <a:solidFill>
                <a:schemeClr val="tx1"/>
              </a:solidFill>
            </a:endParaRPr>
          </a:p>
          <a:p>
            <a:pPr algn="ctr"/>
            <a:r>
              <a:rPr lang="en-US" b="1" dirty="0">
                <a:solidFill>
                  <a:schemeClr val="tx1"/>
                </a:solidFill>
              </a:rPr>
              <a:t> QƏRAR</a:t>
            </a:r>
            <a:endParaRPr lang="en-US" dirty="0">
              <a:solidFill>
                <a:schemeClr val="tx1"/>
              </a:solidFill>
            </a:endParaRPr>
          </a:p>
          <a:p>
            <a:pPr algn="ctr"/>
            <a:r>
              <a:rPr lang="en-US" b="1" dirty="0">
                <a:solidFill>
                  <a:schemeClr val="tx1"/>
                </a:solidFill>
              </a:rPr>
              <a:t> № 95</a:t>
            </a:r>
            <a:endParaRPr lang="en-US" dirty="0">
              <a:solidFill>
                <a:schemeClr val="tx1"/>
              </a:solidFill>
            </a:endParaRPr>
          </a:p>
          <a:p>
            <a:pPr algn="ctr"/>
            <a:r>
              <a:rPr lang="en-US" b="1" dirty="0">
                <a:solidFill>
                  <a:schemeClr val="tx1"/>
                </a:solidFill>
              </a:rPr>
              <a:t> </a:t>
            </a:r>
            <a:r>
              <a:rPr lang="en-US" b="1" dirty="0" err="1">
                <a:solidFill>
                  <a:schemeClr val="tx1"/>
                </a:solidFill>
              </a:rPr>
              <a:t>Bakı</a:t>
            </a:r>
            <a:r>
              <a:rPr lang="en-US" b="1" dirty="0">
                <a:solidFill>
                  <a:schemeClr val="tx1"/>
                </a:solidFill>
              </a:rPr>
              <a:t> </a:t>
            </a:r>
            <a:r>
              <a:rPr lang="en-US" b="1" dirty="0" err="1">
                <a:solidFill>
                  <a:schemeClr val="tx1"/>
                </a:solidFill>
              </a:rPr>
              <a:t>şəhəri</a:t>
            </a:r>
            <a:r>
              <a:rPr lang="en-US" b="1" dirty="0">
                <a:solidFill>
                  <a:schemeClr val="tx1"/>
                </a:solidFill>
              </a:rPr>
              <a:t>, 14 </a:t>
            </a:r>
            <a:r>
              <a:rPr lang="en-US" b="1" dirty="0" err="1">
                <a:solidFill>
                  <a:schemeClr val="tx1"/>
                </a:solidFill>
              </a:rPr>
              <a:t>iyun</a:t>
            </a:r>
            <a:r>
              <a:rPr lang="en-US" b="1" dirty="0">
                <a:solidFill>
                  <a:schemeClr val="tx1"/>
                </a:solidFill>
              </a:rPr>
              <a:t> 2011-ci </a:t>
            </a:r>
            <a:r>
              <a:rPr lang="en-US" b="1" dirty="0" err="1">
                <a:solidFill>
                  <a:schemeClr val="tx1"/>
                </a:solidFill>
              </a:rPr>
              <a:t>il</a:t>
            </a:r>
            <a:r>
              <a:rPr lang="en-US" b="1" dirty="0">
                <a:solidFill>
                  <a:schemeClr val="tx1"/>
                </a:solidFill>
              </a:rPr>
              <a:t> </a:t>
            </a:r>
          </a:p>
          <a:p>
            <a:pPr algn="ctr"/>
            <a:endParaRPr lang="en-US" b="1" dirty="0">
              <a:solidFill>
                <a:schemeClr val="tx1"/>
              </a:solidFill>
            </a:endParaRPr>
          </a:p>
          <a:p>
            <a:pPr algn="ctr"/>
            <a:endParaRPr lang="en-US" dirty="0">
              <a:solidFill>
                <a:schemeClr val="tx1"/>
              </a:solidFill>
            </a:endParaRPr>
          </a:p>
          <a:p>
            <a:pPr marL="342900" indent="-342900">
              <a:buClrTx/>
              <a:buSzPct val="70000"/>
              <a:buFont typeface="Century Gothic" panose="020B0502020202020204" pitchFamily="34" charset="0"/>
              <a:buChar char="■"/>
            </a:pPr>
            <a:endParaRPr lang="en-US" sz="3200"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138604648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Autofit/>
          </a:bodyPr>
          <a:lstStyle/>
          <a:p>
            <a:r>
              <a:rPr lang="en-US" sz="4400" dirty="0"/>
              <a:t>CLASSIFICATION OF SPECIALITEIS</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1581151"/>
            <a:ext cx="9322737" cy="5067299"/>
          </a:xfrm>
          <a:blipFill>
            <a:blip r:embed="rId3"/>
            <a:tile tx="0" ty="0" sx="100000" sy="100000" flip="none" algn="tl"/>
          </a:blipFill>
        </p:spPr>
        <p:txBody>
          <a:bodyPr>
            <a:normAutofit/>
          </a:bodyPr>
          <a:lstStyle/>
          <a:p>
            <a:pPr>
              <a:buClrTx/>
              <a:buSzPct val="70000"/>
            </a:pPr>
            <a:r>
              <a:rPr lang="en-US" sz="3200" dirty="0">
                <a:solidFill>
                  <a:schemeClr val="tx1">
                    <a:lumMod val="85000"/>
                    <a:lumOff val="15000"/>
                  </a:schemeClr>
                </a:solidFill>
              </a:rPr>
              <a:t>  </a:t>
            </a:r>
            <a:r>
              <a:rPr lang="en-US" sz="3200" b="1" dirty="0">
                <a:solidFill>
                  <a:schemeClr val="tx1">
                    <a:lumMod val="85000"/>
                    <a:lumOff val="15000"/>
                  </a:schemeClr>
                </a:solidFill>
              </a:rPr>
              <a:t>7 GROUPS OF SPECIALIZAT SPECIALIZATIONS</a:t>
            </a:r>
          </a:p>
          <a:p>
            <a:pPr marL="514350" indent="-514350">
              <a:buClrTx/>
              <a:buSzPct val="70000"/>
              <a:buAutoNum type="arabicPeriod"/>
            </a:pPr>
            <a:r>
              <a:rPr lang="en-US" sz="2800" dirty="0">
                <a:solidFill>
                  <a:schemeClr val="tx1">
                    <a:lumMod val="85000"/>
                    <a:lumOff val="15000"/>
                  </a:schemeClr>
                </a:solidFill>
              </a:rPr>
              <a:t>EDUCATION</a:t>
            </a:r>
          </a:p>
          <a:p>
            <a:pPr marL="514350" indent="-514350">
              <a:buClrTx/>
              <a:buSzPct val="70000"/>
              <a:buAutoNum type="arabicPeriod"/>
            </a:pPr>
            <a:r>
              <a:rPr lang="en-US" sz="2800" dirty="0">
                <a:solidFill>
                  <a:schemeClr val="tx1">
                    <a:lumMod val="85000"/>
                    <a:lumOff val="15000"/>
                  </a:schemeClr>
                </a:solidFill>
              </a:rPr>
              <a:t>HUMANITIES AND Social sciences</a:t>
            </a:r>
          </a:p>
          <a:p>
            <a:pPr marL="514350" indent="-514350">
              <a:buClrTx/>
              <a:buSzPct val="70000"/>
              <a:buAutoNum type="arabicPeriod"/>
            </a:pPr>
            <a:r>
              <a:rPr lang="en-US" sz="2800" dirty="0">
                <a:solidFill>
                  <a:schemeClr val="tx1">
                    <a:lumMod val="85000"/>
                    <a:lumOff val="15000"/>
                  </a:schemeClr>
                </a:solidFill>
              </a:rPr>
              <a:t>ART</a:t>
            </a:r>
          </a:p>
          <a:p>
            <a:pPr marL="514350" indent="-514350">
              <a:buClrTx/>
              <a:buSzPct val="70000"/>
              <a:buAutoNum type="arabicPeriod"/>
            </a:pPr>
            <a:r>
              <a:rPr lang="en-US" sz="2800" dirty="0">
                <a:solidFill>
                  <a:schemeClr val="tx1">
                    <a:lumMod val="85000"/>
                    <a:lumOff val="15000"/>
                  </a:schemeClr>
                </a:solidFill>
              </a:rPr>
              <a:t>ECONOMICS AND MANAGEMENT</a:t>
            </a:r>
          </a:p>
          <a:p>
            <a:pPr marL="514350" indent="-514350">
              <a:buClrTx/>
              <a:buSzPct val="70000"/>
              <a:buAutoNum type="arabicPeriod"/>
            </a:pPr>
            <a:r>
              <a:rPr lang="en-US" sz="2800" dirty="0">
                <a:solidFill>
                  <a:schemeClr val="tx1">
                    <a:lumMod val="85000"/>
                    <a:lumOff val="15000"/>
                  </a:schemeClr>
                </a:solidFill>
              </a:rPr>
              <a:t>NATURAL SCIENCES</a:t>
            </a:r>
          </a:p>
          <a:p>
            <a:pPr marL="514350" indent="-514350">
              <a:buClrTx/>
              <a:buSzPct val="70000"/>
              <a:buAutoNum type="arabicPeriod"/>
            </a:pPr>
            <a:r>
              <a:rPr lang="en-US" sz="2800" dirty="0">
                <a:solidFill>
                  <a:schemeClr val="tx1">
                    <a:lumMod val="85000"/>
                    <a:lumOff val="15000"/>
                  </a:schemeClr>
                </a:solidFill>
              </a:rPr>
              <a:t>TECHNICAL AND TECHNOLOGICAL</a:t>
            </a:r>
          </a:p>
          <a:p>
            <a:pPr marL="514350" indent="-514350">
              <a:buClrTx/>
              <a:buSzPct val="70000"/>
              <a:buAutoNum type="arabicPeriod"/>
            </a:pPr>
            <a:r>
              <a:rPr lang="en-US" sz="2800" dirty="0">
                <a:solidFill>
                  <a:schemeClr val="tx1">
                    <a:lumMod val="85000"/>
                    <a:lumOff val="15000"/>
                  </a:schemeClr>
                </a:solidFill>
              </a:rPr>
              <a:t>AGRICULTURE</a:t>
            </a:r>
          </a:p>
          <a:p>
            <a:pPr marL="514350" indent="-514350">
              <a:buClrTx/>
              <a:buSzPct val="70000"/>
              <a:buAutoNum type="arabicPeriod"/>
            </a:pPr>
            <a:endParaRPr lang="en-US" sz="2800"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226742791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r>
              <a:rPr lang="en-US" sz="5400" dirty="0"/>
              <a:t>LAW</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483797" y="1143000"/>
            <a:ext cx="9093649" cy="5067299"/>
          </a:xfrm>
          <a:blipFill>
            <a:blip r:embed="rId3"/>
            <a:tile tx="0" ty="0" sx="100000" sy="100000" flip="none" algn="tl"/>
          </a:blipFill>
        </p:spPr>
        <p:txBody>
          <a:bodyPr>
            <a:normAutofit/>
          </a:bodyPr>
          <a:lstStyle/>
          <a:p>
            <a:pPr marL="342900" indent="-342900">
              <a:buClrTx/>
              <a:buSzPct val="70000"/>
              <a:buFont typeface="Century Gothic" panose="020B0502020202020204" pitchFamily="34" charset="0"/>
              <a:buChar char="■"/>
            </a:pPr>
            <a:endParaRPr lang="en-US" sz="3200" dirty="0">
              <a:solidFill>
                <a:schemeClr val="tx1">
                  <a:lumMod val="85000"/>
                  <a:lumOff val="15000"/>
                </a:schemeClr>
              </a:solidFill>
            </a:endParaRPr>
          </a:p>
          <a:p>
            <a:pPr algn="ctr"/>
            <a:r>
              <a:rPr lang="en-US" sz="2800" b="1" dirty="0" err="1">
                <a:solidFill>
                  <a:schemeClr val="tx1"/>
                </a:solidFill>
              </a:rPr>
              <a:t>Magistratura</a:t>
            </a:r>
            <a:r>
              <a:rPr lang="en-US" sz="2800" b="1" dirty="0">
                <a:solidFill>
                  <a:schemeClr val="tx1"/>
                </a:solidFill>
              </a:rPr>
              <a:t> </a:t>
            </a:r>
            <a:r>
              <a:rPr lang="en-US" sz="2800" b="1" dirty="0" err="1">
                <a:solidFill>
                  <a:schemeClr val="tx1"/>
                </a:solidFill>
              </a:rPr>
              <a:t>təhsilinin</a:t>
            </a:r>
            <a:r>
              <a:rPr lang="en-US" sz="2800" b="1" dirty="0">
                <a:solidFill>
                  <a:schemeClr val="tx1"/>
                </a:solidFill>
              </a:rPr>
              <a:t> </a:t>
            </a:r>
            <a:r>
              <a:rPr lang="en-US" sz="2800" b="1" dirty="0" err="1">
                <a:solidFill>
                  <a:schemeClr val="tx1"/>
                </a:solidFill>
              </a:rPr>
              <a:t>məzmunu</a:t>
            </a:r>
            <a:r>
              <a:rPr lang="en-US" sz="2800" b="1" dirty="0">
                <a:solidFill>
                  <a:schemeClr val="tx1"/>
                </a:solidFill>
              </a:rPr>
              <a:t>, </a:t>
            </a:r>
            <a:r>
              <a:rPr lang="en-US" sz="2800" b="1" dirty="0" err="1">
                <a:solidFill>
                  <a:schemeClr val="tx1"/>
                </a:solidFill>
              </a:rPr>
              <a:t>təşkili</a:t>
            </a:r>
            <a:r>
              <a:rPr lang="en-US" sz="2800" b="1" dirty="0">
                <a:solidFill>
                  <a:schemeClr val="tx1"/>
                </a:solidFill>
              </a:rPr>
              <a:t> </a:t>
            </a:r>
            <a:r>
              <a:rPr lang="en-US" sz="2800" b="1" dirty="0" err="1">
                <a:solidFill>
                  <a:schemeClr val="tx1"/>
                </a:solidFill>
              </a:rPr>
              <a:t>və</a:t>
            </a:r>
            <a:r>
              <a:rPr lang="en-US" sz="2800" b="1" dirty="0">
                <a:solidFill>
                  <a:schemeClr val="tx1"/>
                </a:solidFill>
              </a:rPr>
              <a:t> "</a:t>
            </a:r>
            <a:r>
              <a:rPr lang="en-US" sz="2800" b="1" dirty="0" err="1">
                <a:solidFill>
                  <a:schemeClr val="tx1"/>
                </a:solidFill>
              </a:rPr>
              <a:t>magistr</a:t>
            </a:r>
            <a:r>
              <a:rPr lang="en-US" sz="2800" b="1" dirty="0">
                <a:solidFill>
                  <a:schemeClr val="tx1"/>
                </a:solidFill>
              </a:rPr>
              <a:t>" </a:t>
            </a:r>
            <a:r>
              <a:rPr lang="en-US" sz="2800" b="1" dirty="0" err="1">
                <a:solidFill>
                  <a:schemeClr val="tx1"/>
                </a:solidFill>
              </a:rPr>
              <a:t>dərəcələrinin</a:t>
            </a:r>
            <a:r>
              <a:rPr lang="en-US" sz="2800" b="1" dirty="0">
                <a:solidFill>
                  <a:schemeClr val="tx1"/>
                </a:solidFill>
              </a:rPr>
              <a:t> </a:t>
            </a:r>
            <a:r>
              <a:rPr lang="en-US" sz="2800" b="1" dirty="0" err="1">
                <a:solidFill>
                  <a:schemeClr val="tx1"/>
                </a:solidFill>
              </a:rPr>
              <a:t>verilməsi</a:t>
            </a:r>
            <a:r>
              <a:rPr lang="en-US" sz="2800" b="1" dirty="0">
                <a:solidFill>
                  <a:schemeClr val="tx1"/>
                </a:solidFill>
              </a:rPr>
              <a:t> </a:t>
            </a:r>
            <a:r>
              <a:rPr lang="en-US" sz="2800" b="1" dirty="0" err="1">
                <a:solidFill>
                  <a:schemeClr val="tx1"/>
                </a:solidFill>
              </a:rPr>
              <a:t>qaydaları</a:t>
            </a:r>
            <a:endParaRPr lang="en-US" sz="2800" dirty="0">
              <a:solidFill>
                <a:schemeClr val="tx1"/>
              </a:solidFill>
            </a:endParaRPr>
          </a:p>
          <a:p>
            <a:pPr algn="ctr"/>
            <a:r>
              <a:rPr lang="en-US" sz="2800" dirty="0" err="1">
                <a:solidFill>
                  <a:schemeClr val="accent1">
                    <a:lumMod val="75000"/>
                  </a:schemeClr>
                </a:solidFill>
              </a:rPr>
              <a:t>Azərbaycan</a:t>
            </a:r>
            <a:r>
              <a:rPr lang="en-US" sz="2800" dirty="0">
                <a:solidFill>
                  <a:schemeClr val="accent1">
                    <a:lumMod val="75000"/>
                  </a:schemeClr>
                </a:solidFill>
              </a:rPr>
              <a:t> </a:t>
            </a:r>
            <a:r>
              <a:rPr lang="en-US" sz="2800" dirty="0" err="1">
                <a:solidFill>
                  <a:schemeClr val="accent1">
                    <a:lumMod val="75000"/>
                  </a:schemeClr>
                </a:solidFill>
              </a:rPr>
              <a:t>Respublikası</a:t>
            </a:r>
            <a:r>
              <a:rPr lang="en-US" sz="2800" dirty="0">
                <a:solidFill>
                  <a:schemeClr val="accent1">
                    <a:lumMod val="75000"/>
                  </a:schemeClr>
                </a:solidFill>
              </a:rPr>
              <a:t> </a:t>
            </a:r>
            <a:r>
              <a:rPr lang="en-US" sz="2800" dirty="0" err="1">
                <a:solidFill>
                  <a:schemeClr val="accent1">
                    <a:lumMod val="75000"/>
                  </a:schemeClr>
                </a:solidFill>
              </a:rPr>
              <a:t>Nazirlər</a:t>
            </a:r>
            <a:r>
              <a:rPr lang="en-US" sz="2800" dirty="0">
                <a:solidFill>
                  <a:schemeClr val="accent1">
                    <a:lumMod val="75000"/>
                  </a:schemeClr>
                </a:solidFill>
              </a:rPr>
              <a:t> </a:t>
            </a:r>
            <a:r>
              <a:rPr lang="en-US" sz="2800" dirty="0" err="1">
                <a:solidFill>
                  <a:schemeClr val="accent1">
                    <a:lumMod val="75000"/>
                  </a:schemeClr>
                </a:solidFill>
              </a:rPr>
              <a:t>Kabinetinin</a:t>
            </a:r>
            <a:endParaRPr lang="en-US" sz="2800" dirty="0">
              <a:solidFill>
                <a:schemeClr val="accent1">
                  <a:lumMod val="75000"/>
                </a:schemeClr>
              </a:solidFill>
            </a:endParaRPr>
          </a:p>
          <a:p>
            <a:pPr algn="ctr"/>
            <a:r>
              <a:rPr lang="en-US" sz="2800" dirty="0">
                <a:solidFill>
                  <a:schemeClr val="accent1">
                    <a:lumMod val="75000"/>
                  </a:schemeClr>
                </a:solidFill>
              </a:rPr>
              <a:t>2010-cu </a:t>
            </a:r>
            <a:r>
              <a:rPr lang="en-US" sz="2800" dirty="0" err="1">
                <a:solidFill>
                  <a:schemeClr val="accent1">
                    <a:lumMod val="75000"/>
                  </a:schemeClr>
                </a:solidFill>
              </a:rPr>
              <a:t>il</a:t>
            </a:r>
            <a:r>
              <a:rPr lang="en-US" sz="2800" dirty="0">
                <a:solidFill>
                  <a:schemeClr val="accent1">
                    <a:lumMod val="75000"/>
                  </a:schemeClr>
                </a:solidFill>
              </a:rPr>
              <a:t> 12 may </a:t>
            </a:r>
            <a:r>
              <a:rPr lang="en-US" sz="2800" dirty="0" err="1">
                <a:solidFill>
                  <a:schemeClr val="accent1">
                    <a:lumMod val="75000"/>
                  </a:schemeClr>
                </a:solidFill>
              </a:rPr>
              <a:t>tarixli</a:t>
            </a:r>
            <a:r>
              <a:rPr lang="en-US" sz="2800" dirty="0">
                <a:solidFill>
                  <a:schemeClr val="accent1">
                    <a:lumMod val="75000"/>
                  </a:schemeClr>
                </a:solidFill>
              </a:rPr>
              <a:t> 88 </a:t>
            </a:r>
            <a:r>
              <a:rPr lang="en-US" sz="2800" dirty="0" err="1">
                <a:solidFill>
                  <a:schemeClr val="accent1">
                    <a:lumMod val="75000"/>
                  </a:schemeClr>
                </a:solidFill>
              </a:rPr>
              <a:t>nömrəli</a:t>
            </a:r>
            <a:endParaRPr lang="en-US" sz="2800" dirty="0">
              <a:solidFill>
                <a:schemeClr val="accent1">
                  <a:lumMod val="75000"/>
                </a:schemeClr>
              </a:solidFill>
            </a:endParaRPr>
          </a:p>
          <a:p>
            <a:pPr algn="ctr"/>
            <a:r>
              <a:rPr lang="en-US" sz="2800" dirty="0" err="1">
                <a:solidFill>
                  <a:schemeClr val="accent1">
                    <a:lumMod val="75000"/>
                  </a:schemeClr>
                </a:solidFill>
              </a:rPr>
              <a:t>qərarı</a:t>
            </a:r>
            <a:r>
              <a:rPr lang="en-US" sz="2800" dirty="0">
                <a:solidFill>
                  <a:schemeClr val="accent1">
                    <a:lumMod val="75000"/>
                  </a:schemeClr>
                </a:solidFill>
              </a:rPr>
              <a:t> </a:t>
            </a:r>
            <a:r>
              <a:rPr lang="en-US" sz="2800" dirty="0" err="1">
                <a:solidFill>
                  <a:schemeClr val="accent1">
                    <a:lumMod val="75000"/>
                  </a:schemeClr>
                </a:solidFill>
              </a:rPr>
              <a:t>ilə</a:t>
            </a:r>
            <a:r>
              <a:rPr lang="en-US" sz="2800" dirty="0">
                <a:solidFill>
                  <a:schemeClr val="accent1">
                    <a:lumMod val="75000"/>
                  </a:schemeClr>
                </a:solidFill>
              </a:rPr>
              <a:t> </a:t>
            </a:r>
            <a:r>
              <a:rPr lang="en-US" sz="2800" dirty="0" err="1">
                <a:solidFill>
                  <a:schemeClr val="accent1">
                    <a:lumMod val="75000"/>
                  </a:schemeClr>
                </a:solidFill>
              </a:rPr>
              <a:t>təsdiq</a:t>
            </a:r>
            <a:r>
              <a:rPr lang="en-US" sz="2800" dirty="0">
                <a:solidFill>
                  <a:schemeClr val="accent1">
                    <a:lumMod val="75000"/>
                  </a:schemeClr>
                </a:solidFill>
              </a:rPr>
              <a:t>  </a:t>
            </a:r>
            <a:r>
              <a:rPr lang="en-US" sz="2800" dirty="0" err="1">
                <a:solidFill>
                  <a:schemeClr val="accent1">
                    <a:lumMod val="75000"/>
                  </a:schemeClr>
                </a:solidFill>
              </a:rPr>
              <a:t>edilmişdir</a:t>
            </a:r>
            <a:endParaRPr lang="en-US" sz="2800" dirty="0">
              <a:solidFill>
                <a:schemeClr val="accent1">
                  <a:lumMod val="75000"/>
                </a:schemeClr>
              </a:solidFill>
            </a:endParaRPr>
          </a:p>
          <a:p>
            <a:pPr marL="342900" indent="-342900">
              <a:buFontTx/>
              <a:buChar char="-"/>
            </a:pPr>
            <a:endParaRPr lang="en-US" sz="2800"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202366224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r>
              <a:rPr lang="en-US" sz="5400" dirty="0"/>
              <a:t> TOPICS</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1143001"/>
            <a:ext cx="11292214" cy="5505450"/>
          </a:xfrm>
          <a:blipFill>
            <a:blip r:embed="rId2"/>
            <a:tile tx="0" ty="0" sx="100000" sy="100000" flip="none" algn="tl"/>
          </a:blipFill>
        </p:spPr>
        <p:txBody>
          <a:bodyPr>
            <a:normAutofit fontScale="77500" lnSpcReduction="20000"/>
          </a:bodyPr>
          <a:lstStyle/>
          <a:p>
            <a:pPr marL="342900" indent="-342900">
              <a:buClrTx/>
              <a:buSzPct val="70000"/>
              <a:buFont typeface="Century Gothic" panose="020B0502020202020204" pitchFamily="34" charset="0"/>
              <a:buChar char="■"/>
            </a:pPr>
            <a:r>
              <a:rPr lang="en-US" sz="3500" dirty="0">
                <a:solidFill>
                  <a:schemeClr val="tx1">
                    <a:lumMod val="85000"/>
                    <a:lumOff val="15000"/>
                  </a:schemeClr>
                </a:solidFill>
              </a:rPr>
              <a:t>3.3. The topic and plan of Master’s Thesis, as well as his supervisor shall be satisfied with scientific directions of the department, and based on the presentation given by the department shall be approved by the Scientific Council of faculty </a:t>
            </a:r>
            <a:r>
              <a:rPr lang="en-US" sz="3500" dirty="0">
                <a:solidFill>
                  <a:schemeClr val="tx1">
                    <a:lumMod val="85000"/>
                    <a:lumOff val="15000"/>
                  </a:schemeClr>
                </a:solidFill>
                <a:highlight>
                  <a:srgbClr val="FFFF00"/>
                </a:highlight>
              </a:rPr>
              <a:t>within 3 months of the first semester. </a:t>
            </a:r>
          </a:p>
          <a:p>
            <a:pPr marL="342900" indent="-342900">
              <a:buClrTx/>
              <a:buSzPct val="70000"/>
              <a:buFont typeface="Century Gothic" panose="020B0502020202020204" pitchFamily="34" charset="0"/>
              <a:buChar char="■"/>
            </a:pPr>
            <a:r>
              <a:rPr lang="en-US" sz="3500" dirty="0">
                <a:solidFill>
                  <a:schemeClr val="tx1">
                    <a:lumMod val="85000"/>
                    <a:lumOff val="15000"/>
                  </a:schemeClr>
                </a:solidFill>
              </a:rPr>
              <a:t>3.4. The expediency (suitability) of the research in the topic of the master's thesis should be substantiated. </a:t>
            </a:r>
          </a:p>
          <a:p>
            <a:pPr marL="342900" indent="-342900">
              <a:buClrTx/>
              <a:buSzPct val="70000"/>
              <a:buFont typeface="Century Gothic" panose="020B0502020202020204" pitchFamily="34" charset="0"/>
              <a:buChar char="■"/>
            </a:pPr>
            <a:r>
              <a:rPr lang="en-US" sz="3500" dirty="0">
                <a:solidFill>
                  <a:schemeClr val="tx1">
                    <a:lumMod val="85000"/>
                    <a:lumOff val="15000"/>
                  </a:schemeClr>
                </a:solidFill>
                <a:highlight>
                  <a:srgbClr val="FFFF00"/>
                </a:highlight>
              </a:rPr>
              <a:t>Multidisciplinary topics</a:t>
            </a:r>
          </a:p>
          <a:p>
            <a:pPr marL="342900" indent="-342900">
              <a:buClrTx/>
              <a:buSzPct val="70000"/>
              <a:buFont typeface="Century Gothic" panose="020B0502020202020204" pitchFamily="34" charset="0"/>
              <a:buChar char="■"/>
            </a:pPr>
            <a:r>
              <a:rPr lang="en-US" sz="3500" dirty="0">
                <a:solidFill>
                  <a:schemeClr val="tx1">
                    <a:lumMod val="85000"/>
                    <a:lumOff val="15000"/>
                  </a:schemeClr>
                </a:solidFill>
              </a:rPr>
              <a:t>3.5. Before beginning to write the Master’s Thesis, the department to which the student belongs along with faculties, and Magistracy Department (responsible officer for Magistracy) shall prepare methodical instructions specified obligatory requirements for thesis and inform students about these instructions. </a:t>
            </a: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81657611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r>
              <a:rPr lang="en-US" sz="5400" dirty="0"/>
              <a:t>TOPICS &amp; SUPERVISOR/S</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1400175"/>
            <a:ext cx="9093649" cy="5067299"/>
          </a:xfrm>
          <a:blipFill>
            <a:blip r:embed="rId2"/>
            <a:tile tx="0" ty="0" sx="100000" sy="100000" flip="none" algn="tl"/>
          </a:blipFill>
        </p:spPr>
        <p:txBody>
          <a:bodyPr>
            <a:normAutofit lnSpcReduction="10000"/>
          </a:bodyPr>
          <a:lstStyle/>
          <a:p>
            <a:pPr algn="ctr">
              <a:lnSpc>
                <a:spcPct val="107000"/>
              </a:lnSpc>
              <a:spcBef>
                <a:spcPts val="0"/>
              </a:spcBef>
            </a:pPr>
            <a:endParaRPr lang="en-US"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ctr">
              <a:lnSpc>
                <a:spcPct val="107000"/>
              </a:lnSpc>
              <a:spcBef>
                <a:spcPts val="0"/>
              </a:spcBef>
            </a:pPr>
            <a:endParaRPr lang="en-US"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ctr">
              <a:lnSpc>
                <a:spcPct val="107000"/>
              </a:lnSpc>
              <a:spcBef>
                <a:spcPts val="0"/>
              </a:spcBef>
            </a:pPr>
            <a:r>
              <a:rPr lang="en-US" sz="28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Executive order of the Minister of Education of the Republic of Azerbaijan on approval of Regulations on procedures for preparation, presentation and defense of Master’s Thesis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Bef>
                <a:spcPts val="0"/>
              </a:spcBef>
            </a:pPr>
            <a:r>
              <a:rPr lang="en-US" sz="2800" b="1" dirty="0">
                <a:latin typeface="Arial" panose="020B0604020202020204" pitchFamily="34" charset="0"/>
                <a:ea typeface="Times New Roman" panose="02020603050405020304" pitchFamily="18"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0"/>
              </a:spcBef>
            </a:pPr>
            <a:r>
              <a:rPr lang="en-US" sz="2800" dirty="0">
                <a:latin typeface="Arial" panose="020B0604020202020204" pitchFamily="34" charset="0"/>
                <a:ea typeface="Times New Roman" panose="02020603050405020304" pitchFamily="18" charset="0"/>
                <a:cs typeface="Times New Roman" panose="02020603050405020304" pitchFamily="18" charset="0"/>
              </a:rPr>
              <a:t>              </a:t>
            </a:r>
            <a:r>
              <a:rPr lang="en-US" sz="28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1  5 of February 13, 1997,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indent="449580" algn="ctr">
              <a:lnSpc>
                <a:spcPct val="107000"/>
              </a:lnSpc>
              <a:spcBef>
                <a:spcPts val="0"/>
              </a:spcBef>
            </a:pPr>
            <a:r>
              <a:rPr lang="en-US" sz="2800" dirty="0">
                <a:latin typeface="Arial" panose="020B0604020202020204" pitchFamily="34" charset="0"/>
                <a:ea typeface="Times New Roman" panose="02020603050405020304" pitchFamily="18"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0"/>
              </a:spcBef>
            </a:pPr>
            <a:r>
              <a:rPr lang="en-US" sz="2800" b="1" dirty="0">
                <a:latin typeface="Arial" panose="020B0604020202020204" pitchFamily="34" charset="0"/>
                <a:ea typeface="Times New Roman" panose="02020603050405020304" pitchFamily="18"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218137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r>
              <a:rPr lang="en-US" sz="5400" dirty="0"/>
              <a:t>SUPERVISOR</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1581151"/>
            <a:ext cx="9093649" cy="5067299"/>
          </a:xfrm>
          <a:blipFill>
            <a:blip r:embed="rId2"/>
            <a:tile tx="0" ty="0" sx="100000" sy="100000" flip="none" algn="tl"/>
          </a:blipFill>
        </p:spPr>
        <p:txBody>
          <a:bodyPr>
            <a:normAutofit/>
          </a:bodyPr>
          <a:lstStyle/>
          <a:p>
            <a:pPr marL="342900" indent="-342900" algn="ctr">
              <a:buFontTx/>
              <a:buChar char="-"/>
            </a:pPr>
            <a:r>
              <a:rPr lang="en-US" sz="2400" b="1" dirty="0">
                <a:solidFill>
                  <a:schemeClr val="tx1">
                    <a:lumMod val="85000"/>
                    <a:lumOff val="15000"/>
                  </a:schemeClr>
                </a:solidFill>
              </a:rPr>
              <a:t>3.6. Supervisor: </a:t>
            </a:r>
          </a:p>
          <a:p>
            <a:r>
              <a:rPr lang="en-US" sz="2400" dirty="0">
                <a:solidFill>
                  <a:schemeClr val="tx1">
                    <a:lumMod val="85000"/>
                    <a:lumOff val="15000"/>
                  </a:schemeClr>
                </a:solidFill>
              </a:rPr>
              <a:t>- gives a </a:t>
            </a:r>
            <a:r>
              <a:rPr lang="en-US" sz="2400" dirty="0">
                <a:solidFill>
                  <a:schemeClr val="tx1">
                    <a:lumMod val="85000"/>
                    <a:lumOff val="15000"/>
                  </a:schemeClr>
                </a:solidFill>
                <a:highlight>
                  <a:srgbClr val="FFFF00"/>
                </a:highlight>
              </a:rPr>
              <a:t>task</a:t>
            </a:r>
            <a:r>
              <a:rPr lang="en-US" sz="2400" dirty="0">
                <a:solidFill>
                  <a:schemeClr val="tx1">
                    <a:lumMod val="85000"/>
                    <a:lumOff val="15000"/>
                  </a:schemeClr>
                </a:solidFill>
              </a:rPr>
              <a:t> for the Master’s Thesis;</a:t>
            </a:r>
          </a:p>
          <a:p>
            <a:r>
              <a:rPr lang="en-US" sz="2400" dirty="0">
                <a:solidFill>
                  <a:schemeClr val="tx1">
                    <a:lumMod val="85000"/>
                    <a:lumOff val="15000"/>
                  </a:schemeClr>
                </a:solidFill>
              </a:rPr>
              <a:t>- helps a student to prepare an individual working </a:t>
            </a:r>
            <a:r>
              <a:rPr lang="en-US" sz="2400" dirty="0">
                <a:solidFill>
                  <a:schemeClr val="tx1">
                    <a:lumMod val="85000"/>
                    <a:lumOff val="15000"/>
                  </a:schemeClr>
                </a:solidFill>
                <a:highlight>
                  <a:srgbClr val="FFFF00"/>
                </a:highlight>
              </a:rPr>
              <a:t>plan </a:t>
            </a:r>
            <a:r>
              <a:rPr lang="en-US" sz="2400" dirty="0">
                <a:solidFill>
                  <a:schemeClr val="tx1">
                    <a:lumMod val="85000"/>
                    <a:lumOff val="15000"/>
                  </a:schemeClr>
                </a:solidFill>
              </a:rPr>
              <a:t>encompassed the period for preparation of the Master's thesis; </a:t>
            </a:r>
          </a:p>
          <a:p>
            <a:r>
              <a:rPr lang="en-US" sz="2400" dirty="0">
                <a:solidFill>
                  <a:schemeClr val="tx1">
                    <a:lumMod val="85000"/>
                    <a:lumOff val="15000"/>
                  </a:schemeClr>
                </a:solidFill>
              </a:rPr>
              <a:t>- gives students the list of scientific – methodical </a:t>
            </a:r>
            <a:r>
              <a:rPr lang="en-US" sz="2400" dirty="0">
                <a:solidFill>
                  <a:schemeClr val="tx1">
                    <a:lumMod val="85000"/>
                    <a:lumOff val="15000"/>
                  </a:schemeClr>
                </a:solidFill>
                <a:highlight>
                  <a:srgbClr val="FFFF00"/>
                </a:highlight>
              </a:rPr>
              <a:t>literature, </a:t>
            </a:r>
            <a:r>
              <a:rPr lang="en-US" sz="2400" dirty="0">
                <a:solidFill>
                  <a:schemeClr val="tx1">
                    <a:lumMod val="85000"/>
                    <a:lumOff val="15000"/>
                  </a:schemeClr>
                </a:solidFill>
              </a:rPr>
              <a:t>archival materials, projects and other sources for thesis; </a:t>
            </a:r>
          </a:p>
          <a:p>
            <a:r>
              <a:rPr lang="en-US" sz="2400" dirty="0">
                <a:solidFill>
                  <a:schemeClr val="tx1">
                    <a:lumMod val="85000"/>
                    <a:lumOff val="15000"/>
                  </a:schemeClr>
                </a:solidFill>
              </a:rPr>
              <a:t>- according to the individual working plan, regularly talks to the student and gives </a:t>
            </a:r>
            <a:r>
              <a:rPr lang="en-US" sz="2400" dirty="0" err="1">
                <a:solidFill>
                  <a:schemeClr val="tx1">
                    <a:lumMod val="85000"/>
                    <a:lumOff val="15000"/>
                  </a:schemeClr>
                </a:solidFill>
              </a:rPr>
              <a:t>him/HER</a:t>
            </a:r>
            <a:r>
              <a:rPr lang="en-US" sz="2400" dirty="0">
                <a:solidFill>
                  <a:schemeClr val="tx1">
                    <a:lumMod val="85000"/>
                    <a:lumOff val="15000"/>
                  </a:schemeClr>
                </a:solidFill>
              </a:rPr>
              <a:t> scientific and methodical </a:t>
            </a:r>
            <a:r>
              <a:rPr lang="en-US" sz="2400" dirty="0">
                <a:solidFill>
                  <a:schemeClr val="tx1">
                    <a:lumMod val="85000"/>
                    <a:lumOff val="15000"/>
                  </a:schemeClr>
                </a:solidFill>
                <a:highlight>
                  <a:srgbClr val="FFFF00"/>
                </a:highlight>
              </a:rPr>
              <a:t>advice</a:t>
            </a:r>
            <a:r>
              <a:rPr lang="en-US" sz="2400" dirty="0">
                <a:solidFill>
                  <a:schemeClr val="tx1">
                    <a:lumMod val="85000"/>
                    <a:lumOff val="15000"/>
                  </a:schemeClr>
                </a:solidFill>
              </a:rPr>
              <a:t>s.</a:t>
            </a: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1755534362"/>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440787"/>
          </a:xfrm>
        </p:spPr>
        <p:txBody>
          <a:bodyPr>
            <a:normAutofit fontScale="90000"/>
          </a:bodyPr>
          <a:lstStyle/>
          <a:p>
            <a:pPr algn="ctr"/>
            <a:r>
              <a:rPr lang="en-US" sz="5400" dirty="0"/>
              <a:t>RESPONSIBILITIES</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0" y="745588"/>
            <a:ext cx="10073853" cy="5902863"/>
          </a:xfrm>
          <a:blipFill>
            <a:blip r:embed="rId2"/>
            <a:tile tx="0" ty="0" sx="100000" sy="100000" flip="none" algn="tl"/>
          </a:blipFill>
        </p:spPr>
        <p:txBody>
          <a:bodyPr>
            <a:normAutofit fontScale="85000" lnSpcReduction="20000"/>
          </a:bodyPr>
          <a:lstStyle/>
          <a:p>
            <a:pPr marL="342900" indent="-342900">
              <a:buClrTx/>
              <a:buSzPct val="70000"/>
              <a:buFont typeface="Century Gothic" panose="020B0502020202020204" pitchFamily="34" charset="0"/>
              <a:buChar char="■"/>
            </a:pPr>
            <a:r>
              <a:rPr lang="en-US" sz="3200" dirty="0">
                <a:solidFill>
                  <a:schemeClr val="tx1">
                    <a:lumMod val="85000"/>
                    <a:lumOff val="15000"/>
                  </a:schemeClr>
                </a:solidFill>
              </a:rPr>
              <a:t>3.8. </a:t>
            </a:r>
            <a:r>
              <a:rPr lang="en-US" sz="3200" b="1" dirty="0">
                <a:solidFill>
                  <a:schemeClr val="tx1">
                    <a:lumMod val="85000"/>
                    <a:lumOff val="15000"/>
                  </a:schemeClr>
                </a:solidFill>
              </a:rPr>
              <a:t>Student is responsible for the accurac</a:t>
            </a:r>
            <a:r>
              <a:rPr lang="en-US" sz="3200" dirty="0">
                <a:solidFill>
                  <a:schemeClr val="tx1">
                    <a:lumMod val="85000"/>
                    <a:lumOff val="15000"/>
                  </a:schemeClr>
                </a:solidFill>
              </a:rPr>
              <a:t>y of information given in the Master’s Thesis. </a:t>
            </a:r>
          </a:p>
          <a:p>
            <a:pPr marL="342900" indent="-342900">
              <a:buClrTx/>
              <a:buSzPct val="70000"/>
              <a:buFont typeface="Century Gothic" panose="020B0502020202020204" pitchFamily="34" charset="0"/>
              <a:buChar char="■"/>
            </a:pPr>
            <a:r>
              <a:rPr lang="en-US" sz="3200" dirty="0">
                <a:solidFill>
                  <a:schemeClr val="tx1">
                    <a:lumMod val="85000"/>
                    <a:lumOff val="15000"/>
                  </a:schemeClr>
                </a:solidFill>
              </a:rPr>
              <a:t>3.9. </a:t>
            </a:r>
            <a:r>
              <a:rPr lang="en-US" sz="3200" b="1" dirty="0">
                <a:solidFill>
                  <a:schemeClr val="tx1">
                    <a:lumMod val="85000"/>
                    <a:lumOff val="15000"/>
                  </a:schemeClr>
                </a:solidFill>
              </a:rPr>
              <a:t>Master’s Thesis is written in learning language </a:t>
            </a:r>
            <a:r>
              <a:rPr lang="en-US" sz="3200" dirty="0">
                <a:solidFill>
                  <a:schemeClr val="tx1">
                    <a:lumMod val="85000"/>
                    <a:lumOff val="15000"/>
                  </a:schemeClr>
                </a:solidFill>
              </a:rPr>
              <a:t>and the student shall refer to materials, results of different sources and authors in the prescribed manner. </a:t>
            </a:r>
          </a:p>
          <a:p>
            <a:pPr marL="342900" indent="-342900">
              <a:buClrTx/>
              <a:buSzPct val="70000"/>
              <a:buFont typeface="Century Gothic" panose="020B0502020202020204" pitchFamily="34" charset="0"/>
              <a:buChar char="■"/>
            </a:pPr>
            <a:r>
              <a:rPr lang="en-US" sz="3200" dirty="0">
                <a:solidFill>
                  <a:schemeClr val="tx1">
                    <a:lumMod val="85000"/>
                    <a:lumOff val="15000"/>
                  </a:schemeClr>
                </a:solidFill>
              </a:rPr>
              <a:t>In the case of use of other materials and not referring to the author and literature the dissertation may be returned at any stage of examination.   </a:t>
            </a:r>
            <a:r>
              <a:rPr lang="en-US" sz="3200" b="1" dirty="0">
                <a:solidFill>
                  <a:schemeClr val="tx1">
                    <a:lumMod val="85000"/>
                    <a:lumOff val="15000"/>
                  </a:schemeClr>
                </a:solidFill>
              </a:rPr>
              <a:t>(PLAGIAT CHECK)</a:t>
            </a:r>
          </a:p>
          <a:p>
            <a:pPr marL="342900" indent="-342900">
              <a:buClrTx/>
              <a:buSzPct val="70000"/>
              <a:buFont typeface="Century Gothic" panose="020B0502020202020204" pitchFamily="34" charset="0"/>
              <a:buChar char="■"/>
            </a:pPr>
            <a:r>
              <a:rPr lang="en-US" sz="3200" dirty="0">
                <a:solidFill>
                  <a:schemeClr val="tx1">
                    <a:lumMod val="85000"/>
                    <a:lumOff val="15000"/>
                  </a:schemeClr>
                </a:solidFill>
              </a:rPr>
              <a:t>3.10. Master’s Thesis shall be typed on the typewriter or computer, and </a:t>
            </a:r>
            <a:r>
              <a:rPr lang="en-US" sz="3200" dirty="0">
                <a:solidFill>
                  <a:schemeClr val="tx1">
                    <a:lumMod val="85000"/>
                    <a:lumOff val="15000"/>
                  </a:schemeClr>
                </a:solidFill>
                <a:highlight>
                  <a:srgbClr val="FFFF00"/>
                </a:highlight>
              </a:rPr>
              <a:t>double spaced</a:t>
            </a:r>
            <a:r>
              <a:rPr lang="en-US" sz="3200" dirty="0">
                <a:solidFill>
                  <a:schemeClr val="tx1">
                    <a:lumMod val="85000"/>
                    <a:lumOff val="15000"/>
                  </a:schemeClr>
                </a:solidFill>
              </a:rPr>
              <a:t>. It length should be no more than </a:t>
            </a:r>
            <a:r>
              <a:rPr lang="en-US" sz="3200" dirty="0">
                <a:solidFill>
                  <a:schemeClr val="tx1">
                    <a:lumMod val="85000"/>
                    <a:lumOff val="15000"/>
                  </a:schemeClr>
                </a:solidFill>
                <a:highlight>
                  <a:srgbClr val="FFFF00"/>
                </a:highlight>
              </a:rPr>
              <a:t>75 typed pages </a:t>
            </a:r>
            <a:r>
              <a:rPr lang="en-US" sz="3200" dirty="0">
                <a:solidFill>
                  <a:schemeClr val="tx1">
                    <a:lumMod val="85000"/>
                    <a:lumOff val="15000"/>
                  </a:schemeClr>
                </a:solidFill>
              </a:rPr>
              <a:t>(including appendices) and should be </a:t>
            </a:r>
            <a:r>
              <a:rPr lang="en-US" sz="3200" dirty="0">
                <a:solidFill>
                  <a:schemeClr val="tx1">
                    <a:lumMod val="85000"/>
                    <a:lumOff val="15000"/>
                  </a:schemeClr>
                </a:solidFill>
                <a:highlight>
                  <a:srgbClr val="FFFF00"/>
                </a:highlight>
              </a:rPr>
              <a:t>bound</a:t>
            </a:r>
            <a:r>
              <a:rPr lang="en-US" sz="3200" dirty="0">
                <a:solidFill>
                  <a:schemeClr val="tx1">
                    <a:lumMod val="85000"/>
                    <a:lumOff val="15000"/>
                  </a:schemeClr>
                </a:solidFill>
              </a:rPr>
              <a:t>. The title list of Master’s Thesis and composition of the topic should meet the requirements. </a:t>
            </a:r>
          </a:p>
          <a:p>
            <a:pPr marL="342900" indent="-342900">
              <a:buClrTx/>
              <a:buSzPct val="70000"/>
              <a:buFont typeface="Century Gothic" panose="020B0502020202020204" pitchFamily="34" charset="0"/>
              <a:buChar char="■"/>
            </a:pPr>
            <a:endParaRPr lang="en-US" sz="3200"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902838381"/>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164</TotalTime>
  <Words>1355</Words>
  <Application>Microsoft Office PowerPoint</Application>
  <PresentationFormat>Widescreen</PresentationFormat>
  <Paragraphs>169</Paragraphs>
  <Slides>15</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MS Mincho</vt:lpstr>
      <vt:lpstr>Arial</vt:lpstr>
      <vt:lpstr>Calibri</vt:lpstr>
      <vt:lpstr>Century Gothic</vt:lpstr>
      <vt:lpstr>Symbol</vt:lpstr>
      <vt:lpstr>Times New Roman</vt:lpstr>
      <vt:lpstr>Wingdings</vt:lpstr>
      <vt:lpstr>Wingdings 3</vt:lpstr>
      <vt:lpstr>Ion</vt:lpstr>
      <vt:lpstr>         MA/MSc dissertation</vt:lpstr>
      <vt:lpstr>Features of MA/MSc dissertation</vt:lpstr>
      <vt:lpstr>Legislation</vt:lpstr>
      <vt:lpstr>CLASSIFICATION OF SPECIALITEIS</vt:lpstr>
      <vt:lpstr>LAW</vt:lpstr>
      <vt:lpstr> TOPICS</vt:lpstr>
      <vt:lpstr>TOPICS &amp; SUPERVISOR/S</vt:lpstr>
      <vt:lpstr>SUPERVISOR</vt:lpstr>
      <vt:lpstr>RESPONSIBILITIES</vt:lpstr>
      <vt:lpstr>PRESENTATION &amp; DEFENSE (1)</vt:lpstr>
      <vt:lpstr>PRESENTATION &amp; DEFENSE (2)</vt:lpstr>
      <vt:lpstr>SPECIALIZED COUNCILS (1)</vt:lpstr>
      <vt:lpstr>SPECIALIZED COUNCILS(2)</vt:lpstr>
      <vt:lpstr>APPROVAL &amp; ISSUING DIPLOMA</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Eldar Shahgaldiyev</dc:creator>
  <cp:lastModifiedBy>Eldar Shahgaldiyev</cp:lastModifiedBy>
  <cp:revision>20</cp:revision>
  <dcterms:created xsi:type="dcterms:W3CDTF">2017-10-16T07:40:57Z</dcterms:created>
  <dcterms:modified xsi:type="dcterms:W3CDTF">2017-10-17T05:48:16Z</dcterms:modified>
</cp:coreProperties>
</file>