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2" r:id="rId1"/>
  </p:sldMasterIdLst>
  <p:notesMasterIdLst>
    <p:notesMasterId r:id="rId24"/>
  </p:notesMasterIdLst>
  <p:handoutMasterIdLst>
    <p:handoutMasterId r:id="rId25"/>
  </p:handoutMasterIdLst>
  <p:sldIdLst>
    <p:sldId id="285" r:id="rId2"/>
    <p:sldId id="256" r:id="rId3"/>
    <p:sldId id="291" r:id="rId4"/>
    <p:sldId id="292" r:id="rId5"/>
    <p:sldId id="257" r:id="rId6"/>
    <p:sldId id="258" r:id="rId7"/>
    <p:sldId id="259" r:id="rId8"/>
    <p:sldId id="293" r:id="rId9"/>
    <p:sldId id="294" r:id="rId10"/>
    <p:sldId id="298" r:id="rId11"/>
    <p:sldId id="270" r:id="rId12"/>
    <p:sldId id="286" r:id="rId13"/>
    <p:sldId id="287" r:id="rId14"/>
    <p:sldId id="288" r:id="rId15"/>
    <p:sldId id="289" r:id="rId16"/>
    <p:sldId id="290" r:id="rId17"/>
    <p:sldId id="295" r:id="rId18"/>
    <p:sldId id="296" r:id="rId19"/>
    <p:sldId id="297" r:id="rId20"/>
    <p:sldId id="299" r:id="rId21"/>
    <p:sldId id="300"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095" autoAdjust="0"/>
  </p:normalViewPr>
  <p:slideViewPr>
    <p:cSldViewPr snapToGrid="0">
      <p:cViewPr varScale="1">
        <p:scale>
          <a:sx n="65" d="100"/>
          <a:sy n="65" d="100"/>
        </p:scale>
        <p:origin x="936" y="6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100" d="100"/>
          <a:sy n="100" d="100"/>
        </p:scale>
        <p:origin x="1890" y="-25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C92993-7E24-4938-B4A3-1734B2D3B18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BD24DAE-F558-40B3-B25A-3A9CD7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A122E3-AB6A-461C-BE4C-39A5656F16A4}" type="datetimeFigureOut">
              <a:rPr lang="en-US" smtClean="0"/>
              <a:t>11/21/2017</a:t>
            </a:fld>
            <a:endParaRPr lang="en-US"/>
          </a:p>
        </p:txBody>
      </p:sp>
      <p:sp>
        <p:nvSpPr>
          <p:cNvPr id="4" name="Footer Placeholder 3">
            <a:extLst>
              <a:ext uri="{FF2B5EF4-FFF2-40B4-BE49-F238E27FC236}">
                <a16:creationId xmlns:a16="http://schemas.microsoft.com/office/drawing/2014/main" id="{6023275B-937B-4405-B856-CA5F1D3499F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3AEE2B-A633-43DE-8938-D4991EB9FF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1EB34C-8F13-420B-B7CC-FD64FEDCFB51}" type="slidenum">
              <a:rPr lang="en-US" smtClean="0"/>
              <a:t>‹#›</a:t>
            </a:fld>
            <a:endParaRPr lang="en-US"/>
          </a:p>
        </p:txBody>
      </p:sp>
    </p:spTree>
    <p:extLst>
      <p:ext uri="{BB962C8B-B14F-4D97-AF65-F5344CB8AC3E}">
        <p14:creationId xmlns:p14="http://schemas.microsoft.com/office/powerpoint/2010/main" val="1378744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922853-AC8B-434B-9088-B0EA900AC0E8}" type="datetimeFigureOut">
              <a:rPr lang="en-US" smtClean="0"/>
              <a:t>11/21/2017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BC015-A5B3-472B-8521-BF145C17EEF5}" type="slidenum">
              <a:rPr lang="en-US" smtClean="0"/>
              <a:t>‹#›</a:t>
            </a:fld>
            <a:endParaRPr lang="en-US"/>
          </a:p>
        </p:txBody>
      </p:sp>
    </p:spTree>
    <p:extLst>
      <p:ext uri="{BB962C8B-B14F-4D97-AF65-F5344CB8AC3E}">
        <p14:creationId xmlns:p14="http://schemas.microsoft.com/office/powerpoint/2010/main" val="3848271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1</a:t>
            </a:fld>
            <a:endParaRPr lang="en-US"/>
          </a:p>
        </p:txBody>
      </p:sp>
    </p:spTree>
    <p:extLst>
      <p:ext uri="{BB962C8B-B14F-4D97-AF65-F5344CB8AC3E}">
        <p14:creationId xmlns:p14="http://schemas.microsoft.com/office/powerpoint/2010/main" val="4212910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799" y="4400550"/>
            <a:ext cx="5679831" cy="4444512"/>
          </a:xfrm>
        </p:spPr>
        <p:txBody>
          <a:bodyPr/>
          <a:lstStyle/>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10</a:t>
            </a:fld>
            <a:endParaRPr lang="en-US"/>
          </a:p>
        </p:txBody>
      </p:sp>
    </p:spTree>
    <p:extLst>
      <p:ext uri="{BB962C8B-B14F-4D97-AF65-F5344CB8AC3E}">
        <p14:creationId xmlns:p14="http://schemas.microsoft.com/office/powerpoint/2010/main" val="810225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15</a:t>
            </a:fld>
            <a:endParaRPr lang="en-US"/>
          </a:p>
        </p:txBody>
      </p:sp>
    </p:spTree>
    <p:extLst>
      <p:ext uri="{BB962C8B-B14F-4D97-AF65-F5344CB8AC3E}">
        <p14:creationId xmlns:p14="http://schemas.microsoft.com/office/powerpoint/2010/main" val="1088840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16</a:t>
            </a:fld>
            <a:endParaRPr lang="en-US"/>
          </a:p>
        </p:txBody>
      </p:sp>
    </p:spTree>
    <p:extLst>
      <p:ext uri="{BB962C8B-B14F-4D97-AF65-F5344CB8AC3E}">
        <p14:creationId xmlns:p14="http://schemas.microsoft.com/office/powerpoint/2010/main" val="2675059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2</a:t>
            </a:fld>
            <a:endParaRPr lang="en-US"/>
          </a:p>
        </p:txBody>
      </p:sp>
    </p:spTree>
    <p:extLst>
      <p:ext uri="{BB962C8B-B14F-4D97-AF65-F5344CB8AC3E}">
        <p14:creationId xmlns:p14="http://schemas.microsoft.com/office/powerpoint/2010/main" val="30821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3</a:t>
            </a:fld>
            <a:endParaRPr lang="en-US"/>
          </a:p>
        </p:txBody>
      </p:sp>
    </p:spTree>
    <p:extLst>
      <p:ext uri="{BB962C8B-B14F-4D97-AF65-F5344CB8AC3E}">
        <p14:creationId xmlns:p14="http://schemas.microsoft.com/office/powerpoint/2010/main" val="1362002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4</a:t>
            </a:fld>
            <a:endParaRPr lang="en-US"/>
          </a:p>
        </p:txBody>
      </p:sp>
    </p:spTree>
    <p:extLst>
      <p:ext uri="{BB962C8B-B14F-4D97-AF65-F5344CB8AC3E}">
        <p14:creationId xmlns:p14="http://schemas.microsoft.com/office/powerpoint/2010/main" val="3681099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0BC015-A5B3-472B-8521-BF145C17EEF5}" type="slidenum">
              <a:rPr lang="en-US" smtClean="0"/>
              <a:t>5</a:t>
            </a:fld>
            <a:endParaRPr lang="en-US"/>
          </a:p>
        </p:txBody>
      </p:sp>
    </p:spTree>
    <p:extLst>
      <p:ext uri="{BB962C8B-B14F-4D97-AF65-F5344CB8AC3E}">
        <p14:creationId xmlns:p14="http://schemas.microsoft.com/office/powerpoint/2010/main" val="411663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b="1" dirty="0">
                <a:latin typeface="Times New Roman" panose="02020603050405020304" pitchFamily="18" charset="0"/>
                <a:cs typeface="Times New Roman" panose="02020603050405020304" pitchFamily="18" charset="0"/>
              </a:rPr>
              <a:t>Today, Azerbaijan </a:t>
            </a:r>
            <a:r>
              <a:rPr lang="en-US" b="1" dirty="0">
                <a:highlight>
                  <a:srgbClr val="FFFF00"/>
                </a:highlight>
                <a:latin typeface="Times New Roman" panose="02020603050405020304" pitchFamily="18" charset="0"/>
                <a:cs typeface="Times New Roman" panose="02020603050405020304" pitchFamily="18" charset="0"/>
              </a:rPr>
              <a:t>has 135 professional doctorate studies programs </a:t>
            </a:r>
            <a:r>
              <a:rPr lang="en-US" b="1" dirty="0">
                <a:latin typeface="Times New Roman" panose="02020603050405020304" pitchFamily="18" charset="0"/>
                <a:cs typeface="Times New Roman" panose="02020603050405020304" pitchFamily="18" charset="0"/>
              </a:rPr>
              <a:t>which are endorsed by the law on “Classification of specialties in Doctoral studies” approved by the order No.65 dated March 15, 2012 of the Cabinet of Ministers of the Republic of Azerbaijan.</a:t>
            </a:r>
          </a:p>
          <a:p>
            <a:pPr algn="ctr"/>
            <a:r>
              <a:rPr lang="en-US" b="1" dirty="0">
                <a:latin typeface="Times New Roman" panose="02020603050405020304" pitchFamily="18" charset="0"/>
                <a:cs typeface="Times New Roman" panose="02020603050405020304" pitchFamily="18" charset="0"/>
              </a:rPr>
              <a:t> http://edu.gov.az/upload/file/emr-no641-23.04.12.pdf</a:t>
            </a:r>
          </a:p>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6</a:t>
            </a:fld>
            <a:endParaRPr lang="en-US"/>
          </a:p>
        </p:txBody>
      </p:sp>
    </p:spTree>
    <p:extLst>
      <p:ext uri="{BB962C8B-B14F-4D97-AF65-F5344CB8AC3E}">
        <p14:creationId xmlns:p14="http://schemas.microsoft.com/office/powerpoint/2010/main" val="3229501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799" y="4400550"/>
            <a:ext cx="5679831" cy="4444512"/>
          </a:xfrm>
        </p:spPr>
        <p:txBody>
          <a:bodyPr/>
          <a:lstStyle/>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7</a:t>
            </a:fld>
            <a:endParaRPr lang="en-US"/>
          </a:p>
        </p:txBody>
      </p:sp>
    </p:spTree>
    <p:extLst>
      <p:ext uri="{BB962C8B-B14F-4D97-AF65-F5344CB8AC3E}">
        <p14:creationId xmlns:p14="http://schemas.microsoft.com/office/powerpoint/2010/main" val="2854004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799" y="4400550"/>
            <a:ext cx="5679831" cy="4444512"/>
          </a:xfrm>
        </p:spPr>
        <p:txBody>
          <a:bodyPr/>
          <a:lstStyle/>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8</a:t>
            </a:fld>
            <a:endParaRPr lang="en-US"/>
          </a:p>
        </p:txBody>
      </p:sp>
    </p:spTree>
    <p:extLst>
      <p:ext uri="{BB962C8B-B14F-4D97-AF65-F5344CB8AC3E}">
        <p14:creationId xmlns:p14="http://schemas.microsoft.com/office/powerpoint/2010/main" val="3713617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799" y="4400550"/>
            <a:ext cx="5679831" cy="4444512"/>
          </a:xfrm>
        </p:spPr>
        <p:txBody>
          <a:bodyPr/>
          <a:lstStyle/>
          <a:p>
            <a:endParaRPr lang="en-US" dirty="0"/>
          </a:p>
        </p:txBody>
      </p:sp>
      <p:sp>
        <p:nvSpPr>
          <p:cNvPr id="4" name="Slide Number Placeholder 3"/>
          <p:cNvSpPr>
            <a:spLocks noGrp="1"/>
          </p:cNvSpPr>
          <p:nvPr>
            <p:ph type="sldNum" sz="quarter" idx="10"/>
          </p:nvPr>
        </p:nvSpPr>
        <p:spPr/>
        <p:txBody>
          <a:bodyPr/>
          <a:lstStyle/>
          <a:p>
            <a:fld id="{860BC015-A5B3-472B-8521-BF145C17EEF5}" type="slidenum">
              <a:rPr lang="en-US" smtClean="0"/>
              <a:t>9</a:t>
            </a:fld>
            <a:endParaRPr lang="en-US"/>
          </a:p>
        </p:txBody>
      </p:sp>
    </p:spTree>
    <p:extLst>
      <p:ext uri="{BB962C8B-B14F-4D97-AF65-F5344CB8AC3E}">
        <p14:creationId xmlns:p14="http://schemas.microsoft.com/office/powerpoint/2010/main" val="369050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713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47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879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59633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3224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3976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7242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853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725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969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052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493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0645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181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6188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394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85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11/21/2017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6255717"/>
      </p:ext>
    </p:extLst>
  </p:cSld>
  <p:clrMap bg1="dk1" tx1="lt1" bg2="dk2"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1"/>
            <a:ext cx="10335612" cy="815926"/>
          </a:xfrm>
        </p:spPr>
        <p:txBody>
          <a:bodyPr>
            <a:normAutofit fontScale="90000"/>
          </a:bodyPr>
          <a:lstStyle/>
          <a:p>
            <a:pPr algn="ctr"/>
            <a:r>
              <a:rPr lang="en-US" sz="5400" dirty="0"/>
              <a:t>PHD DISSERATION-GENERAL</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112542" y="1012874"/>
            <a:ext cx="9467555" cy="5677779"/>
          </a:xfrm>
          <a:blipFill>
            <a:blip r:embed="rId3"/>
            <a:tile tx="0" ty="0" sx="100000" sy="100000" flip="none" algn="tl"/>
          </a:blipFill>
        </p:spPr>
        <p:txBody>
          <a:bodyPr>
            <a:normAutofit/>
          </a:bodyPr>
          <a:lstStyle/>
          <a:p>
            <a:pPr marL="342900" indent="-342900" algn="ctr">
              <a:buFontTx/>
              <a:buChar char="-"/>
            </a:pPr>
            <a:r>
              <a:rPr lang="en-US" sz="4400" b="1" dirty="0">
                <a:solidFill>
                  <a:schemeClr val="tx1">
                    <a:lumMod val="85000"/>
                    <a:lumOff val="15000"/>
                  </a:schemeClr>
                </a:solidFill>
              </a:rPr>
              <a:t>CONTENT</a:t>
            </a:r>
          </a:p>
          <a:p>
            <a:pPr marL="342900" indent="-342900">
              <a:buFontTx/>
              <a:buChar char="-"/>
            </a:pPr>
            <a:r>
              <a:rPr lang="en-US" dirty="0">
                <a:solidFill>
                  <a:schemeClr val="tx1">
                    <a:lumMod val="85000"/>
                    <a:lumOff val="15000"/>
                  </a:schemeClr>
                </a:solidFill>
              </a:rPr>
              <a:t>1. FEATURES</a:t>
            </a:r>
          </a:p>
          <a:p>
            <a:pPr marL="342900" indent="-342900">
              <a:buFontTx/>
              <a:buChar char="-"/>
            </a:pPr>
            <a:r>
              <a:rPr lang="en-US" dirty="0">
                <a:solidFill>
                  <a:schemeClr val="tx1">
                    <a:lumMod val="85000"/>
                    <a:lumOff val="15000"/>
                  </a:schemeClr>
                </a:solidFill>
              </a:rPr>
              <a:t>2. LEGISLATION</a:t>
            </a:r>
          </a:p>
          <a:p>
            <a:pPr marL="342900" indent="-342900">
              <a:buFontTx/>
              <a:buChar char="-"/>
            </a:pPr>
            <a:r>
              <a:rPr lang="en-US" dirty="0">
                <a:solidFill>
                  <a:schemeClr val="tx1">
                    <a:lumMod val="85000"/>
                    <a:lumOff val="15000"/>
                  </a:schemeClr>
                </a:solidFill>
              </a:rPr>
              <a:t>3. CLASSIFICATION</a:t>
            </a:r>
          </a:p>
          <a:p>
            <a:pPr marL="342900" indent="-342900">
              <a:buFontTx/>
              <a:buChar char="-"/>
            </a:pPr>
            <a:r>
              <a:rPr lang="en-US" dirty="0">
                <a:solidFill>
                  <a:schemeClr val="tx1">
                    <a:lumMod val="85000"/>
                    <a:lumOff val="15000"/>
                  </a:schemeClr>
                </a:solidFill>
              </a:rPr>
              <a:t>4. LAW</a:t>
            </a:r>
          </a:p>
          <a:p>
            <a:pPr marL="342900" indent="-342900">
              <a:buFontTx/>
              <a:buChar char="-"/>
            </a:pPr>
            <a:r>
              <a:rPr lang="en-US" dirty="0">
                <a:solidFill>
                  <a:schemeClr val="tx1">
                    <a:lumMod val="85000"/>
                    <a:lumOff val="15000"/>
                  </a:schemeClr>
                </a:solidFill>
              </a:rPr>
              <a:t>5. TOPICS</a:t>
            </a:r>
          </a:p>
          <a:p>
            <a:pPr marL="342900" indent="-342900">
              <a:buFontTx/>
              <a:buChar char="-"/>
            </a:pPr>
            <a:r>
              <a:rPr lang="en-US" dirty="0">
                <a:solidFill>
                  <a:schemeClr val="tx1">
                    <a:lumMod val="85000"/>
                    <a:lumOff val="15000"/>
                  </a:schemeClr>
                </a:solidFill>
              </a:rPr>
              <a:t>6. TOPICS AND </a:t>
            </a:r>
            <a:r>
              <a:rPr lang="en-US" dirty="0" err="1">
                <a:solidFill>
                  <a:schemeClr val="tx1">
                    <a:lumMod val="85000"/>
                    <a:lumOff val="15000"/>
                  </a:schemeClr>
                </a:solidFill>
              </a:rPr>
              <a:t>Sv</a:t>
            </a:r>
            <a:endParaRPr lang="en-US" dirty="0">
              <a:solidFill>
                <a:schemeClr val="tx1">
                  <a:lumMod val="85000"/>
                  <a:lumOff val="15000"/>
                </a:schemeClr>
              </a:solidFill>
            </a:endParaRPr>
          </a:p>
          <a:p>
            <a:pPr marL="342900" indent="-342900">
              <a:buFontTx/>
              <a:buChar char="-"/>
            </a:pPr>
            <a:r>
              <a:rPr lang="en-US" dirty="0">
                <a:solidFill>
                  <a:schemeClr val="tx1">
                    <a:lumMod val="85000"/>
                    <a:lumOff val="15000"/>
                  </a:schemeClr>
                </a:solidFill>
              </a:rPr>
              <a:t>7. supervisor</a:t>
            </a:r>
          </a:p>
          <a:p>
            <a:pPr marL="342900" indent="-342900">
              <a:buFontTx/>
              <a:buChar char="-"/>
            </a:pPr>
            <a:r>
              <a:rPr lang="en-US" dirty="0">
                <a:solidFill>
                  <a:schemeClr val="tx1">
                    <a:lumMod val="85000"/>
                    <a:lumOff val="15000"/>
                  </a:schemeClr>
                </a:solidFill>
              </a:rPr>
              <a:t>8. responsibilities</a:t>
            </a:r>
          </a:p>
          <a:p>
            <a:pPr marL="342900" indent="-342900">
              <a:buFontTx/>
              <a:buChar char="-"/>
            </a:pPr>
            <a:r>
              <a:rPr lang="en-US" dirty="0">
                <a:solidFill>
                  <a:schemeClr val="tx1">
                    <a:lumMod val="85000"/>
                    <a:lumOff val="15000"/>
                  </a:schemeClr>
                </a:solidFill>
              </a:rPr>
              <a:t>9.  presentation &amp; defense (2)</a:t>
            </a:r>
          </a:p>
          <a:p>
            <a:pPr marL="342900" indent="-342900">
              <a:buFontTx/>
              <a:buChar char="-"/>
            </a:pPr>
            <a:r>
              <a:rPr lang="en-US" dirty="0">
                <a:solidFill>
                  <a:schemeClr val="tx1">
                    <a:lumMod val="85000"/>
                    <a:lumOff val="15000"/>
                  </a:schemeClr>
                </a:solidFill>
              </a:rPr>
              <a:t>10. specialized councils (2)</a:t>
            </a:r>
          </a:p>
          <a:p>
            <a:pPr marL="342900" indent="-342900">
              <a:buFontTx/>
              <a:buChar char="-"/>
            </a:pPr>
            <a:r>
              <a:rPr lang="en-US" dirty="0">
                <a:solidFill>
                  <a:schemeClr val="tx1">
                    <a:lumMod val="85000"/>
                    <a:lumOff val="15000"/>
                  </a:schemeClr>
                </a:solidFill>
              </a:rPr>
              <a:t>11. approval and issuing diploma</a:t>
            </a: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381967454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Rectangle 2">
            <a:extLst>
              <a:ext uri="{FF2B5EF4-FFF2-40B4-BE49-F238E27FC236}">
                <a16:creationId xmlns:a16="http://schemas.microsoft.com/office/drawing/2014/main" id="{4C3D85F5-C1EC-4374-B4A0-90153E3CDF88}"/>
              </a:ext>
            </a:extLst>
          </p:cNvPr>
          <p:cNvSpPr/>
          <p:nvPr/>
        </p:nvSpPr>
        <p:spPr>
          <a:xfrm>
            <a:off x="737419" y="474344"/>
            <a:ext cx="8959865" cy="6370975"/>
          </a:xfrm>
          <a:prstGeom prst="rect">
            <a:avLst/>
          </a:prstGeom>
        </p:spPr>
        <p:txBody>
          <a:bodyPr wrap="square">
            <a:spAutoFit/>
          </a:bodyPr>
          <a:lstStyle/>
          <a:p>
            <a:pPr algn="ctr"/>
            <a:r>
              <a:rPr lang="en-US" sz="2400" b="1" dirty="0">
                <a:latin typeface="Times New Roman" panose="02020603050405020304" pitchFamily="18" charset="0"/>
                <a:cs typeface="Times New Roman" panose="02020603050405020304" pitchFamily="18" charset="0"/>
              </a:rPr>
              <a:t>THESIS OR DISSERTATION</a:t>
            </a:r>
          </a:p>
          <a:p>
            <a:r>
              <a:rPr lang="en-US" sz="2400" b="1" dirty="0">
                <a:latin typeface="Times New Roman" panose="02020603050405020304" pitchFamily="18" charset="0"/>
                <a:cs typeface="Times New Roman" panose="02020603050405020304" pitchFamily="18" charset="0"/>
              </a:rPr>
              <a:t>The thesis s</a:t>
            </a:r>
            <a:r>
              <a:rPr lang="en-US" sz="2400" dirty="0">
                <a:latin typeface="Times New Roman" panose="02020603050405020304" pitchFamily="18" charset="0"/>
                <a:cs typeface="Times New Roman" panose="02020603050405020304" pitchFamily="18" charset="0"/>
              </a:rPr>
              <a:t>ubject is agreed between the supervisor and the doctoral candidate. Both the supervisors and/or the candidate can propose the thesis subject. The final decision belongs to the doctoral chair and it is also confirmed by the scientific council of the university. The thesis subject is eventually approved by the Azerbaijani Academy of Science.</a:t>
            </a:r>
          </a:p>
          <a:p>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Research Plan / Proposal</a:t>
            </a:r>
          </a:p>
          <a:p>
            <a:r>
              <a:rPr lang="en-US" sz="2400" dirty="0">
                <a:latin typeface="Times New Roman" panose="02020603050405020304" pitchFamily="18" charset="0"/>
                <a:cs typeface="Times New Roman" panose="02020603050405020304" pitchFamily="18" charset="0"/>
              </a:rPr>
              <a:t>PhD dissertation must have at least three chapters along with subchapters, introduction, conclusion and the list of literature used (references). A DS dissertation must contain at least four chapters along with subchapters, introduction, conclusion and the list of literature (references). </a:t>
            </a:r>
          </a:p>
          <a:p>
            <a:r>
              <a:rPr lang="en-US" sz="2400" b="1" dirty="0">
                <a:latin typeface="Times New Roman" panose="02020603050405020304" pitchFamily="18" charset="0"/>
                <a:cs typeface="Times New Roman" panose="02020603050405020304" pitchFamily="18" charset="0"/>
              </a:rPr>
              <a:t>Language</a:t>
            </a:r>
          </a:p>
          <a:p>
            <a:r>
              <a:rPr lang="en-US" sz="2400" dirty="0">
                <a:latin typeface="Times New Roman" panose="02020603050405020304" pitchFamily="18" charset="0"/>
                <a:cs typeface="Times New Roman" panose="02020603050405020304" pitchFamily="18" charset="0"/>
              </a:rPr>
              <a:t>The language of the dissertation must be either Azerbaijani or Russian. The legislation admits that dissertations may be defended in other languages as well.</a:t>
            </a:r>
          </a:p>
        </p:txBody>
      </p:sp>
    </p:spTree>
    <p:extLst>
      <p:ext uri="{BB962C8B-B14F-4D97-AF65-F5344CB8AC3E}">
        <p14:creationId xmlns:p14="http://schemas.microsoft.com/office/powerpoint/2010/main" val="29451776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0" y="304801"/>
            <a:ext cx="10180451"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(2)</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0" y="1143001"/>
            <a:ext cx="11348485" cy="5505450"/>
          </a:xfrm>
          <a:blipFill>
            <a:blip r:embed="rId2"/>
            <a:tile tx="0" ty="0" sx="100000" sy="100000" flip="none" algn="tl"/>
          </a:blipFill>
        </p:spPr>
        <p:txBody>
          <a:bodyPr>
            <a:normAutofit lnSpcReduction="10000"/>
          </a:bodyPr>
          <a:lstStyle/>
          <a:p>
            <a:pPr marL="342900" indent="-342900" algn="ctr">
              <a:buFontTx/>
              <a:buChar char="-"/>
            </a:pP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Dissertasiya</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olunarkən</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qeyd</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olunan</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ardıcıllıq</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gözlənilməlidir</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b="1" dirty="0">
                <a:solidFill>
                  <a:schemeClr val="tx1">
                    <a:lumMod val="85000"/>
                    <a:lumOff val="15000"/>
                  </a:schemeClr>
                </a:solidFill>
                <a:latin typeface="Times New Roman" panose="02020603050405020304" pitchFamily="18" charset="0"/>
                <a:cs typeface="Times New Roman" panose="02020603050405020304" pitchFamily="18" charset="0"/>
              </a:rPr>
            </a:br>
            <a:br>
              <a:rPr lang="en-US"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2.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Dissertasiyanın</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tərtib</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edilməsi</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qaydaları</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b="1" dirty="0">
                <a:solidFill>
                  <a:schemeClr val="tx1">
                    <a:lumMod val="85000"/>
                    <a:lumOff val="15000"/>
                  </a:schemeClr>
                </a:solidFill>
                <a:latin typeface="Times New Roman" panose="02020603050405020304" pitchFamily="18" charset="0"/>
                <a:cs typeface="Times New Roman" panose="02020603050405020304" pitchFamily="18" charset="0"/>
              </a:rPr>
            </a:br>
            <a:br>
              <a:rPr lang="en-US"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2.1.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Əsas</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tələblər</a:t>
            </a:r>
            <a:br>
              <a:rPr lang="en-US" b="1" dirty="0">
                <a:solidFill>
                  <a:schemeClr val="tx1">
                    <a:lumMod val="85000"/>
                    <a:lumOff val="15000"/>
                  </a:schemeClr>
                </a:solidFill>
              </a:rPr>
            </a:br>
            <a:endParaRPr lang="en-US" b="1" dirty="0">
              <a:solidFill>
                <a:schemeClr val="tx1">
                  <a:lumMod val="85000"/>
                  <a:lumOff val="15000"/>
                </a:schemeClr>
              </a:solidFill>
            </a:endParaRPr>
          </a:p>
          <a:p>
            <a:pPr marL="342900" indent="-342900">
              <a:buFontTx/>
              <a:buChar char="-"/>
            </a:pPr>
            <a:r>
              <a:rPr lang="en-US" dirty="0">
                <a:solidFill>
                  <a:schemeClr val="tx1">
                    <a:lumMod val="85000"/>
                    <a:lumOff val="15000"/>
                  </a:schemeClr>
                </a:solidFill>
                <a:latin typeface="Times New Roman" panose="02020603050405020304" pitchFamily="18" charset="0"/>
                <a:cs typeface="Times New Roman" panose="02020603050405020304" pitchFamily="18" charset="0"/>
              </a:rPr>
              <a:t>2.1.1.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Dissertasiyanın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makinada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qara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lentdən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qara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surətçıxaran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kağızdan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istifadə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etməklə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kompyuterdə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olunur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A4 (210x297 mm)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formatlı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ağ</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kağızın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bir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üzündə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makinada</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sətirlər</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arasındakı</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məsafə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2 interval,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kompyuterdə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isə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1,5 interval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o</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lmaqla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yerinə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yetirilməlidir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r>
              <a:rPr lang="en-US" dirty="0">
                <a:solidFill>
                  <a:schemeClr val="tx1">
                    <a:lumMod val="85000"/>
                    <a:lumOff val="15000"/>
                  </a:schemeClr>
                </a:solidFill>
                <a:latin typeface="Times New Roman" panose="02020603050405020304" pitchFamily="18" charset="0"/>
                <a:cs typeface="Times New Roman" panose="02020603050405020304" pitchFamily="18" charset="0"/>
              </a:rPr>
              <a:t>2.1.2.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Kompyuterdə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yığılan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aşağıda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göstərilən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şriftlərə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olunmalıdır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Azərbaycan</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dilində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latın</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əlifbası</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ilə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Az</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-Times Lat-14,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Az</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Tms</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97 Lat-14, Alk-Az-Tms-14, A3 Times AzLat-14, Times Roman AzLat-14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şriftləri</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ilə</a:t>
            </a:r>
            <a:r>
              <a:rPr lang="en-US" dirty="0">
                <a:solidFill>
                  <a:schemeClr val="tx1">
                    <a:lumMod val="85000"/>
                    <a:lumOff val="15000"/>
                  </a:schemeClr>
                </a:solidFill>
                <a:highlight>
                  <a:srgbClr val="FFFF00"/>
                </a:highlight>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rus</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dilində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kiril</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əlifbası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Times New Roman Cry-14, Rus Helviltica-14, Arial (Cyr)-14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şriftləri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ingilis</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dilində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Times New Roman-14, Arial-14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şriftləri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olunur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Şəkillər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cədvəllər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A3 (297x420 mm)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formatda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da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yerinə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yetirilə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bilər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57611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(3)</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143001"/>
            <a:ext cx="9407781" cy="5505450"/>
          </a:xfrm>
          <a:blipFill>
            <a:blip r:embed="rId2"/>
            <a:tile tx="0" ty="0" sx="100000" sy="100000" flip="none" algn="tl"/>
          </a:blipFill>
        </p:spPr>
        <p:txBody>
          <a:bodyPr>
            <a:normAutofit fontScale="92500" lnSpcReduction="10000"/>
          </a:bodyPr>
          <a:lstStyle/>
          <a:p>
            <a:pPr marL="342900" indent="-342900">
              <a:buFontTx/>
              <a:buChar char="-"/>
            </a:pPr>
            <a:endParaRPr lang="en-US" b="1" dirty="0">
              <a:solidFill>
                <a:schemeClr val="tx1">
                  <a:lumMod val="85000"/>
                  <a:lumOff val="15000"/>
                </a:schemeClr>
              </a:solidFill>
            </a:endParaRPr>
          </a:p>
          <a:p>
            <a:pPr marL="342900" indent="-342900">
              <a:buFontTx/>
              <a:buChar char="-"/>
            </a:pPr>
            <a:r>
              <a:rPr lang="en-US" dirty="0">
                <a:solidFill>
                  <a:schemeClr val="tx1">
                    <a:lumMod val="85000"/>
                    <a:lumOff val="15000"/>
                  </a:schemeClr>
                </a:solidFill>
                <a:latin typeface="Times New Roman" panose="02020603050405020304" pitchFamily="18" charset="0"/>
                <a:cs typeface="Times New Roman" panose="02020603050405020304" pitchFamily="18" charset="0"/>
              </a:rPr>
              <a:t>2.1.3.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Dissertasiyanın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boş</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sahələrin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göstərilən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ölçüləri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gözlənilməklə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çap</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edilir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sol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boş</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sahə-30 mm, sağ-10mm,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yuxarı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aşağı-20 mm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yuxarı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sonuncu</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sətrə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qədər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FontTx/>
              <a:buChar char="-"/>
            </a:pPr>
            <a:r>
              <a:rPr lang="en-US" dirty="0">
                <a:solidFill>
                  <a:schemeClr val="tx1">
                    <a:lumMod val="85000"/>
                    <a:lumOff val="15000"/>
                  </a:schemeClr>
                </a:solidFill>
                <a:latin typeface="Times New Roman" panose="02020603050405020304" pitchFamily="18" charset="0"/>
                <a:cs typeface="Times New Roman" panose="02020603050405020304" pitchFamily="18" charset="0"/>
              </a:rPr>
              <a:t>2.1.4.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Sözlər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arasındakı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məsafəni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nəzərə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almaqla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sətirdəki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işarələrin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sayı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60-65-dən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az</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olmamalıdır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Səhifədə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sətirlərin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sayı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29-31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olmalıdır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FontTx/>
              <a:buChar char="-"/>
            </a:pPr>
            <a:r>
              <a:rPr lang="en-US" dirty="0">
                <a:solidFill>
                  <a:schemeClr val="tx1">
                    <a:lumMod val="85000"/>
                    <a:lumOff val="15000"/>
                  </a:schemeClr>
                </a:solidFill>
                <a:latin typeface="Times New Roman" panose="02020603050405020304" pitchFamily="18" charset="0"/>
                <a:cs typeface="Times New Roman" panose="02020603050405020304" pitchFamily="18" charset="0"/>
              </a:rPr>
              <a:t>2.1.5.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Dissertasiyadakı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bütün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xətlər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hərflər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rəqəmlər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işarələr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aydın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eyni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qaralıqda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olmalıdır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FontTx/>
              <a:buChar char="-"/>
            </a:pPr>
            <a:r>
              <a:rPr lang="en-US" dirty="0">
                <a:solidFill>
                  <a:schemeClr val="tx1">
                    <a:lumMod val="85000"/>
                    <a:lumOff val="15000"/>
                  </a:schemeClr>
                </a:solidFill>
                <a:latin typeface="Times New Roman" panose="02020603050405020304" pitchFamily="18" charset="0"/>
                <a:cs typeface="Times New Roman" panose="02020603050405020304" pitchFamily="18" charset="0"/>
              </a:rPr>
              <a:t>2.1.6.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Dissertasiyanın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mətninə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ayrı-ayrı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sözlər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formullar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şərti</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işarələr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qara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mürəkkəb</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qara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tuşdan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istifadə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etməklə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əlavə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oluna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bilər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Əlavə</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mətnin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sıxlığı</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əsas</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mətnin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sıxlığına</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yaxın</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dirty="0" err="1">
                <a:solidFill>
                  <a:schemeClr val="tx1">
                    <a:lumMod val="85000"/>
                    <a:lumOff val="15000"/>
                  </a:schemeClr>
                </a:solidFill>
                <a:latin typeface="Times New Roman" panose="02020603050405020304" pitchFamily="18" charset="0"/>
                <a:cs typeface="Times New Roman" panose="02020603050405020304" pitchFamily="18" charset="0"/>
              </a:rPr>
              <a:t>olmalıdır</a:t>
            </a:r>
            <a:r>
              <a:rPr lang="en-US" dirty="0">
                <a:solidFill>
                  <a:schemeClr val="tx1">
                    <a:lumMod val="85000"/>
                    <a:lumOff val="15000"/>
                  </a:schemeClr>
                </a:solidFill>
                <a:latin typeface="Times New Roman" panose="02020603050405020304" pitchFamily="18" charset="0"/>
                <a:cs typeface="Times New Roman" panose="02020603050405020304" pitchFamily="18" charset="0"/>
              </a:rPr>
              <a:t>. </a:t>
            </a:r>
            <a:br>
              <a:rPr lang="en-US" dirty="0">
                <a:solidFill>
                  <a:schemeClr val="tx1">
                    <a:lumMod val="85000"/>
                    <a:lumOff val="15000"/>
                  </a:schemeClr>
                </a:solidFill>
                <a:latin typeface="Times New Roman" panose="02020603050405020304" pitchFamily="18" charset="0"/>
                <a:cs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560033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(4)</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009650"/>
            <a:ext cx="9407781" cy="5638801"/>
          </a:xfrm>
          <a:blipFill>
            <a:blip r:embed="rId2"/>
            <a:tile tx="0" ty="0" sx="100000" sy="100000" flip="none" algn="tl"/>
          </a:blipFill>
        </p:spPr>
        <p:txBody>
          <a:bodyPr>
            <a:normAutofit lnSpcReduction="10000"/>
          </a:bodyPr>
          <a:lstStyle/>
          <a:p>
            <a:pPr marL="342900" indent="-342900">
              <a:buFontTx/>
              <a:buChar char="-"/>
            </a:pPr>
            <a:r>
              <a:rPr lang="en-US" b="1" dirty="0">
                <a:solidFill>
                  <a:srgbClr val="000000"/>
                </a:solidFill>
                <a:latin typeface="Times New Roman" panose="02020603050405020304" pitchFamily="18" charset="0"/>
                <a:ea typeface="Times New Roman" panose="02020603050405020304" pitchFamily="18" charset="0"/>
              </a:rPr>
              <a:t>2.2. </a:t>
            </a:r>
            <a:r>
              <a:rPr lang="en-US" b="1" dirty="0" err="1">
                <a:solidFill>
                  <a:srgbClr val="000000"/>
                </a:solidFill>
                <a:latin typeface="Times New Roman" panose="02020603050405020304" pitchFamily="18" charset="0"/>
                <a:ea typeface="Times New Roman" panose="02020603050405020304" pitchFamily="18" charset="0"/>
              </a:rPr>
              <a:t>Nömrələmə</a:t>
            </a:r>
            <a:r>
              <a:rPr lang="en-US" dirty="0">
                <a:solidFill>
                  <a:srgbClr val="000000"/>
                </a:solidFill>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NUMBERING</a:t>
            </a:r>
            <a:br>
              <a:rPr lang="en-US" dirty="0">
                <a:solidFill>
                  <a:srgbClr val="000000"/>
                </a:solidFill>
                <a:latin typeface="Times New Roman" panose="02020603050405020304" pitchFamily="18" charset="0"/>
                <a:ea typeface="Times New Roman" panose="02020603050405020304" pitchFamily="18" charset="0"/>
              </a:rPr>
            </a:b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2.2.1.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ərəb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rəqəmləri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nömrələnərkən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üz</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vərəqi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nəzərə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alınır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Üz</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vərəqində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çap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edilmir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ondan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gələn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a:t>
            </a:r>
            <a:r>
              <a:rPr lang="en-US" dirty="0">
                <a:solidFill>
                  <a:srgbClr val="000000"/>
                </a:solidFill>
                <a:latin typeface="Times New Roman" panose="02020603050405020304" pitchFamily="18" charset="0"/>
                <a:ea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rPr>
              <a:t>rəqəmi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sonrakı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yuxarı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sağ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küncündə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çap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əlavələr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arayışlar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aktlar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s. </a:t>
            </a:r>
            <a:r>
              <a:rPr lang="en-US" dirty="0" err="1">
                <a:solidFill>
                  <a:srgbClr val="000000"/>
                </a:solidFill>
                <a:latin typeface="Times New Roman" panose="02020603050405020304" pitchFamily="18" charset="0"/>
                <a:ea typeface="Times New Roman" panose="02020603050405020304" pitchFamily="18" charset="0"/>
              </a:rPr>
              <a:t>daxil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olmaqla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olaraq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2.2.2. </a:t>
            </a:r>
            <a:r>
              <a:rPr lang="en-US" dirty="0" err="1">
                <a:solidFill>
                  <a:srgbClr val="000000"/>
                </a:solidFill>
                <a:latin typeface="Times New Roman" panose="02020603050405020304" pitchFamily="18" charset="0"/>
                <a:ea typeface="Times New Roman" panose="02020603050405020304" pitchFamily="18" charset="0"/>
              </a:rPr>
              <a:t>İstifadə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olunmuş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siyahısına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daxil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bütün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nəşrlər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ərəb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rəqəmləri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nömrələnməlidir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2.2.3. </a:t>
            </a:r>
            <a:r>
              <a:rPr lang="en-US" dirty="0" err="1">
                <a:solidFill>
                  <a:srgbClr val="000000"/>
                </a:solidFill>
                <a:latin typeface="Times New Roman" panose="02020603050405020304" pitchFamily="18" charset="0"/>
                <a:ea typeface="Times New Roman" panose="02020603050405020304" pitchFamily="18" charset="0"/>
              </a:rPr>
              <a:t>Fəsillər</a:t>
            </a:r>
            <a:r>
              <a:rPr lang="en-US" dirty="0">
                <a:solidFill>
                  <a:srgbClr val="000000"/>
                </a:solidFill>
                <a:latin typeface="Times New Roman" panose="02020603050405020304" pitchFamily="18" charset="0"/>
                <a:ea typeface="Times New Roman" panose="02020603050405020304" pitchFamily="18" charset="0"/>
              </a:rPr>
              <a:t> rum </a:t>
            </a:r>
            <a:r>
              <a:rPr lang="en-US" dirty="0" err="1">
                <a:solidFill>
                  <a:srgbClr val="000000"/>
                </a:solidFill>
                <a:latin typeface="Times New Roman" panose="02020603050405020304" pitchFamily="18" charset="0"/>
                <a:ea typeface="Times New Roman" panose="02020603050405020304" pitchFamily="18" charset="0"/>
              </a:rPr>
              <a:t>rəqəmləri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olaraq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I </a:t>
            </a:r>
            <a:r>
              <a:rPr lang="en-US" dirty="0" err="1">
                <a:solidFill>
                  <a:srgbClr val="000000"/>
                </a:solidFill>
                <a:latin typeface="Times New Roman" panose="02020603050405020304" pitchFamily="18" charset="0"/>
                <a:ea typeface="Times New Roman" panose="02020603050405020304" pitchFamily="18" charset="0"/>
              </a:rPr>
              <a:t>fəsil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Mündəricat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giriş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nəticəyə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qoyulmur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2.2.4. </a:t>
            </a:r>
            <a:r>
              <a:rPr lang="en-US" dirty="0" err="1">
                <a:solidFill>
                  <a:srgbClr val="000000"/>
                </a:solidFill>
                <a:latin typeface="Times New Roman" panose="02020603050405020304" pitchFamily="18" charset="0"/>
                <a:ea typeface="Times New Roman" panose="02020603050405020304" pitchFamily="18" charset="0"/>
              </a:rPr>
              <a:t>Yarımfəsil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bir-birindən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nöqtə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ayrılan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yarımfəslin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nömrələrindən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ibarətdir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Yarımfəslin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sonunda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nöqtə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işarəsi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qoyulur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2.5. (</a:t>
            </a:r>
            <a:r>
              <a:rPr lang="en-US" dirty="0" err="1">
                <a:solidFill>
                  <a:srgbClr val="000000"/>
                </a:solidFill>
                <a:latin typeface="Times New Roman" panose="02020603050405020304" pitchFamily="18" charset="0"/>
                <a:ea typeface="Times New Roman" panose="02020603050405020304" pitchFamily="18" charset="0"/>
              </a:rPr>
              <a:t>ikinci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beşinci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yarımfəsli</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19308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(5)</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0" y="1009650"/>
            <a:ext cx="10659169" cy="5638801"/>
          </a:xfrm>
          <a:blipFill>
            <a:blip r:embed="rId2"/>
            <a:tile tx="0" ty="0" sx="100000" sy="100000" flip="none" algn="tl"/>
          </a:blipFill>
        </p:spPr>
        <p:txBody>
          <a:bodyPr>
            <a:normAutofit fontScale="85000" lnSpcReduction="10000"/>
          </a:bodyPr>
          <a:lstStyle/>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2.2.5. </a:t>
            </a:r>
            <a:r>
              <a:rPr lang="en-US" dirty="0" err="1">
                <a:solidFill>
                  <a:srgbClr val="000000"/>
                </a:solidFill>
                <a:latin typeface="Times New Roman" panose="02020603050405020304" pitchFamily="18" charset="0"/>
                <a:ea typeface="Times New Roman" panose="02020603050405020304" pitchFamily="18" charset="0"/>
              </a:rPr>
              <a:t>Yarımfəslin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daxilində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bəndlər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olduqda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onlar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olaraq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ərəb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rəqəmləri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Bəndi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bir-birindən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nöqtə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ayrılan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yarımfəslin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bəndin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nömrəsindən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ibarətdir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sonunda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nöqtə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işarəsi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qoyulur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2.5.1. (</a:t>
            </a:r>
            <a:r>
              <a:rPr lang="en-US" dirty="0" err="1">
                <a:solidFill>
                  <a:srgbClr val="000000"/>
                </a:solidFill>
                <a:latin typeface="Times New Roman" panose="02020603050405020304" pitchFamily="18" charset="0"/>
                <a:ea typeface="Times New Roman" panose="02020603050405020304" pitchFamily="18" charset="0"/>
              </a:rPr>
              <a:t>ikinci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fəslin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beşinci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yarımfəslinin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birinci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bəndi</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endParaRPr lang="en-US" dirty="0">
              <a:solidFill>
                <a:srgbClr val="000000"/>
              </a:solidFill>
              <a:latin typeface="Times New Roman" panose="02020603050405020304" pitchFamily="18" charset="0"/>
              <a:ea typeface="Times New Roman" panose="02020603050405020304" pitchFamily="18" charset="0"/>
            </a:endParaRP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2.2.6. </a:t>
            </a:r>
            <a:r>
              <a:rPr lang="en-US" dirty="0" err="1">
                <a:solidFill>
                  <a:srgbClr val="000000"/>
                </a:solidFill>
                <a:latin typeface="Times New Roman" panose="02020603050405020304" pitchFamily="18" charset="0"/>
                <a:ea typeface="Times New Roman" panose="02020603050405020304" pitchFamily="18" charset="0"/>
              </a:rPr>
              <a:t>Ayrıca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yerləşən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illüstrasiyalar</a:t>
            </a:r>
            <a:r>
              <a:rPr lang="en-US" dirty="0">
                <a:solidFill>
                  <a:srgbClr val="000000"/>
                </a:solidFill>
                <a:latin typeface="Times New Roman" panose="02020603050405020304" pitchFamily="18" charset="0"/>
                <a:ea typeface="Times New Roman" panose="02020603050405020304" pitchFamily="18" charset="0"/>
              </a:rPr>
              <a:t> da (</a:t>
            </a:r>
            <a:r>
              <a:rPr lang="en-US" dirty="0" err="1">
                <a:solidFill>
                  <a:srgbClr val="000000"/>
                </a:solidFill>
                <a:latin typeface="Times New Roman" panose="02020603050405020304" pitchFamily="18" charset="0"/>
                <a:ea typeface="Times New Roman" panose="02020603050405020304" pitchFamily="18" charset="0"/>
              </a:rPr>
              <a:t>cədvəllər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çertyojlar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sxemlər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qrafiklər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kimi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Ölçüləri</a:t>
            </a:r>
            <a:r>
              <a:rPr lang="en-US" dirty="0">
                <a:solidFill>
                  <a:srgbClr val="000000"/>
                </a:solidFill>
                <a:latin typeface="Times New Roman" panose="02020603050405020304" pitchFamily="18" charset="0"/>
                <a:ea typeface="Times New Roman" panose="02020603050405020304" pitchFamily="18" charset="0"/>
              </a:rPr>
              <a:t> A4 </a:t>
            </a:r>
            <a:r>
              <a:rPr lang="en-US" dirty="0" err="1">
                <a:solidFill>
                  <a:srgbClr val="000000"/>
                </a:solidFill>
                <a:latin typeface="Times New Roman" panose="02020603050405020304" pitchFamily="18" charset="0"/>
                <a:ea typeface="Times New Roman" panose="02020603050405020304" pitchFamily="18" charset="0"/>
              </a:rPr>
              <a:t>formatından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böyük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cədvəllər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şəkillər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çertyojlar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kimi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qəbul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sonunda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nəticədən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onların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mətndəki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sıra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ardıcıllığı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yerləşdirilir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endParaRPr lang="en-US" dirty="0">
              <a:solidFill>
                <a:srgbClr val="000000"/>
              </a:solidFill>
              <a:latin typeface="Times New Roman" panose="02020603050405020304" pitchFamily="18" charset="0"/>
              <a:ea typeface="Times New Roman" panose="02020603050405020304" pitchFamily="18" charset="0"/>
            </a:endParaRP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2.2.7.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cədvəllərə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arayış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aydınlaşdırıcı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xarakter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daşıyan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qeydlər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olaraq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ərəb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rəqəmləri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nömrələnməlidir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Əgər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cəmi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varsa</a:t>
            </a:r>
            <a:r>
              <a:rPr lang="en-US" dirty="0">
                <a:solidFill>
                  <a:srgbClr val="000000"/>
                </a:solidFill>
                <a:latin typeface="Times New Roman" panose="02020603050405020304" pitchFamily="18" charset="0"/>
                <a:ea typeface="Times New Roman" panose="02020603050405020304" pitchFamily="18" charset="0"/>
              </a:rPr>
              <a:t>, o </a:t>
            </a:r>
            <a:r>
              <a:rPr lang="en-US" dirty="0" err="1">
                <a:solidFill>
                  <a:srgbClr val="000000"/>
                </a:solidFill>
                <a:latin typeface="Times New Roman" panose="02020603050405020304" pitchFamily="18" charset="0"/>
                <a:ea typeface="Times New Roman" panose="02020603050405020304" pitchFamily="18" charset="0"/>
              </a:rPr>
              <a:t>nömrələnmir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əgər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qeydlərin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sayı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çoxdursa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sözündən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iki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nöqtə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qoyulur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qeydlər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err="1">
                <a:solidFill>
                  <a:srgbClr val="000000"/>
                </a:solidFill>
                <a:latin typeface="Times New Roman" panose="02020603050405020304" pitchFamily="18" charset="0"/>
                <a:ea typeface="Times New Roman" panose="02020603050405020304" pitchFamily="18" charset="0"/>
              </a:rPr>
              <a:t>Qeyd</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1. ...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2. ... </a:t>
            </a:r>
            <a:br>
              <a:rPr lang="en-US" dirty="0">
                <a:solidFill>
                  <a:srgbClr val="000000"/>
                </a:solidFill>
                <a:latin typeface="Times New Roman" panose="02020603050405020304" pitchFamily="18" charset="0"/>
                <a:ea typeface="Times New Roman" panose="02020603050405020304" pitchFamily="18" charset="0"/>
              </a:rPr>
            </a:br>
            <a:r>
              <a:rPr lang="en-US" dirty="0" err="1">
                <a:solidFill>
                  <a:srgbClr val="000000"/>
                </a:solidFill>
                <a:latin typeface="Times New Roman" panose="02020603050405020304" pitchFamily="18" charset="0"/>
                <a:ea typeface="Times New Roman" panose="02020603050405020304" pitchFamily="18" charset="0"/>
              </a:rPr>
              <a:t>Qeydlərin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çapı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üçün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şriftin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ölçüsü</a:t>
            </a:r>
            <a:r>
              <a:rPr lang="en-US" dirty="0">
                <a:solidFill>
                  <a:srgbClr val="000000"/>
                </a:solidFill>
                <a:latin typeface="Times New Roman" panose="02020603050405020304" pitchFamily="18" charset="0"/>
                <a:ea typeface="Times New Roman" panose="02020603050405020304" pitchFamily="18" charset="0"/>
              </a:rPr>
              <a:t> 12, </a:t>
            </a:r>
            <a:r>
              <a:rPr lang="en-US" dirty="0" err="1">
                <a:solidFill>
                  <a:srgbClr val="000000"/>
                </a:solidFill>
                <a:latin typeface="Times New Roman" panose="02020603050405020304" pitchFamily="18" charset="0"/>
                <a:ea typeface="Times New Roman" panose="02020603050405020304" pitchFamily="18" charset="0"/>
              </a:rPr>
              <a:t>sətirarası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məsafə</a:t>
            </a:r>
            <a:r>
              <a:rPr lang="en-US" dirty="0">
                <a:solidFill>
                  <a:srgbClr val="000000"/>
                </a:solidFill>
                <a:latin typeface="Times New Roman" panose="02020603050405020304" pitchFamily="18" charset="0"/>
                <a:ea typeface="Times New Roman" panose="02020603050405020304" pitchFamily="18" charset="0"/>
              </a:rPr>
              <a:t> 1 interval </a:t>
            </a:r>
            <a:r>
              <a:rPr lang="en-US" dirty="0" err="1">
                <a:solidFill>
                  <a:srgbClr val="000000"/>
                </a:solidFill>
                <a:latin typeface="Times New Roman" panose="02020603050405020304" pitchFamily="18" charset="0"/>
                <a:ea typeface="Times New Roman" panose="02020603050405020304" pitchFamily="18" charset="0"/>
              </a:rPr>
              <a:t>olmalıdır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30417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(6)</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928340"/>
            <a:ext cx="9899513" cy="5638801"/>
          </a:xfrm>
          <a:blipFill>
            <a:blip r:embed="rId3"/>
            <a:tile tx="0" ty="0" sx="100000" sy="100000" flip="none" algn="tl"/>
          </a:blipFill>
        </p:spPr>
        <p:txBody>
          <a:bodyPr>
            <a:normAutofit/>
          </a:bodyPr>
          <a:lstStyle/>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r>
              <a:rPr lang="en-US" b="1" dirty="0">
                <a:solidFill>
                  <a:srgbClr val="000000"/>
                </a:solidFill>
                <a:latin typeface="Times New Roman" panose="02020603050405020304" pitchFamily="18" charset="0"/>
                <a:ea typeface="Times New Roman" panose="02020603050405020304" pitchFamily="18" charset="0"/>
              </a:rPr>
              <a:t>6. </a:t>
            </a:r>
            <a:r>
              <a:rPr lang="en-US" b="1" dirty="0" err="1">
                <a:solidFill>
                  <a:srgbClr val="000000"/>
                </a:solidFill>
                <a:latin typeface="Times New Roman" panose="02020603050405020304" pitchFamily="18" charset="0"/>
                <a:ea typeface="Times New Roman" panose="02020603050405020304" pitchFamily="18" charset="0"/>
              </a:rPr>
              <a:t>Biblioqrafik</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istinadlar</a:t>
            </a:r>
            <a:r>
              <a:rPr lang="en-US" b="1" dirty="0">
                <a:solidFill>
                  <a:srgbClr val="000000"/>
                </a:solidFill>
                <a:latin typeface="Times New Roman" panose="02020603050405020304" pitchFamily="18" charset="0"/>
                <a:ea typeface="Times New Roman" panose="02020603050405020304" pitchFamily="18" charset="0"/>
              </a:rPr>
              <a:t>-CITATIONS OR REFERENCES</a:t>
            </a:r>
          </a:p>
          <a:p>
            <a:pPr marL="342900" indent="-342900">
              <a:buFontTx/>
              <a:buChar char="-"/>
            </a:pPr>
            <a:endParaRPr lang="en-US" dirty="0">
              <a:solidFill>
                <a:srgbClr val="000000"/>
              </a:solidFill>
              <a:latin typeface="Times New Roman" panose="02020603050405020304" pitchFamily="18" charset="0"/>
              <a:ea typeface="Times New Roman" panose="02020603050405020304" pitchFamily="18" charset="0"/>
            </a:endParaRP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6.1.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olunmuş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mənbələr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siyahısında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əlifba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sırası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yazılmalı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nömrələnməlidir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olunmuş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mənbənin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siyahısındakı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mətndəki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kvadrat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adi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mötərizədə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göstərilir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[115]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a:t>
            </a:r>
            <a:r>
              <a:rPr lang="en-US" dirty="0">
                <a:solidFill>
                  <a:srgbClr val="000000"/>
                </a:solidFill>
                <a:latin typeface="Times New Roman" panose="02020603050405020304" pitchFamily="18" charset="0"/>
                <a:ea typeface="Times New Roman" panose="02020603050405020304" pitchFamily="18" charset="0"/>
              </a:rPr>
              <a:t> (115) </a:t>
            </a: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6.2. </a:t>
            </a:r>
            <a:r>
              <a:rPr lang="en-US" dirty="0" err="1">
                <a:solidFill>
                  <a:srgbClr val="000000"/>
                </a:solidFill>
                <a:latin typeface="Times New Roman" panose="02020603050405020304" pitchFamily="18" charset="0"/>
                <a:ea typeface="Times New Roman" panose="02020603050405020304" pitchFamily="18" charset="0"/>
              </a:rPr>
              <a:t>Dissertasiyanın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böyük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həcmli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kitab</a:t>
            </a:r>
            <a:r>
              <a:rPr lang="en-US" dirty="0">
                <a:solidFill>
                  <a:srgbClr val="000000"/>
                </a:solidFill>
                <a:latin typeface="Times New Roman" panose="02020603050405020304" pitchFamily="18" charset="0"/>
                <a:ea typeface="Times New Roman" panose="02020603050405020304" pitchFamily="18" charset="0"/>
              </a:rPr>
              <a:t>(lar)</a:t>
            </a:r>
            <a:r>
              <a:rPr lang="en-US" dirty="0" err="1">
                <a:solidFill>
                  <a:srgbClr val="000000"/>
                </a:solidFill>
                <a:latin typeface="Times New Roman" panose="02020603050405020304" pitchFamily="18" charset="0"/>
                <a:ea typeface="Times New Roman" panose="02020603050405020304" pitchFamily="18" charset="0"/>
              </a:rPr>
              <a:t>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müxtəlif</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səhifələrinə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neçə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dəfə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olunduğu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halda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siyahısında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mənbə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yalnız</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dəfə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göstərilir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lakin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mətndəki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əsərin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siyahıdakı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cild</a:t>
            </a:r>
            <a:r>
              <a:rPr lang="en-US" dirty="0">
                <a:solidFill>
                  <a:srgbClr val="000000"/>
                </a:solidFill>
                <a:latin typeface="Times New Roman" panose="02020603050405020304" pitchFamily="18" charset="0"/>
                <a:ea typeface="Times New Roman" panose="02020603050405020304" pitchFamily="18" charset="0"/>
              </a:rPr>
              <a:t>(</a:t>
            </a:r>
            <a:r>
              <a:rPr lang="en-US" dirty="0" err="1">
                <a:solidFill>
                  <a:srgbClr val="000000"/>
                </a:solidFill>
                <a:latin typeface="Times New Roman" panose="02020603050405020304" pitchFamily="18" charset="0"/>
                <a:ea typeface="Times New Roman" panose="02020603050405020304" pitchFamily="18" charset="0"/>
              </a:rPr>
              <a:t>çoxcildli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əsərlər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üçün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müvafiq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səhifə</a:t>
            </a:r>
            <a:r>
              <a:rPr lang="en-US" dirty="0">
                <a:solidFill>
                  <a:srgbClr val="000000"/>
                </a:solidFill>
                <a:latin typeface="Times New Roman" panose="02020603050405020304" pitchFamily="18" charset="0"/>
                <a:ea typeface="Times New Roman" panose="02020603050405020304" pitchFamily="18" charset="0"/>
              </a:rPr>
              <a:t>(</a:t>
            </a:r>
            <a:r>
              <a:rPr lang="en-US" dirty="0" err="1">
                <a:solidFill>
                  <a:srgbClr val="000000"/>
                </a:solidFill>
                <a:latin typeface="Times New Roman" panose="02020603050405020304" pitchFamily="18" charset="0"/>
                <a:ea typeface="Times New Roman" panose="02020603050405020304" pitchFamily="18" charset="0"/>
              </a:rPr>
              <a:t>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göstərilir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[39, 250-252], [153, s. 2,106]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mətnin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digər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yerində</a:t>
            </a:r>
            <a:r>
              <a:rPr lang="en-US" dirty="0">
                <a:solidFill>
                  <a:srgbClr val="000000"/>
                </a:solidFill>
                <a:latin typeface="Times New Roman" panose="02020603050405020304" pitchFamily="18" charset="0"/>
                <a:ea typeface="Times New Roman" panose="02020603050405020304" pitchFamily="18" charset="0"/>
              </a:rPr>
              <a:t> [39,156], [153, c.1,86-91]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s. </a:t>
            </a:r>
          </a:p>
          <a:p>
            <a:pPr marL="342900" indent="-342900">
              <a:buFontTx/>
              <a:buChar char="-"/>
            </a:pPr>
            <a:r>
              <a:rPr lang="en-US" dirty="0" err="1">
                <a:solidFill>
                  <a:srgbClr val="000000"/>
                </a:solidFill>
                <a:latin typeface="Times New Roman" panose="02020603050405020304" pitchFamily="18" charset="0"/>
                <a:ea typeface="Times New Roman" panose="02020603050405020304" pitchFamily="18" charset="0"/>
              </a:rPr>
              <a:t>Mətnin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altında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sətiraltı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istinadlar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məqsədəuyğun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deyildir</a:t>
            </a:r>
            <a:r>
              <a:rPr lang="en-US" dirty="0">
                <a:solidFill>
                  <a:srgbClr val="000000"/>
                </a:solidFill>
                <a:latin typeface="Times New Roman" panose="02020603050405020304" pitchFamily="18" charset="0"/>
                <a:ea typeface="Times New Roman" panose="02020603050405020304" pitchFamily="18" charset="0"/>
              </a:rPr>
              <a:t>. </a:t>
            </a:r>
          </a:p>
          <a:p>
            <a:pPr marL="342900" indent="-342900">
              <a:buFontTx/>
              <a:buChar char="-"/>
            </a:pPr>
            <a:endParaRPr lang="en-US" dirty="0">
              <a:solidFill>
                <a:srgbClr val="000000"/>
              </a:solidFill>
              <a:latin typeface="Times New Roman" panose="02020603050405020304" pitchFamily="18" charset="0"/>
              <a:ea typeface="Times New Roman" panose="02020603050405020304" pitchFamily="18" charset="0"/>
            </a:endParaRPr>
          </a:p>
          <a:p>
            <a:pPr marL="342900" indent="-342900">
              <a:buFontTx/>
              <a:buChar char="-"/>
            </a:pP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61549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3200" dirty="0">
                <a:solidFill>
                  <a:srgbClr val="1E5155"/>
                </a:solidFill>
                <a:latin typeface="Times New Roman" panose="02020603050405020304" pitchFamily="18" charset="0"/>
                <a:cs typeface="Times New Roman" panose="02020603050405020304" pitchFamily="18" charset="0"/>
              </a:rPr>
              <a:t>REQIREMENTS FOR COMPILATION OF </a:t>
            </a:r>
            <a:br>
              <a:rPr lang="en-US" sz="3200" dirty="0">
                <a:solidFill>
                  <a:srgbClr val="1E5155"/>
                </a:solidFill>
                <a:latin typeface="Times New Roman" panose="02020603050405020304" pitchFamily="18" charset="0"/>
                <a:cs typeface="Times New Roman" panose="02020603050405020304" pitchFamily="18" charset="0"/>
              </a:rPr>
            </a:br>
            <a:r>
              <a:rPr lang="en-US" sz="3200" dirty="0">
                <a:solidFill>
                  <a:srgbClr val="1E5155"/>
                </a:solidFill>
                <a:latin typeface="Times New Roman" panose="02020603050405020304" pitchFamily="18" charset="0"/>
                <a:cs typeface="Times New Roman" panose="02020603050405020304" pitchFamily="18" charset="0"/>
              </a:rPr>
              <a:t>PHD DISSERATION (7)</a:t>
            </a:r>
            <a:endParaRPr lang="en-US" sz="5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928340"/>
            <a:ext cx="11531365" cy="5638801"/>
          </a:xfrm>
          <a:blipFill>
            <a:blip r:embed="rId3"/>
            <a:tile tx="0" ty="0" sx="100000" sy="100000" flip="none" algn="tl"/>
          </a:blipFill>
        </p:spPr>
        <p:txBody>
          <a:bodyPr>
            <a:normAutofit fontScale="85000" lnSpcReduction="20000"/>
          </a:bodyPr>
          <a:lstStyle/>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r>
              <a:rPr lang="en-US" b="1" dirty="0">
                <a:solidFill>
                  <a:srgbClr val="000000"/>
                </a:solidFill>
                <a:latin typeface="Times New Roman" panose="02020603050405020304" pitchFamily="18" charset="0"/>
                <a:ea typeface="Times New Roman" panose="02020603050405020304" pitchFamily="18" charset="0"/>
              </a:rPr>
              <a:t>10. </a:t>
            </a:r>
            <a:r>
              <a:rPr lang="en-US" b="1" dirty="0" err="1">
                <a:solidFill>
                  <a:srgbClr val="000000"/>
                </a:solidFill>
                <a:latin typeface="Times New Roman" panose="02020603050405020304" pitchFamily="18" charset="0"/>
                <a:ea typeface="Times New Roman" panose="02020603050405020304" pitchFamily="18" charset="0"/>
              </a:rPr>
              <a:t>İstifadə</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edilmiş</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ədəbiyyat</a:t>
            </a:r>
            <a:r>
              <a:rPr lang="en-US" b="1" dirty="0">
                <a:solidFill>
                  <a:srgbClr val="000000"/>
                </a:solidFill>
                <a:latin typeface="Times New Roman" panose="02020603050405020304" pitchFamily="18" charset="0"/>
                <a:ea typeface="Times New Roman" panose="02020603050405020304" pitchFamily="18" charset="0"/>
              </a:rPr>
              <a:t>   -  RFERENCE LITERATURE</a:t>
            </a:r>
            <a:br>
              <a:rPr lang="en-US" dirty="0">
                <a:solidFill>
                  <a:srgbClr val="000000"/>
                </a:solidFill>
                <a:latin typeface="Times New Roman" panose="02020603050405020304" pitchFamily="18" charset="0"/>
                <a:ea typeface="Times New Roman" panose="02020603050405020304" pitchFamily="18" charset="0"/>
              </a:rPr>
            </a:b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10.1. </a:t>
            </a:r>
            <a:r>
              <a:rPr lang="en-US" dirty="0" err="1">
                <a:solidFill>
                  <a:srgbClr val="000000"/>
                </a:solidFill>
                <a:latin typeface="Times New Roman" panose="02020603050405020304" pitchFamily="18" charset="0"/>
                <a:ea typeface="Times New Roman" panose="02020603050405020304" pitchFamily="18" charset="0"/>
              </a:rPr>
              <a:t>Dissertasiya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işində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istifadə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edilmiş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mənbələr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çap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olunduqları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dillərdə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əvvəlcə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Azərbaycan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sonra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türk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rus</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ingilis</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fransız</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ərəb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s.) </a:t>
            </a:r>
            <a:r>
              <a:rPr lang="en-US" dirty="0" err="1">
                <a:solidFill>
                  <a:srgbClr val="000000"/>
                </a:solidFill>
                <a:latin typeface="Times New Roman" panose="02020603050405020304" pitchFamily="18" charset="0"/>
                <a:ea typeface="Times New Roman" panose="02020603050405020304" pitchFamily="18" charset="0"/>
              </a:rPr>
              <a:t>əlifba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sırası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ardıcıl</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nömrələnərək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göstərilir</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10.2. </a:t>
            </a:r>
            <a:r>
              <a:rPr lang="en-US" dirty="0" err="1">
                <a:solidFill>
                  <a:srgbClr val="000000"/>
                </a:solidFill>
                <a:latin typeface="Times New Roman" panose="02020603050405020304" pitchFamily="18" charset="0"/>
                <a:ea typeface="Times New Roman" panose="02020603050405020304" pitchFamily="18" charset="0"/>
              </a:rPr>
              <a:t>İstifadə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edilmiş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siyahısında</a:t>
            </a:r>
            <a:r>
              <a:rPr lang="en-US" dirty="0">
                <a:solidFill>
                  <a:srgbClr val="000000"/>
                </a:solidFill>
                <a:latin typeface="Times New Roman" panose="02020603050405020304" pitchFamily="18" charset="0"/>
                <a:ea typeface="Times New Roman" panose="02020603050405020304" pitchFamily="18" charset="0"/>
              </a:rPr>
              <a:t> son 5-10 </a:t>
            </a:r>
            <a:r>
              <a:rPr lang="en-US" dirty="0" err="1">
                <a:solidFill>
                  <a:srgbClr val="000000"/>
                </a:solidFill>
                <a:latin typeface="Times New Roman" panose="02020603050405020304" pitchFamily="18" charset="0"/>
                <a:ea typeface="Times New Roman" panose="02020603050405020304" pitchFamily="18" charset="0"/>
              </a:rPr>
              <a:t>ilin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ədəbiyyatına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üstünlük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verilməlidir</a:t>
            </a:r>
            <a:r>
              <a:rPr lang="en-US" dirty="0">
                <a:solidFill>
                  <a:srgbClr val="000000"/>
                </a:solidFill>
                <a:latin typeface="Times New Roman" panose="02020603050405020304" pitchFamily="18" charset="0"/>
                <a:ea typeface="Times New Roman" panose="02020603050405020304" pitchFamily="18" charset="0"/>
              </a:rPr>
              <a:t>. </a:t>
            </a: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10.4.1. </a:t>
            </a:r>
            <a:r>
              <a:rPr lang="en-US" dirty="0" err="1">
                <a:solidFill>
                  <a:srgbClr val="000000"/>
                </a:solidFill>
                <a:latin typeface="Times New Roman" panose="02020603050405020304" pitchFamily="18" charset="0"/>
                <a:ea typeface="Times New Roman" panose="02020603050405020304" pitchFamily="18" charset="0"/>
              </a:rPr>
              <a:t>Kitabların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monoqrafiyaların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dərsliklərin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s.) </a:t>
            </a:r>
            <a:r>
              <a:rPr lang="en-US" dirty="0" err="1">
                <a:solidFill>
                  <a:srgbClr val="000000"/>
                </a:solidFill>
                <a:latin typeface="Times New Roman" panose="02020603050405020304" pitchFamily="18" charset="0"/>
                <a:ea typeface="Times New Roman" panose="02020603050405020304" pitchFamily="18" charset="0"/>
              </a:rPr>
              <a:t>biblioqrafik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təsviri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müəllifin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kitabın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adı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tərtib</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müəlliflər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dörd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nəfərədək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olduqda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müəllifin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müəlliflərin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soyadı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inisialları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ilə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verilir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Qeybullayev</a:t>
            </a:r>
            <a:r>
              <a:rPr lang="en-US" dirty="0">
                <a:solidFill>
                  <a:srgbClr val="000000"/>
                </a:solidFill>
                <a:latin typeface="Times New Roman" panose="02020603050405020304" pitchFamily="18" charset="0"/>
                <a:ea typeface="Times New Roman" panose="02020603050405020304" pitchFamily="18" charset="0"/>
              </a:rPr>
              <a:t> Q.Ə. </a:t>
            </a:r>
            <a:r>
              <a:rPr lang="en-US" dirty="0" err="1">
                <a:solidFill>
                  <a:srgbClr val="000000"/>
                </a:solidFill>
                <a:latin typeface="Times New Roman" panose="02020603050405020304" pitchFamily="18" charset="0"/>
                <a:ea typeface="Times New Roman" panose="02020603050405020304" pitchFamily="18" charset="0"/>
              </a:rPr>
              <a:t>Azərbaycan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türklərinin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təşəkkülü</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tarixindən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Bakı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Azərnəşr</a:t>
            </a:r>
            <a:r>
              <a:rPr lang="en-US" dirty="0">
                <a:solidFill>
                  <a:srgbClr val="000000"/>
                </a:solidFill>
                <a:latin typeface="Times New Roman" panose="02020603050405020304" pitchFamily="18" charset="0"/>
                <a:ea typeface="Times New Roman" panose="02020603050405020304" pitchFamily="18" charset="0"/>
              </a:rPr>
              <a:t>, 1994, 284 s. </a:t>
            </a:r>
          </a:p>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r>
              <a:rPr lang="en-US" dirty="0" err="1">
                <a:solidFill>
                  <a:srgbClr val="000000"/>
                </a:solidFill>
                <a:highlight>
                  <a:srgbClr val="FFFF00"/>
                </a:highlight>
                <a:latin typeface="Times New Roman" panose="02020603050405020304" pitchFamily="18" charset="0"/>
                <a:ea typeface="Times New Roman" panose="02020603050405020304" pitchFamily="18" charset="0"/>
              </a:rPr>
              <a:t>Dörddən</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çox</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müəllifi</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olan</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məqalələrdə</a:t>
            </a:r>
            <a:r>
              <a:rPr lang="en-US" dirty="0">
                <a:solidFill>
                  <a:srgbClr val="000000"/>
                </a:solidFill>
                <a:highlight>
                  <a:srgbClr val="FFFF00"/>
                </a:highlight>
                <a:latin typeface="Times New Roman" panose="02020603050405020304" pitchFamily="18" charset="0"/>
                <a:ea typeface="Times New Roman" panose="02020603050405020304" pitchFamily="18" charset="0"/>
              </a:rPr>
              <a:t> ilk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üç</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müəllifin</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soyadları</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və</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inisialları</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sonra</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isə</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aşağıdakılar</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ixtisarlardan</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biri</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r>
              <a:rPr lang="en-US" dirty="0" err="1">
                <a:solidFill>
                  <a:srgbClr val="000000"/>
                </a:solidFill>
                <a:highlight>
                  <a:srgbClr val="FFFF00"/>
                </a:highlight>
                <a:latin typeface="Times New Roman" panose="02020603050405020304" pitchFamily="18" charset="0"/>
                <a:ea typeface="Times New Roman" panose="02020603050405020304" pitchFamily="18" charset="0"/>
              </a:rPr>
              <a:t>verilir</a:t>
            </a:r>
            <a:r>
              <a:rPr lang="en-US" dirty="0">
                <a:solidFill>
                  <a:srgbClr val="000000"/>
                </a:solidFill>
                <a:highlight>
                  <a:srgbClr val="FFFF00"/>
                </a:highlight>
                <a:latin typeface="Times New Roman" panose="02020603050405020304" pitchFamily="18" charset="0"/>
                <a:ea typeface="Times New Roman" panose="02020603050405020304" pitchFamily="18" charset="0"/>
              </a:rPr>
              <a:t>: </a:t>
            </a: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b.”-</a:t>
            </a:r>
            <a:r>
              <a:rPr lang="en-US" dirty="0" err="1">
                <a:solidFill>
                  <a:srgbClr val="000000"/>
                </a:solidFill>
                <a:latin typeface="Times New Roman" panose="02020603050405020304" pitchFamily="18" charset="0"/>
                <a:ea typeface="Times New Roman" panose="02020603050405020304" pitchFamily="18" charset="0"/>
              </a:rPr>
              <a:t>Azərbaycan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dilində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nəşrlərdə</a:t>
            </a:r>
            <a:r>
              <a:rPr lang="en-US" dirty="0">
                <a:solidFill>
                  <a:srgbClr val="000000"/>
                </a:solidFill>
                <a:latin typeface="Times New Roman" panose="02020603050405020304" pitchFamily="18" charset="0"/>
                <a:ea typeface="Times New Roman" panose="02020603050405020304" pitchFamily="18" charset="0"/>
              </a:rPr>
              <a:t>; </a:t>
            </a: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 “</a:t>
            </a:r>
            <a:r>
              <a:rPr lang="ru-RU" dirty="0">
                <a:solidFill>
                  <a:srgbClr val="000000"/>
                </a:solidFill>
                <a:latin typeface="Times New Roman" panose="02020603050405020304" pitchFamily="18" charset="0"/>
                <a:ea typeface="Times New Roman" panose="02020603050405020304" pitchFamily="18" charset="0"/>
              </a:rPr>
              <a:t>и др.”-</a:t>
            </a:r>
            <a:r>
              <a:rPr lang="en-US" dirty="0" err="1">
                <a:solidFill>
                  <a:srgbClr val="000000"/>
                </a:solidFill>
                <a:latin typeface="Times New Roman" panose="02020603050405020304" pitchFamily="18" charset="0"/>
                <a:ea typeface="Times New Roman" panose="02020603050405020304" pitchFamily="18" charset="0"/>
              </a:rPr>
              <a:t>rus</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dilində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nəşrlərdə</a:t>
            </a:r>
            <a:r>
              <a:rPr lang="en-US" dirty="0">
                <a:solidFill>
                  <a:srgbClr val="000000"/>
                </a:solidFill>
                <a:latin typeface="Times New Roman" panose="02020603050405020304" pitchFamily="18" charset="0"/>
                <a:ea typeface="Times New Roman" panose="02020603050405020304" pitchFamily="18" charset="0"/>
              </a:rPr>
              <a:t>; </a:t>
            </a:r>
          </a:p>
          <a:p>
            <a:pPr marL="342900" indent="-342900">
              <a:buFontTx/>
              <a:buChar char="-"/>
            </a:pPr>
            <a:r>
              <a:rPr lang="en-US" dirty="0">
                <a:solidFill>
                  <a:srgbClr val="000000"/>
                </a:solidFill>
                <a:latin typeface="Times New Roman" panose="02020603050405020304" pitchFamily="18" charset="0"/>
                <a:ea typeface="Times New Roman" panose="02020603050405020304" pitchFamily="18" charset="0"/>
              </a:rPr>
              <a:t>- “et al”-</a:t>
            </a:r>
            <a:r>
              <a:rPr lang="en-US" dirty="0" err="1">
                <a:solidFill>
                  <a:srgbClr val="000000"/>
                </a:solidFill>
                <a:latin typeface="Times New Roman" panose="02020603050405020304" pitchFamily="18" charset="0"/>
                <a:ea typeface="Times New Roman" panose="02020603050405020304" pitchFamily="18" charset="0"/>
              </a:rPr>
              <a:t>Qərbi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Avropa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dillərində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olan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nəşrlərdə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Məsələn</a:t>
            </a:r>
            <a:r>
              <a:rPr lang="en-US" dirty="0">
                <a:solidFill>
                  <a:srgbClr val="000000"/>
                </a:solidFill>
                <a:latin typeface="Times New Roman" panose="02020603050405020304" pitchFamily="18" charset="0"/>
                <a:ea typeface="Times New Roman" panose="02020603050405020304" pitchFamily="18" charset="0"/>
              </a:rPr>
              <a:t>: </a:t>
            </a:r>
          </a:p>
          <a:p>
            <a:pPr marL="342900" indent="-342900">
              <a:buFontTx/>
              <a:buChar char="-"/>
            </a:pPr>
            <a:r>
              <a:rPr lang="en-US" dirty="0" err="1">
                <a:solidFill>
                  <a:srgbClr val="000000"/>
                </a:solidFill>
                <a:latin typeface="Times New Roman" panose="02020603050405020304" pitchFamily="18" charset="0"/>
                <a:ea typeface="Times New Roman" panose="02020603050405020304" pitchFamily="18" charset="0"/>
              </a:rPr>
              <a:t>Məmmədov</a:t>
            </a:r>
            <a:r>
              <a:rPr lang="en-US" dirty="0">
                <a:solidFill>
                  <a:srgbClr val="000000"/>
                </a:solidFill>
                <a:latin typeface="Times New Roman" panose="02020603050405020304" pitchFamily="18" charset="0"/>
                <a:ea typeface="Times New Roman" panose="02020603050405020304" pitchFamily="18" charset="0"/>
              </a:rPr>
              <a:t> F.X., </a:t>
            </a:r>
            <a:r>
              <a:rPr lang="en-US" dirty="0" err="1">
                <a:solidFill>
                  <a:srgbClr val="000000"/>
                </a:solidFill>
                <a:latin typeface="Times New Roman" panose="02020603050405020304" pitchFamily="18" charset="0"/>
                <a:ea typeface="Times New Roman" panose="02020603050405020304" pitchFamily="18" charset="0"/>
              </a:rPr>
              <a:t>Mahmudov</a:t>
            </a:r>
            <a:r>
              <a:rPr lang="en-US" dirty="0">
                <a:solidFill>
                  <a:srgbClr val="000000"/>
                </a:solidFill>
                <a:latin typeface="Times New Roman" panose="02020603050405020304" pitchFamily="18" charset="0"/>
                <a:ea typeface="Times New Roman" panose="02020603050405020304" pitchFamily="18" charset="0"/>
              </a:rPr>
              <a:t> T.Q., </a:t>
            </a:r>
            <a:r>
              <a:rPr lang="en-US" dirty="0" err="1">
                <a:solidFill>
                  <a:srgbClr val="000000"/>
                </a:solidFill>
                <a:latin typeface="Times New Roman" panose="02020603050405020304" pitchFamily="18" charset="0"/>
                <a:ea typeface="Times New Roman" panose="02020603050405020304" pitchFamily="18" charset="0"/>
              </a:rPr>
              <a:t>Sadıxova</a:t>
            </a:r>
            <a:r>
              <a:rPr lang="en-US" dirty="0">
                <a:solidFill>
                  <a:srgbClr val="000000"/>
                </a:solidFill>
                <a:latin typeface="Times New Roman" panose="02020603050405020304" pitchFamily="18" charset="0"/>
                <a:ea typeface="Times New Roman" panose="02020603050405020304" pitchFamily="18" charset="0"/>
              </a:rPr>
              <a:t> Z.İ.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b. </a:t>
            </a:r>
            <a:r>
              <a:rPr lang="en-US" dirty="0" err="1">
                <a:solidFill>
                  <a:srgbClr val="000000"/>
                </a:solidFill>
                <a:latin typeface="Times New Roman" panose="02020603050405020304" pitchFamily="18" charset="0"/>
                <a:ea typeface="Times New Roman" panose="02020603050405020304" pitchFamily="18" charset="0"/>
              </a:rPr>
              <a:t>Armourianum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növü</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və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onun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seleksiya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əhəmiyyəti</a:t>
            </a:r>
            <a:r>
              <a:rPr lang="en-US" dirty="0">
                <a:solidFill>
                  <a:srgbClr val="000000"/>
                </a:solidFill>
                <a:latin typeface="Times New Roman" panose="02020603050405020304" pitchFamily="18" charset="0"/>
                <a:ea typeface="Times New Roman" panose="02020603050405020304" pitchFamily="18" charset="0"/>
              </a:rPr>
              <a:t> // </a:t>
            </a:r>
            <a:r>
              <a:rPr lang="en-US" dirty="0" err="1">
                <a:solidFill>
                  <a:srgbClr val="000000"/>
                </a:solidFill>
                <a:latin typeface="Times New Roman" panose="02020603050405020304" pitchFamily="18" charset="0"/>
                <a:ea typeface="Times New Roman" panose="02020603050405020304" pitchFamily="18" charset="0"/>
              </a:rPr>
              <a:t>Azərbaycan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Aqrar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elmi</a:t>
            </a:r>
            <a:r>
              <a:rPr lang="en-US" dirty="0">
                <a:solidFill>
                  <a:srgbClr val="000000"/>
                </a:solidFill>
                <a:latin typeface="Times New Roman" panose="02020603050405020304" pitchFamily="18" charset="0"/>
                <a:ea typeface="Times New Roman" panose="02020603050405020304" pitchFamily="18" charset="0"/>
              </a:rPr>
              <a:t>, 2003, №1-3, s. 78. </a:t>
            </a:r>
          </a:p>
          <a:p>
            <a:pPr marL="342900" indent="-342900">
              <a:buFontTx/>
              <a:buChar char="-"/>
            </a:pPr>
            <a:r>
              <a:rPr lang="ru-RU" dirty="0">
                <a:solidFill>
                  <a:srgbClr val="000000"/>
                </a:solidFill>
                <a:latin typeface="Times New Roman" panose="02020603050405020304" pitchFamily="18" charset="0"/>
                <a:ea typeface="Times New Roman" panose="02020603050405020304" pitchFamily="18" charset="0"/>
              </a:rPr>
              <a:t>Желудкова О.Г., Русанова М.Г., Ишкова Т.А. и др. Результаты лечения хронического гепатита у детей со злокачественными опухолями // Вирусные гепатиты, 1999, №2, с. 11-14. </a:t>
            </a:r>
          </a:p>
          <a:p>
            <a:pPr marL="342900" indent="-342900">
              <a:buFontTx/>
              <a:buChar char="-"/>
            </a:pP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655945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latin typeface="Times New Roman" panose="02020603050405020304" pitchFamily="18" charset="0"/>
                <a:cs typeface="Times New Roman" panose="02020603050405020304" pitchFamily="18" charset="0"/>
              </a:rPr>
              <a:t>INTERNATIONAL</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928340"/>
            <a:ext cx="11531365" cy="5638801"/>
          </a:xfrm>
          <a:blipFill>
            <a:blip r:embed="rId2"/>
            <a:tile tx="0" ty="0" sx="100000" sy="100000" flip="none" algn="tl"/>
          </a:blipFill>
        </p:spPr>
        <p:txBody>
          <a:bodyPr>
            <a:normAutofit/>
          </a:bodyPr>
          <a:lstStyle/>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3B59CEF-A70B-44A4-882F-F0F827371B0D}"/>
              </a:ext>
            </a:extLst>
          </p:cNvPr>
          <p:cNvPicPr>
            <a:picLocks noChangeAspect="1"/>
          </p:cNvPicPr>
          <p:nvPr/>
        </p:nvPicPr>
        <p:blipFill>
          <a:blip r:embed="rId3"/>
          <a:stretch>
            <a:fillRect/>
          </a:stretch>
        </p:blipFill>
        <p:spPr>
          <a:xfrm>
            <a:off x="884902" y="1143000"/>
            <a:ext cx="9778181" cy="5184058"/>
          </a:xfrm>
          <a:prstGeom prst="rect">
            <a:avLst/>
          </a:prstGeom>
        </p:spPr>
      </p:pic>
    </p:spTree>
    <p:extLst>
      <p:ext uri="{BB962C8B-B14F-4D97-AF65-F5344CB8AC3E}">
        <p14:creationId xmlns:p14="http://schemas.microsoft.com/office/powerpoint/2010/main" val="3836651418"/>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latin typeface="Times New Roman" panose="02020603050405020304" pitchFamily="18" charset="0"/>
                <a:cs typeface="Times New Roman" panose="02020603050405020304" pitchFamily="18" charset="0"/>
              </a:rPr>
              <a:t>INTERNATIONAL</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928340"/>
            <a:ext cx="11531365" cy="5638801"/>
          </a:xfrm>
          <a:blipFill>
            <a:blip r:embed="rId2"/>
            <a:tile tx="0" ty="0" sx="100000" sy="100000" flip="none" algn="tl"/>
          </a:blipFill>
        </p:spPr>
        <p:txBody>
          <a:bodyPr>
            <a:normAutofit/>
          </a:bodyPr>
          <a:lstStyle/>
          <a:p>
            <a:pPr marL="342900" indent="-342900">
              <a:buFontTx/>
              <a:buChar char="-"/>
            </a:pPr>
            <a:br>
              <a:rPr lang="en-US" dirty="0">
                <a:solidFill>
                  <a:srgbClr val="000000"/>
                </a:solidFill>
                <a:latin typeface="Times New Roman" panose="02020603050405020304" pitchFamily="18" charset="0"/>
                <a:ea typeface="Times New Roman" panose="02020603050405020304" pitchFamily="18" charset="0"/>
              </a:rPr>
            </a:br>
            <a:endParaRPr lang="en-US"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9AB5C132-CEF0-42AC-A975-17AA279B0D15}"/>
              </a:ext>
            </a:extLst>
          </p:cNvPr>
          <p:cNvPicPr>
            <a:picLocks noChangeAspect="1"/>
          </p:cNvPicPr>
          <p:nvPr/>
        </p:nvPicPr>
        <p:blipFill>
          <a:blip r:embed="rId3"/>
          <a:stretch>
            <a:fillRect/>
          </a:stretch>
        </p:blipFill>
        <p:spPr>
          <a:xfrm>
            <a:off x="429577" y="1314451"/>
            <a:ext cx="10823441" cy="5042104"/>
          </a:xfrm>
          <a:prstGeom prst="rect">
            <a:avLst/>
          </a:prstGeom>
        </p:spPr>
      </p:pic>
    </p:spTree>
    <p:extLst>
      <p:ext uri="{BB962C8B-B14F-4D97-AF65-F5344CB8AC3E}">
        <p14:creationId xmlns:p14="http://schemas.microsoft.com/office/powerpoint/2010/main" val="4140349635"/>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r>
              <a:rPr lang="en-US" sz="5400" dirty="0">
                <a:latin typeface="Times New Roman" panose="02020603050405020304" pitchFamily="18" charset="0"/>
                <a:cs typeface="Times New Roman" panose="02020603050405020304" pitchFamily="18" charset="0"/>
              </a:rPr>
              <a:t>INTERNATIONAL</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2" y="928340"/>
            <a:ext cx="8989878" cy="5638801"/>
          </a:xfrm>
          <a:blipFill>
            <a:blip r:embed="rId2"/>
            <a:tile tx="0" ty="0" sx="100000" sy="100000" flip="none" algn="tl"/>
          </a:blipFill>
        </p:spPr>
        <p:txBody>
          <a:bodyPr>
            <a:normAutofit/>
          </a:bodyPr>
          <a:lstStyle/>
          <a:p>
            <a:pPr marL="342900" indent="-342900" algn="ctr">
              <a:buFontTx/>
              <a:buChar char="-"/>
            </a:pPr>
            <a:endParaRPr lang="en-US" b="1" dirty="0">
              <a:solidFill>
                <a:srgbClr val="000000"/>
              </a:solidFill>
              <a:latin typeface="Times New Roman" panose="02020603050405020304" pitchFamily="18" charset="0"/>
              <a:ea typeface="Times New Roman" panose="02020603050405020304" pitchFamily="18" charset="0"/>
            </a:endParaRPr>
          </a:p>
          <a:p>
            <a:pPr marL="342900" indent="-342900" algn="ctr">
              <a:buFontTx/>
              <a:buChar char="-"/>
            </a:pPr>
            <a:r>
              <a:rPr lang="en-US" b="1" dirty="0">
                <a:solidFill>
                  <a:srgbClr val="000000"/>
                </a:solidFill>
                <a:latin typeface="Times New Roman" panose="02020603050405020304" pitchFamily="18" charset="0"/>
                <a:ea typeface="Times New Roman" panose="02020603050405020304" pitchFamily="18" charset="0"/>
              </a:rPr>
              <a:t>Bologna Seminar on “Doctoral </a:t>
            </a:r>
            <a:r>
              <a:rPr lang="en-US" b="1" dirty="0" err="1">
                <a:solidFill>
                  <a:srgbClr val="000000"/>
                </a:solidFill>
                <a:latin typeface="Times New Roman" panose="02020603050405020304" pitchFamily="18" charset="0"/>
                <a:ea typeface="Times New Roman" panose="02020603050405020304" pitchFamily="18" charset="0"/>
              </a:rPr>
              <a:t>Programmes</a:t>
            </a:r>
            <a:r>
              <a:rPr lang="en-US" b="1" dirty="0">
                <a:solidFill>
                  <a:srgbClr val="000000"/>
                </a:solidFill>
                <a:latin typeface="Times New Roman" panose="02020603050405020304" pitchFamily="18" charset="0"/>
                <a:ea typeface="Times New Roman" panose="02020603050405020304" pitchFamily="18" charset="0"/>
              </a:rPr>
              <a:t> for the  European Knowledge Society”</a:t>
            </a:r>
          </a:p>
          <a:p>
            <a:pPr marL="342900" indent="-342900" algn="ctr">
              <a:buFontTx/>
              <a:buChar char="-"/>
            </a:pPr>
            <a:r>
              <a:rPr lang="en-US" b="1" dirty="0">
                <a:solidFill>
                  <a:srgbClr val="000000"/>
                </a:solidFill>
                <a:latin typeface="Times New Roman" panose="02020603050405020304" pitchFamily="18" charset="0"/>
                <a:ea typeface="Times New Roman" panose="02020603050405020304" pitchFamily="18" charset="0"/>
              </a:rPr>
              <a:t>(Salzburg, 3-5 February 2005)</a:t>
            </a:r>
          </a:p>
          <a:p>
            <a:pPr marL="342900" indent="-342900" algn="ctr">
              <a:buFontTx/>
              <a:buChar char="-"/>
            </a:pPr>
            <a:r>
              <a:rPr lang="en-US" b="1" dirty="0">
                <a:solidFill>
                  <a:srgbClr val="000000"/>
                </a:solidFill>
                <a:latin typeface="Times New Roman" panose="02020603050405020304" pitchFamily="18" charset="0"/>
                <a:ea typeface="Times New Roman" panose="02020603050405020304" pitchFamily="18" charset="0"/>
              </a:rPr>
              <a:t>CONCLUSIONS AND RECOMMENDATIONS </a:t>
            </a:r>
            <a:endParaRPr lang="en-US" b="1"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62693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438151"/>
            <a:ext cx="9910482" cy="704849"/>
          </a:xfrm>
        </p:spPr>
        <p:txBody>
          <a:bodyPr>
            <a:normAutofit fontScale="90000"/>
          </a:bodyPr>
          <a:lstStyle/>
          <a:p>
            <a:r>
              <a:rPr lang="en-US" sz="5400" dirty="0"/>
              <a:t>PhD studies and legislation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623354"/>
            <a:ext cx="9093649" cy="5067299"/>
          </a:xfrm>
          <a:blipFill>
            <a:blip r:embed="rId3"/>
            <a:tile tx="0" ty="0" sx="100000" sy="100000" flip="none" algn="tl"/>
          </a:blipFill>
        </p:spPr>
        <p:txBody>
          <a:bodyPr>
            <a:normAutofit/>
          </a:bodyPr>
          <a:lstStyle/>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indent="360045" algn="ctr">
              <a:lnSpc>
                <a:spcPct val="115000"/>
              </a:lnSpc>
              <a:spcBef>
                <a:spcPts val="0"/>
              </a:spcBef>
            </a:pP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Azərbaycan</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Respublikası</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Nazirlər</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Kabinetinin</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2010-c</a:t>
            </a:r>
            <a:r>
              <a:rPr lang="az-Latn-A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a:t>
            </a:r>
            <a:r>
              <a:rPr lang="az-Latn-A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01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iyul</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tarixli</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az-Latn-AZ"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360045" algn="ctr">
              <a:lnSpc>
                <a:spcPct val="115000"/>
              </a:lnSpc>
              <a:spcBef>
                <a:spcPts val="0"/>
              </a:spcBef>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129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nömrəli</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qərarı</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ilə</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təsdiq</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edilmişdir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ctr">
              <a:buFontTx/>
              <a:buChar char="-"/>
            </a:pPr>
            <a:r>
              <a:rPr lang="az-Latn-AZ" dirty="0">
                <a:solidFill>
                  <a:schemeClr val="tx1">
                    <a:lumMod val="85000"/>
                    <a:lumOff val="15000"/>
                  </a:schemeClr>
                </a:solidFill>
              </a:rPr>
              <a:t>***</a:t>
            </a:r>
          </a:p>
          <a:p>
            <a:pPr indent="360045" algn="ctr">
              <a:lnSpc>
                <a:spcPct val="115000"/>
              </a:lnSpc>
              <a:spcBef>
                <a:spcPts val="0"/>
              </a:spcBef>
            </a:pP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Doktoranturaların</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yaradılması</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və</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doktoranturaya</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qəbul</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qaydaları</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ctr">
              <a:buFontTx/>
              <a:buChar char="-"/>
            </a:pPr>
            <a:r>
              <a:rPr lang="en-US" dirty="0">
                <a:solidFill>
                  <a:schemeClr val="tx1">
                    <a:lumMod val="85000"/>
                    <a:lumOff val="15000"/>
                  </a:schemeClr>
                </a:solidFill>
              </a:rPr>
              <a:t>***</a:t>
            </a:r>
          </a:p>
          <a:p>
            <a:pPr marL="342900" indent="-342900" algn="ctr">
              <a:buFontTx/>
              <a:buChar char="-"/>
            </a:pP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Establishment of PhD studies and admission rules</a:t>
            </a:r>
          </a:p>
          <a:p>
            <a:pPr marL="342900" indent="-342900" algn="ctr">
              <a:buFontTx/>
              <a:buChar char="-"/>
            </a:pP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01 </a:t>
            </a:r>
            <a:r>
              <a:rPr lang="en-US" b="1" dirty="0" err="1">
                <a:solidFill>
                  <a:schemeClr val="tx1">
                    <a:lumMod val="85000"/>
                    <a:lumOff val="15000"/>
                  </a:schemeClr>
                </a:solidFill>
                <a:latin typeface="Times New Roman" panose="02020603050405020304" pitchFamily="18" charset="0"/>
                <a:cs typeface="Times New Roman" panose="02020603050405020304" pitchFamily="18" charset="0"/>
              </a:rPr>
              <a:t>july</a:t>
            </a:r>
            <a:r>
              <a:rPr lang="en-US" b="1" dirty="0">
                <a:solidFill>
                  <a:schemeClr val="tx1">
                    <a:lumMod val="85000"/>
                    <a:lumOff val="15000"/>
                  </a:schemeClr>
                </a:solidFill>
                <a:latin typeface="Times New Roman" panose="02020603050405020304" pitchFamily="18" charset="0"/>
                <a:cs typeface="Times New Roman" panose="02020603050405020304" pitchFamily="18" charset="0"/>
              </a:rPr>
              <a:t>, 2010</a:t>
            </a:r>
          </a:p>
        </p:txBody>
      </p:sp>
    </p:spTree>
    <p:extLst>
      <p:ext uri="{BB962C8B-B14F-4D97-AF65-F5344CB8AC3E}">
        <p14:creationId xmlns:p14="http://schemas.microsoft.com/office/powerpoint/2010/main" val="128985850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111746"/>
            <a:ext cx="9546522" cy="704849"/>
          </a:xfrm>
        </p:spPr>
        <p:txBody>
          <a:bodyPr>
            <a:normAutofit fontScale="90000"/>
          </a:bodyPr>
          <a:lstStyle/>
          <a:p>
            <a:pPr algn="ctr"/>
            <a:r>
              <a:rPr lang="en-US" sz="5400" dirty="0">
                <a:latin typeface="Times New Roman" panose="02020603050405020304" pitchFamily="18" charset="0"/>
                <a:cs typeface="Times New Roman" panose="02020603050405020304" pitchFamily="18" charset="0"/>
              </a:rPr>
              <a:t>INTERNATIONAL</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928340"/>
            <a:ext cx="11629839" cy="5638801"/>
          </a:xfrm>
          <a:blipFill>
            <a:blip r:embed="rId2"/>
            <a:tile tx="0" ty="0" sx="100000" sy="100000" flip="none" algn="tl"/>
          </a:blipFill>
        </p:spPr>
        <p:txBody>
          <a:bodyPr>
            <a:noAutofit/>
          </a:bodyPr>
          <a:lstStyle/>
          <a:p>
            <a:pPr marL="342900" indent="-342900" algn="ctr">
              <a:buFontTx/>
              <a:buChar char="-"/>
            </a:pPr>
            <a:r>
              <a:rPr lang="en-US" sz="1800" b="1" dirty="0">
                <a:solidFill>
                  <a:srgbClr val="000000"/>
                </a:solidFill>
                <a:latin typeface="Times New Roman" panose="02020603050405020304" pitchFamily="18" charset="0"/>
                <a:ea typeface="Times New Roman" panose="02020603050405020304" pitchFamily="18" charset="0"/>
              </a:rPr>
              <a:t>a set of ten basic  principles as follows:</a:t>
            </a:r>
          </a:p>
          <a:p>
            <a:pPr marL="342900" indent="-342900">
              <a:buFontTx/>
              <a:buChar char="-"/>
            </a:pPr>
            <a:r>
              <a:rPr lang="en-US" sz="1600" b="1" dirty="0" err="1">
                <a:solidFill>
                  <a:srgbClr val="000000"/>
                </a:solidFill>
                <a:latin typeface="Times New Roman" panose="02020603050405020304" pitchFamily="18" charset="0"/>
                <a:ea typeface="Times New Roman" panose="02020603050405020304" pitchFamily="18" charset="0"/>
              </a:rPr>
              <a:t>i</a:t>
            </a:r>
            <a:r>
              <a:rPr lang="en-US" sz="1600" b="1" dirty="0">
                <a:solidFill>
                  <a:srgbClr val="000000"/>
                </a:solidFill>
                <a:latin typeface="Times New Roman" panose="02020603050405020304" pitchFamily="18" charset="0"/>
                <a:ea typeface="Times New Roman" panose="02020603050405020304" pitchFamily="18" charset="0"/>
              </a:rPr>
              <a:t>. The core component of doctoral training is the advancement of  knowledge through original research. At the same time it is </a:t>
            </a:r>
            <a:r>
              <a:rPr lang="en-US" sz="1600" b="1" dirty="0" err="1">
                <a:solidFill>
                  <a:srgbClr val="000000"/>
                </a:solidFill>
                <a:latin typeface="Times New Roman" panose="02020603050405020304" pitchFamily="18" charset="0"/>
                <a:ea typeface="Times New Roman" panose="02020603050405020304" pitchFamily="18" charset="0"/>
              </a:rPr>
              <a:t>recognised</a:t>
            </a:r>
            <a:r>
              <a:rPr lang="en-US" sz="1600" b="1" dirty="0">
                <a:solidFill>
                  <a:srgbClr val="000000"/>
                </a:solidFill>
                <a:latin typeface="Times New Roman" panose="02020603050405020304" pitchFamily="18" charset="0"/>
                <a:ea typeface="Times New Roman" panose="02020603050405020304" pitchFamily="18" charset="0"/>
              </a:rPr>
              <a:t> that doctoral training must increasingly meet the needs of an employment market that is wider than academia.</a:t>
            </a:r>
          </a:p>
          <a:p>
            <a:pPr marL="342900" indent="-342900">
              <a:buFontTx/>
              <a:buChar char="-"/>
            </a:pPr>
            <a:r>
              <a:rPr lang="en-US" sz="1600" b="1" dirty="0">
                <a:solidFill>
                  <a:srgbClr val="000000"/>
                </a:solidFill>
                <a:latin typeface="Times New Roman" panose="02020603050405020304" pitchFamily="18" charset="0"/>
                <a:ea typeface="Times New Roman" panose="02020603050405020304" pitchFamily="18" charset="0"/>
              </a:rPr>
              <a:t>ii. Embedding in institutional strategies and policies: universities as institutions need to assume responsibility for ensuring that the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and research training they offer are designed to meet new challenges and include appropriate professional career development opportunities.</a:t>
            </a:r>
          </a:p>
          <a:p>
            <a:pPr marL="342900" indent="-342900">
              <a:buFontTx/>
              <a:buChar char="-"/>
            </a:pPr>
            <a:r>
              <a:rPr lang="en-US" sz="1600" b="1" dirty="0">
                <a:solidFill>
                  <a:srgbClr val="000000"/>
                </a:solidFill>
                <a:latin typeface="Times New Roman" panose="02020603050405020304" pitchFamily="18" charset="0"/>
                <a:ea typeface="Times New Roman" panose="02020603050405020304" pitchFamily="18" charset="0"/>
              </a:rPr>
              <a:t>iii. The importance of diversity: the rich diversity of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in Europe - including joint doctorates - is a strength which has to be underpinned by quality and sound practice.</a:t>
            </a:r>
          </a:p>
          <a:p>
            <a:pPr marL="342900" indent="-342900">
              <a:buFontTx/>
              <a:buChar char="-"/>
            </a:pPr>
            <a:r>
              <a:rPr lang="en-US" sz="1600" b="1" dirty="0">
                <a:solidFill>
                  <a:srgbClr val="000000"/>
                </a:solidFill>
                <a:latin typeface="Times New Roman" panose="02020603050405020304" pitchFamily="18" charset="0"/>
                <a:ea typeface="Times New Roman" panose="02020603050405020304" pitchFamily="18" charset="0"/>
              </a:rPr>
              <a:t>iv. Doctoral candidates as early stage researchers: should be recognized as professionals – with commensurate rights - who make a key contribution to the creation of new knowledge.</a:t>
            </a:r>
          </a:p>
          <a:p>
            <a:pPr marL="342900" indent="-342900">
              <a:buFontTx/>
              <a:buChar char="-"/>
            </a:pPr>
            <a:r>
              <a:rPr lang="en-US" sz="1600" b="1" dirty="0">
                <a:solidFill>
                  <a:srgbClr val="000000"/>
                </a:solidFill>
                <a:latin typeface="Times New Roman" panose="02020603050405020304" pitchFamily="18" charset="0"/>
                <a:ea typeface="Times New Roman" panose="02020603050405020304" pitchFamily="18" charset="0"/>
              </a:rPr>
              <a:t>v. The crucial role of supervision and assessment: in respect of individual doctoral candidates, arrangements for supervision and assessment should be based on a transparent contractual framework of shared responsibilities between doctoral candidates, supervisors and the institution (and where appropriate including other partners).</a:t>
            </a:r>
          </a:p>
        </p:txBody>
      </p:sp>
    </p:spTree>
    <p:extLst>
      <p:ext uri="{BB962C8B-B14F-4D97-AF65-F5344CB8AC3E}">
        <p14:creationId xmlns:p14="http://schemas.microsoft.com/office/powerpoint/2010/main" val="339473498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889702" y="111746"/>
            <a:ext cx="9546522" cy="704849"/>
          </a:xfrm>
        </p:spPr>
        <p:txBody>
          <a:bodyPr>
            <a:normAutofit fontScale="90000"/>
          </a:bodyPr>
          <a:lstStyle/>
          <a:p>
            <a:pPr algn="ctr"/>
            <a:r>
              <a:rPr lang="en-US" sz="5400" dirty="0">
                <a:latin typeface="Times New Roman" panose="02020603050405020304" pitchFamily="18" charset="0"/>
                <a:cs typeface="Times New Roman" panose="02020603050405020304" pitchFamily="18" charset="0"/>
              </a:rPr>
              <a:t>INTERNATIONAL (CONT)</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324465" y="973394"/>
            <a:ext cx="9372819" cy="5884606"/>
          </a:xfrm>
          <a:blipFill>
            <a:blip r:embed="rId2"/>
            <a:tile tx="0" ty="0" sx="100000" sy="100000" flip="none" algn="tl"/>
          </a:blipFill>
        </p:spPr>
        <p:txBody>
          <a:bodyPr>
            <a:noAutofit/>
          </a:bodyPr>
          <a:lstStyle/>
          <a:p>
            <a:pPr marL="342900" lvl="0" indent="-342900">
              <a:buClr>
                <a:srgbClr val="EBEBEB">
                  <a:lumMod val="40000"/>
                  <a:lumOff val="60000"/>
                </a:srgbClr>
              </a:buClr>
              <a:buFontTx/>
              <a:buChar char="-"/>
            </a:pPr>
            <a:endParaRPr lang="en-US" sz="1600" b="1" dirty="0">
              <a:solidFill>
                <a:srgbClr val="000000"/>
              </a:solidFill>
              <a:latin typeface="Times New Roman" panose="02020603050405020304" pitchFamily="18" charset="0"/>
              <a:ea typeface="Times New Roman" panose="02020603050405020304" pitchFamily="18" charset="0"/>
            </a:endParaRPr>
          </a:p>
          <a:p>
            <a:pPr marL="342900" lvl="0" indent="-342900">
              <a:buClr>
                <a:srgbClr val="EBEBEB">
                  <a:lumMod val="40000"/>
                  <a:lumOff val="60000"/>
                </a:srgbClr>
              </a:buClr>
              <a:buFontTx/>
              <a:buChar char="-"/>
            </a:pPr>
            <a:r>
              <a:rPr lang="en-US" sz="1600" b="1" dirty="0">
                <a:solidFill>
                  <a:srgbClr val="000000"/>
                </a:solidFill>
                <a:latin typeface="Times New Roman" panose="02020603050405020304" pitchFamily="18" charset="0"/>
                <a:ea typeface="Times New Roman" panose="02020603050405020304" pitchFamily="18" charset="0"/>
              </a:rPr>
              <a:t>vi. Achieving critical mass: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should seek to achieve critical mass and should draw on different types of innovative practice being introduced in universities across Europe, bearing in mind that different solutions may be appropriate to different contexts and in particular across larger and smaller European countries. These range from graduate schools in major universities to international, national and regional collaboration between universities.</a:t>
            </a:r>
          </a:p>
          <a:p>
            <a:pPr marL="342900" lvl="0" indent="-342900">
              <a:buClr>
                <a:srgbClr val="EBEBEB">
                  <a:lumMod val="40000"/>
                  <a:lumOff val="60000"/>
                </a:srgbClr>
              </a:buClr>
              <a:buFontTx/>
              <a:buChar char="-"/>
            </a:pPr>
            <a:r>
              <a:rPr lang="en-US" sz="1600" b="1" dirty="0">
                <a:solidFill>
                  <a:srgbClr val="000000"/>
                </a:solidFill>
                <a:latin typeface="Times New Roman" panose="02020603050405020304" pitchFamily="18" charset="0"/>
                <a:ea typeface="Times New Roman" panose="02020603050405020304" pitchFamily="18" charset="0"/>
              </a:rPr>
              <a:t>vii. Duration: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should operate within an appropriate time duration (three to four years full-time as a rule).</a:t>
            </a:r>
          </a:p>
          <a:p>
            <a:pPr marL="342900" lvl="0" indent="-342900">
              <a:buClr>
                <a:srgbClr val="EBEBEB">
                  <a:lumMod val="40000"/>
                  <a:lumOff val="60000"/>
                </a:srgbClr>
              </a:buClr>
              <a:buFontTx/>
              <a:buChar char="-"/>
            </a:pPr>
            <a:r>
              <a:rPr lang="en-US" sz="1600" b="1" dirty="0">
                <a:solidFill>
                  <a:srgbClr val="000000"/>
                </a:solidFill>
                <a:latin typeface="Times New Roman" panose="02020603050405020304" pitchFamily="18" charset="0"/>
                <a:ea typeface="Times New Roman" panose="02020603050405020304" pitchFamily="18" charset="0"/>
              </a:rPr>
              <a:t>viii. The promotion of innovative structures: to meet the challenge of interdisciplinary training and the development of transferable skills</a:t>
            </a:r>
          </a:p>
          <a:p>
            <a:pPr marL="342900" lvl="0" indent="-342900">
              <a:buClr>
                <a:srgbClr val="EBEBEB">
                  <a:lumMod val="40000"/>
                  <a:lumOff val="60000"/>
                </a:srgbClr>
              </a:buClr>
              <a:buFontTx/>
              <a:buChar char="-"/>
            </a:pPr>
            <a:r>
              <a:rPr lang="en-US" sz="1600" b="1" dirty="0">
                <a:solidFill>
                  <a:srgbClr val="000000"/>
                </a:solidFill>
                <a:latin typeface="Times New Roman" panose="02020603050405020304" pitchFamily="18" charset="0"/>
                <a:ea typeface="Times New Roman" panose="02020603050405020304" pitchFamily="18" charset="0"/>
              </a:rPr>
              <a:t>ix. Increasing mobility: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should seek to offer geographical as well as interdisciplinary and intersectoral mobility and international collaboration within an integrated framework of cooperation between universities and other partners.</a:t>
            </a:r>
          </a:p>
          <a:p>
            <a:pPr marL="342900" lvl="0" indent="-342900">
              <a:buClr>
                <a:srgbClr val="EBEBEB">
                  <a:lumMod val="40000"/>
                  <a:lumOff val="60000"/>
                </a:srgbClr>
              </a:buClr>
              <a:buFontTx/>
              <a:buChar char="-"/>
            </a:pPr>
            <a:r>
              <a:rPr lang="en-US" sz="1600" b="1" dirty="0">
                <a:solidFill>
                  <a:srgbClr val="000000"/>
                </a:solidFill>
                <a:latin typeface="Times New Roman" panose="02020603050405020304" pitchFamily="18" charset="0"/>
                <a:ea typeface="Times New Roman" panose="02020603050405020304" pitchFamily="18" charset="0"/>
              </a:rPr>
              <a:t>x. Ensuring appropriate funding: the development of quality doctoral </a:t>
            </a:r>
            <a:r>
              <a:rPr lang="en-US" sz="1600" b="1" dirty="0" err="1">
                <a:solidFill>
                  <a:srgbClr val="000000"/>
                </a:solidFill>
                <a:latin typeface="Times New Roman" panose="02020603050405020304" pitchFamily="18" charset="0"/>
                <a:ea typeface="Times New Roman" panose="02020603050405020304" pitchFamily="18" charset="0"/>
              </a:rPr>
              <a:t>programmes</a:t>
            </a:r>
            <a:r>
              <a:rPr lang="en-US" sz="1600" b="1" dirty="0">
                <a:solidFill>
                  <a:srgbClr val="000000"/>
                </a:solidFill>
                <a:latin typeface="Times New Roman" panose="02020603050405020304" pitchFamily="18" charset="0"/>
                <a:ea typeface="Times New Roman" panose="02020603050405020304" pitchFamily="18" charset="0"/>
              </a:rPr>
              <a:t> and the successful completion by doctoral candidates requires appropriate and sustainable funding</a:t>
            </a:r>
          </a:p>
          <a:p>
            <a:pPr marL="342900" indent="-342900">
              <a:buFontTx/>
              <a:buChar char="-"/>
            </a:pPr>
            <a:endParaRPr lang="en-US" sz="1800" b="1"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7378432"/>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Title 4">
            <a:extLst>
              <a:ext uri="{FF2B5EF4-FFF2-40B4-BE49-F238E27FC236}">
                <a16:creationId xmlns:a16="http://schemas.microsoft.com/office/drawing/2014/main" id="{55D98C19-537C-4EB4-BC93-827F7B41BB2B}"/>
              </a:ext>
            </a:extLst>
          </p:cNvPr>
          <p:cNvSpPr>
            <a:spLocks noGrp="1"/>
          </p:cNvSpPr>
          <p:nvPr>
            <p:ph type="ctrTitle"/>
          </p:nvPr>
        </p:nvSpPr>
        <p:spPr>
          <a:xfrm>
            <a:off x="1283221" y="2151624"/>
            <a:ext cx="7127666" cy="3207434"/>
          </a:xfrm>
        </p:spPr>
        <p:txBody>
          <a:bodyPr/>
          <a:lstStyle/>
          <a:p>
            <a:pPr algn="ctr"/>
            <a:r>
              <a:rPr lang="en-US" sz="5400" dirty="0"/>
              <a:t>           </a:t>
            </a:r>
            <a:br>
              <a:rPr lang="en-US" sz="5400" dirty="0"/>
            </a:br>
            <a:br>
              <a:rPr lang="en-US" sz="5400" dirty="0"/>
            </a:br>
            <a:br>
              <a:rPr lang="en-US" sz="5400" dirty="0"/>
            </a:br>
            <a:br>
              <a:rPr lang="en-US" sz="5400" dirty="0"/>
            </a:br>
            <a:br>
              <a:rPr lang="en-US" sz="5400" dirty="0"/>
            </a:br>
            <a:endParaRPr lang="en-US" sz="5400" dirty="0"/>
          </a:p>
        </p:txBody>
      </p:sp>
      <p:pic>
        <p:nvPicPr>
          <p:cNvPr id="6" name="Picture 5">
            <a:extLst>
              <a:ext uri="{FF2B5EF4-FFF2-40B4-BE49-F238E27FC236}">
                <a16:creationId xmlns:a16="http://schemas.microsoft.com/office/drawing/2014/main" id="{E08DF167-6537-440E-9A4F-EB97FCF102E0}"/>
              </a:ext>
            </a:extLst>
          </p:cNvPr>
          <p:cNvPicPr>
            <a:picLocks noChangeAspect="1"/>
          </p:cNvPicPr>
          <p:nvPr/>
        </p:nvPicPr>
        <p:blipFill>
          <a:blip r:embed="rId2"/>
          <a:stretch>
            <a:fillRect/>
          </a:stretch>
        </p:blipFill>
        <p:spPr>
          <a:xfrm>
            <a:off x="229952" y="2164730"/>
            <a:ext cx="8806272" cy="3097036"/>
          </a:xfrm>
          <a:prstGeom prst="rect">
            <a:avLst/>
          </a:prstGeom>
        </p:spPr>
      </p:pic>
    </p:spTree>
    <p:extLst>
      <p:ext uri="{BB962C8B-B14F-4D97-AF65-F5344CB8AC3E}">
        <p14:creationId xmlns:p14="http://schemas.microsoft.com/office/powerpoint/2010/main" val="193529300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438151"/>
            <a:ext cx="9910482" cy="704849"/>
          </a:xfrm>
        </p:spPr>
        <p:txBody>
          <a:bodyPr>
            <a:normAutofit fontScale="90000"/>
          </a:bodyPr>
          <a:lstStyle/>
          <a:p>
            <a:r>
              <a:rPr lang="en-US" sz="5400" dirty="0"/>
              <a:t>PhD studies and legislation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623354"/>
            <a:ext cx="9439923" cy="5067299"/>
          </a:xfrm>
          <a:blipFill>
            <a:blip r:embed="rId3"/>
            <a:tile tx="0" ty="0" sx="100000" sy="100000" flip="none" algn="tl"/>
          </a:blipFill>
        </p:spPr>
        <p:txBody>
          <a:bodyPr>
            <a:normAutofit/>
          </a:bodyPr>
          <a:lstStyle/>
          <a:p>
            <a:pPr marL="342900" indent="-342900">
              <a:buClrTx/>
              <a:buSzPct val="70000"/>
              <a:buFont typeface="Century Gothic" panose="020B0502020202020204" pitchFamily="34" charset="0"/>
              <a:buChar char="■"/>
            </a:pP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1.7.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Fəlsəfə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doktoru</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proqramı</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üzrə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doktoranturada</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əyani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təhsil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müddəti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3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qiyabi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4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dissertantlıq</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yolu</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4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ildir</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a:t>
            </a:r>
          </a:p>
          <a:p>
            <a:pPr marL="342900" indent="-342900">
              <a:buClrTx/>
              <a:buSzPct val="70000"/>
              <a:buFont typeface="Century Gothic" panose="020B0502020202020204" pitchFamily="34" charset="0"/>
              <a:buChar char="■"/>
            </a:pPr>
            <a:endParaRPr lang="en-US" sz="24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ClrTx/>
              <a:buSzPct val="70000"/>
              <a:buFont typeface="Century Gothic" panose="020B0502020202020204" pitchFamily="34" charset="0"/>
              <a:buChar char="■"/>
            </a:pP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Elmlər</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doktoru</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proqramı</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üzrə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doktoranturada</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əyani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təhsil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müddəti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4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qiyabi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5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dissertantlıq</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yolu</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5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ildir</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a:t>
            </a:r>
          </a:p>
          <a:p>
            <a:pPr marL="342900" indent="-342900">
              <a:buClrTx/>
              <a:buSzPct val="70000"/>
              <a:buFont typeface="Century Gothic" panose="020B0502020202020204" pitchFamily="34" charset="0"/>
              <a:buChar char="■"/>
            </a:pPr>
            <a:endParaRPr lang="en-US" sz="24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ClrTx/>
              <a:buSzPct val="70000"/>
              <a:buFont typeface="Century Gothic" panose="020B0502020202020204" pitchFamily="34" charset="0"/>
              <a:buChar char="■"/>
            </a:pP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Müstəsna</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hallarda</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bütün</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təhsil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formaları</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üzrə</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təhsil</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müddəti</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uzadıla</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2400" b="1" dirty="0" err="1">
                <a:solidFill>
                  <a:schemeClr val="tx1">
                    <a:lumMod val="85000"/>
                    <a:lumOff val="15000"/>
                  </a:schemeClr>
                </a:solidFill>
                <a:latin typeface="Times New Roman" panose="02020603050405020304" pitchFamily="18" charset="0"/>
                <a:cs typeface="Times New Roman" panose="02020603050405020304" pitchFamily="18" charset="0"/>
              </a:rPr>
              <a:t>bilər</a:t>
            </a:r>
            <a:r>
              <a:rPr lang="en-US" sz="2400" b="1" dirty="0">
                <a:solidFill>
                  <a:schemeClr val="tx1">
                    <a:lumMod val="85000"/>
                    <a:lumOff val="15000"/>
                  </a:schemeClr>
                </a:solidFill>
                <a:latin typeface="Times New Roman" panose="02020603050405020304" pitchFamily="18" charset="0"/>
                <a:cs typeface="Times New Roman" panose="02020603050405020304" pitchFamily="18" charset="0"/>
              </a:rPr>
              <a:t>.</a:t>
            </a: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p:txBody>
      </p:sp>
    </p:spTree>
    <p:extLst>
      <p:ext uri="{BB962C8B-B14F-4D97-AF65-F5344CB8AC3E}">
        <p14:creationId xmlns:p14="http://schemas.microsoft.com/office/powerpoint/2010/main" val="170861460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0" y="438151"/>
            <a:ext cx="9910482" cy="704849"/>
          </a:xfrm>
        </p:spPr>
        <p:txBody>
          <a:bodyPr>
            <a:normAutofit fontScale="90000"/>
          </a:bodyPr>
          <a:lstStyle/>
          <a:p>
            <a:r>
              <a:rPr lang="en-US" sz="5400" dirty="0"/>
              <a:t>PhD studies and legislation</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280160"/>
            <a:ext cx="9653122" cy="5410493"/>
          </a:xfrm>
          <a:blipFill>
            <a:blip r:embed="rId3"/>
            <a:tile tx="0" ty="0" sx="100000" sy="100000" flip="none" algn="tl"/>
          </a:blipFill>
        </p:spPr>
        <p:txBody>
          <a:bodyPr>
            <a:normAutofit/>
          </a:bodyPr>
          <a:lstStyle/>
          <a:p>
            <a:pPr indent="360045" algn="ctr">
              <a:lnSpc>
                <a:spcPct val="115000"/>
              </a:lnSpc>
              <a:spcBef>
                <a:spcPts val="0"/>
              </a:spcBef>
            </a:pPr>
            <a:r>
              <a:rPr lang="en-US" sz="31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Fəlsəfə</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doktoru</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hazırlığı</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üzrə</a:t>
            </a:r>
            <a:r>
              <a:rPr lang="en-US"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indent="360045">
              <a:lnSpc>
                <a:spcPct val="115000"/>
              </a:lnSpc>
              <a:spcBef>
                <a:spcPts val="0"/>
              </a:spcBef>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3.1.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Fəlsəfə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proqramı</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üzrə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doktoranturaya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təhsili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olan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təhsil</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pilləsinin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magistratura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səviyyəsini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bitirən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yaxud</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təhsili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ona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bərabər</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tutulan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tibbi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təhsildə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həkim</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həkim-mütəxəssis</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Azərbaycan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Respublikasının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vətəndaşları</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müsabiqə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əsasında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qəbul</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olunurlar</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indent="360045">
              <a:lnSpc>
                <a:spcPct val="115000"/>
              </a:lnSpc>
              <a:spcBef>
                <a:spcPts val="0"/>
              </a:spcBef>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Doktoranturanın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keçmiş</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aspiranturanın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tam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kursunu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bitirən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şəxs</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eyni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ixtisas</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üzrə</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təkrarən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doktoranturaya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qəbul</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oluna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bilməz</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p:txBody>
      </p:sp>
    </p:spTree>
    <p:extLst>
      <p:ext uri="{BB962C8B-B14F-4D97-AF65-F5344CB8AC3E}">
        <p14:creationId xmlns:p14="http://schemas.microsoft.com/office/powerpoint/2010/main" val="27396669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rmAutofit fontScale="90000"/>
          </a:bodyPr>
          <a:lstStyle/>
          <a:p>
            <a:pPr algn="ctr"/>
            <a:br>
              <a:rPr lang="en-US" sz="5400" b="1" dirty="0">
                <a:solidFill>
                  <a:schemeClr val="tx1"/>
                </a:solidFill>
              </a:rPr>
            </a:br>
            <a:br>
              <a:rPr lang="en-US" sz="5400" b="1" dirty="0">
                <a:solidFill>
                  <a:schemeClr val="tx1"/>
                </a:solidFill>
              </a:rPr>
            </a:br>
            <a:br>
              <a:rPr lang="en-US" sz="5400" b="1" dirty="0">
                <a:solidFill>
                  <a:schemeClr val="tx1"/>
                </a:solidFill>
              </a:rPr>
            </a:br>
            <a:r>
              <a:rPr lang="en-US" sz="4400" b="1" dirty="0">
                <a:solidFill>
                  <a:schemeClr val="tx1"/>
                </a:solidFill>
              </a:rPr>
              <a:t>CLASSIFICATION OF PHD STUDEIS</a:t>
            </a:r>
            <a:endParaRPr lang="en-US" sz="4400" dirty="0"/>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257361" y="1027235"/>
            <a:ext cx="9093649" cy="5542377"/>
          </a:xfrm>
          <a:blipFill>
            <a:blip r:embed="rId3"/>
            <a:tile tx="0" ty="0" sx="100000" sy="100000" flip="none" algn="tl"/>
          </a:blipFill>
        </p:spPr>
        <p:txBody>
          <a:bodyPr>
            <a:normAutofit/>
          </a:bodyPr>
          <a:lstStyle/>
          <a:p>
            <a:pPr algn="ctr"/>
            <a:endParaRPr lang="en-US" b="1" dirty="0">
              <a:solidFill>
                <a:schemeClr val="tx1"/>
              </a:solidFill>
            </a:endParaRPr>
          </a:p>
          <a:p>
            <a:pPr algn="ctr"/>
            <a:r>
              <a:rPr lang="en-US" dirty="0">
                <a:solidFill>
                  <a:schemeClr val="tx1"/>
                </a:solidFill>
              </a:rPr>
              <a:t>"Ali </a:t>
            </a:r>
            <a:r>
              <a:rPr lang="en-US" dirty="0" err="1">
                <a:solidFill>
                  <a:schemeClr val="tx1"/>
                </a:solidFill>
              </a:rPr>
              <a:t>təhsilin</a:t>
            </a:r>
            <a:r>
              <a:rPr lang="en-US" dirty="0">
                <a:solidFill>
                  <a:schemeClr val="tx1"/>
                </a:solidFill>
              </a:rPr>
              <a:t> </a:t>
            </a:r>
            <a:r>
              <a:rPr lang="en-US" dirty="0" err="1">
                <a:solidFill>
                  <a:schemeClr val="tx1"/>
                </a:solidFill>
              </a:rPr>
              <a:t>doktorantura</a:t>
            </a:r>
            <a:r>
              <a:rPr lang="en-US" dirty="0">
                <a:solidFill>
                  <a:schemeClr val="tx1"/>
                </a:solidFill>
              </a:rPr>
              <a:t> </a:t>
            </a:r>
            <a:r>
              <a:rPr lang="en-US" dirty="0" err="1">
                <a:solidFill>
                  <a:schemeClr val="tx1"/>
                </a:solidFill>
              </a:rPr>
              <a:t>səviyyəsi</a:t>
            </a:r>
            <a:r>
              <a:rPr lang="en-US" dirty="0">
                <a:solidFill>
                  <a:schemeClr val="tx1"/>
                </a:solidFill>
              </a:rPr>
              <a:t> </a:t>
            </a:r>
            <a:r>
              <a:rPr lang="en-US" dirty="0" err="1">
                <a:solidFill>
                  <a:schemeClr val="tx1"/>
                </a:solidFill>
              </a:rPr>
              <a:t>üzrə</a:t>
            </a:r>
            <a:r>
              <a:rPr lang="en-US" dirty="0">
                <a:solidFill>
                  <a:schemeClr val="tx1"/>
                </a:solidFill>
              </a:rPr>
              <a:t> </a:t>
            </a:r>
            <a:r>
              <a:rPr lang="en-US" dirty="0" err="1">
                <a:solidFill>
                  <a:schemeClr val="tx1"/>
                </a:solidFill>
              </a:rPr>
              <a:t>ixtisasların</a:t>
            </a:r>
            <a:r>
              <a:rPr lang="en-US" dirty="0">
                <a:solidFill>
                  <a:schemeClr val="tx1"/>
                </a:solidFill>
              </a:rPr>
              <a:t> </a:t>
            </a:r>
            <a:r>
              <a:rPr lang="en-US" dirty="0" err="1">
                <a:solidFill>
                  <a:schemeClr val="tx1"/>
                </a:solidFill>
              </a:rPr>
              <a:t>Təsnifatı"nın</a:t>
            </a:r>
            <a:r>
              <a:rPr lang="en-US" dirty="0">
                <a:solidFill>
                  <a:schemeClr val="tx1"/>
                </a:solidFill>
              </a:rPr>
              <a:t> </a:t>
            </a:r>
          </a:p>
          <a:p>
            <a:pPr algn="ctr"/>
            <a:r>
              <a:rPr lang="en-US" dirty="0" err="1">
                <a:solidFill>
                  <a:schemeClr val="tx1"/>
                </a:solidFill>
              </a:rPr>
              <a:t>təsdiq</a:t>
            </a:r>
            <a:r>
              <a:rPr lang="en-US" dirty="0">
                <a:solidFill>
                  <a:schemeClr val="tx1"/>
                </a:solidFill>
              </a:rPr>
              <a:t> </a:t>
            </a:r>
            <a:r>
              <a:rPr lang="en-US" dirty="0" err="1">
                <a:solidFill>
                  <a:schemeClr val="tx1"/>
                </a:solidFill>
              </a:rPr>
              <a:t>edilməsi</a:t>
            </a:r>
            <a:r>
              <a:rPr lang="en-US" dirty="0">
                <a:solidFill>
                  <a:schemeClr val="tx1"/>
                </a:solidFill>
              </a:rPr>
              <a:t> </a:t>
            </a:r>
            <a:r>
              <a:rPr lang="en-US" dirty="0" err="1">
                <a:solidFill>
                  <a:schemeClr val="tx1"/>
                </a:solidFill>
              </a:rPr>
              <a:t>haqqında</a:t>
            </a:r>
            <a:endParaRPr lang="en-US" dirty="0">
              <a:solidFill>
                <a:schemeClr val="tx1"/>
              </a:solidFill>
            </a:endParaRPr>
          </a:p>
          <a:p>
            <a:pPr algn="ctr"/>
            <a:r>
              <a:rPr lang="en-US" dirty="0">
                <a:solidFill>
                  <a:schemeClr val="tx1"/>
                </a:solidFill>
              </a:rPr>
              <a:t>AZƏRBAYCAN RESPUBLIKASI </a:t>
            </a:r>
          </a:p>
          <a:p>
            <a:pPr algn="ctr"/>
            <a:r>
              <a:rPr lang="en-US" dirty="0">
                <a:solidFill>
                  <a:schemeClr val="tx1"/>
                </a:solidFill>
              </a:rPr>
              <a:t>NAZIRLƏR KABINETI </a:t>
            </a:r>
          </a:p>
          <a:p>
            <a:pPr algn="ctr"/>
            <a:r>
              <a:rPr lang="en-US" dirty="0">
                <a:solidFill>
                  <a:schemeClr val="tx1"/>
                </a:solidFill>
              </a:rPr>
              <a:t> QƏRAR</a:t>
            </a:r>
          </a:p>
          <a:p>
            <a:pPr algn="ctr"/>
            <a:r>
              <a:rPr lang="en-US" dirty="0">
                <a:solidFill>
                  <a:schemeClr val="tx1"/>
                </a:solidFill>
              </a:rPr>
              <a:t> № 65</a:t>
            </a:r>
          </a:p>
          <a:p>
            <a:pPr algn="ctr"/>
            <a:r>
              <a:rPr lang="en-US" dirty="0">
                <a:solidFill>
                  <a:schemeClr val="tx1"/>
                </a:solidFill>
              </a:rPr>
              <a:t> </a:t>
            </a:r>
            <a:r>
              <a:rPr lang="en-US" dirty="0" err="1">
                <a:solidFill>
                  <a:schemeClr val="tx1"/>
                </a:solidFill>
              </a:rPr>
              <a:t>Bakı</a:t>
            </a:r>
            <a:r>
              <a:rPr lang="en-US" dirty="0">
                <a:solidFill>
                  <a:schemeClr val="tx1"/>
                </a:solidFill>
              </a:rPr>
              <a:t> </a:t>
            </a:r>
            <a:r>
              <a:rPr lang="en-US" dirty="0" err="1">
                <a:solidFill>
                  <a:schemeClr val="tx1"/>
                </a:solidFill>
              </a:rPr>
              <a:t>şəhəri</a:t>
            </a:r>
            <a:r>
              <a:rPr lang="en-US" dirty="0">
                <a:solidFill>
                  <a:schemeClr val="tx1"/>
                </a:solidFill>
              </a:rPr>
              <a:t>, 15 mart 2012-ci </a:t>
            </a:r>
            <a:r>
              <a:rPr lang="en-US" dirty="0" err="1">
                <a:solidFill>
                  <a:schemeClr val="tx1"/>
                </a:solidFill>
              </a:rPr>
              <a:t>il</a:t>
            </a:r>
            <a:endParaRPr lang="en-US" dirty="0">
              <a:solidFill>
                <a:schemeClr val="tx1"/>
              </a:solidFill>
            </a:endParaRPr>
          </a:p>
          <a:p>
            <a:pPr algn="ctr"/>
            <a:r>
              <a:rPr lang="en-US" dirty="0">
                <a:solidFill>
                  <a:schemeClr val="tx1"/>
                </a:solidFill>
              </a:rPr>
              <a:t> "Ali </a:t>
            </a:r>
            <a:r>
              <a:rPr lang="en-US" dirty="0" err="1">
                <a:solidFill>
                  <a:schemeClr val="tx1"/>
                </a:solidFill>
              </a:rPr>
              <a:t>təhsilin</a:t>
            </a:r>
            <a:r>
              <a:rPr lang="en-US" dirty="0">
                <a:solidFill>
                  <a:schemeClr val="tx1"/>
                </a:solidFill>
              </a:rPr>
              <a:t> </a:t>
            </a:r>
            <a:r>
              <a:rPr lang="en-US" dirty="0" err="1">
                <a:solidFill>
                  <a:schemeClr val="tx1"/>
                </a:solidFill>
              </a:rPr>
              <a:t>doktorantura</a:t>
            </a:r>
            <a:r>
              <a:rPr lang="en-US" dirty="0">
                <a:solidFill>
                  <a:schemeClr val="tx1"/>
                </a:solidFill>
              </a:rPr>
              <a:t> </a:t>
            </a:r>
            <a:r>
              <a:rPr lang="en-US" dirty="0" err="1">
                <a:solidFill>
                  <a:schemeClr val="tx1"/>
                </a:solidFill>
              </a:rPr>
              <a:t>səviyyəsi</a:t>
            </a:r>
            <a:r>
              <a:rPr lang="en-US" dirty="0">
                <a:solidFill>
                  <a:schemeClr val="tx1"/>
                </a:solidFill>
              </a:rPr>
              <a:t> </a:t>
            </a:r>
            <a:r>
              <a:rPr lang="en-US" dirty="0" err="1">
                <a:solidFill>
                  <a:schemeClr val="tx1"/>
                </a:solidFill>
              </a:rPr>
              <a:t>üzrə</a:t>
            </a:r>
            <a:r>
              <a:rPr lang="en-US" dirty="0">
                <a:solidFill>
                  <a:schemeClr val="tx1"/>
                </a:solidFill>
              </a:rPr>
              <a:t> </a:t>
            </a:r>
            <a:r>
              <a:rPr lang="en-US" dirty="0" err="1">
                <a:solidFill>
                  <a:schemeClr val="tx1"/>
                </a:solidFill>
              </a:rPr>
              <a:t>ixtisasların</a:t>
            </a:r>
            <a:r>
              <a:rPr lang="en-US" dirty="0">
                <a:solidFill>
                  <a:schemeClr val="tx1"/>
                </a:solidFill>
              </a:rPr>
              <a:t> </a:t>
            </a:r>
            <a:r>
              <a:rPr lang="en-US" dirty="0" err="1">
                <a:solidFill>
                  <a:schemeClr val="tx1"/>
                </a:solidFill>
              </a:rPr>
              <a:t>Təsnifatı"nın</a:t>
            </a:r>
            <a:r>
              <a:rPr lang="en-US" dirty="0">
                <a:solidFill>
                  <a:schemeClr val="tx1"/>
                </a:solidFill>
              </a:rPr>
              <a:t> </a:t>
            </a:r>
            <a:r>
              <a:rPr lang="en-US" dirty="0" err="1">
                <a:solidFill>
                  <a:schemeClr val="tx1"/>
                </a:solidFill>
              </a:rPr>
              <a:t>təsdiq</a:t>
            </a:r>
            <a:r>
              <a:rPr lang="en-US" dirty="0">
                <a:solidFill>
                  <a:schemeClr val="tx1"/>
                </a:solidFill>
              </a:rPr>
              <a:t> </a:t>
            </a:r>
            <a:r>
              <a:rPr lang="en-US" dirty="0" err="1">
                <a:solidFill>
                  <a:schemeClr val="tx1"/>
                </a:solidFill>
              </a:rPr>
              <a:t>edilməsi</a:t>
            </a:r>
            <a:r>
              <a:rPr lang="en-US" dirty="0">
                <a:solidFill>
                  <a:schemeClr val="tx1"/>
                </a:solidFill>
              </a:rPr>
              <a:t> </a:t>
            </a:r>
            <a:r>
              <a:rPr lang="en-US" dirty="0" err="1">
                <a:solidFill>
                  <a:schemeClr val="tx1"/>
                </a:solidFill>
              </a:rPr>
              <a:t>haqqında</a:t>
            </a:r>
            <a:endParaRPr lang="en-US" dirty="0">
              <a:solidFill>
                <a:schemeClr val="tx1"/>
              </a:solidFill>
            </a:endParaRPr>
          </a:p>
          <a:p>
            <a:pPr algn="ctr"/>
            <a:endParaRPr lang="en-US" b="1" dirty="0">
              <a:solidFill>
                <a:schemeClr val="tx1"/>
              </a:solidFill>
            </a:endParaRPr>
          </a:p>
          <a:p>
            <a:pPr algn="ctr"/>
            <a:r>
              <a:rPr lang="en-US" b="1" dirty="0">
                <a:solidFill>
                  <a:schemeClr val="tx1"/>
                </a:solidFill>
              </a:rPr>
              <a:t>DECISION BY CM OF </a:t>
            </a:r>
            <a:r>
              <a:rPr lang="en-US" b="1" dirty="0" err="1">
                <a:solidFill>
                  <a:schemeClr val="tx1"/>
                </a:solidFill>
              </a:rPr>
              <a:t>ar</a:t>
            </a:r>
            <a:r>
              <a:rPr lang="en-US" b="1" dirty="0">
                <a:solidFill>
                  <a:schemeClr val="tx1"/>
                </a:solidFill>
              </a:rPr>
              <a:t> –MARCH 15, 2102</a:t>
            </a:r>
          </a:p>
          <a:p>
            <a:pPr algn="ctr"/>
            <a:endParaRPr lang="en-US" dirty="0">
              <a:solidFill>
                <a:schemeClr val="tx1"/>
              </a:solidFill>
            </a:endParaRPr>
          </a:p>
          <a:p>
            <a:pPr marL="342900" indent="-342900">
              <a:buClrTx/>
              <a:buSzPct val="70000"/>
              <a:buFont typeface="Century Gothic" panose="020B0502020202020204" pitchFamily="34" charset="0"/>
              <a:buChar char="■"/>
            </a:pPr>
            <a:endParaRPr lang="en-US" sz="3200"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a:p>
            <a:pPr marL="342900" indent="-342900">
              <a:buFontTx/>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138604648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75483" y="274247"/>
            <a:ext cx="10582704" cy="704849"/>
          </a:xfrm>
        </p:spPr>
        <p:txBody>
          <a:bodyPr>
            <a:noAutofit/>
          </a:bodyPr>
          <a:lstStyle/>
          <a:p>
            <a:r>
              <a:rPr lang="en-US" sz="4000" dirty="0">
                <a:latin typeface="Times New Roman" panose="02020603050405020304" pitchFamily="18" charset="0"/>
                <a:cs typeface="Times New Roman" panose="02020603050405020304" pitchFamily="18" charset="0"/>
              </a:rPr>
              <a:t>CLASSIFICATION OF PHD SPECIALITEIS</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4752661" y="1135626"/>
            <a:ext cx="3813204" cy="5571201"/>
          </a:xfrm>
          <a:blipFill>
            <a:blip r:embed="rId3"/>
            <a:tile tx="0" ty="0" sx="100000" sy="100000" flip="none" algn="tl"/>
          </a:blipFill>
        </p:spPr>
        <p:txBody>
          <a:bodyPr>
            <a:normAutofit lnSpcReduction="10000"/>
          </a:bodyPr>
          <a:lstStyle/>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ECONOMICS </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GEOGRAPHY</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HISTORY </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LAW</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PHILOLOGY</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EDUCATION</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POLITICAL SCIENCES</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PSYCHOLOGY</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ART</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SOCIOLOGY</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ARCHTECTURE</a:t>
            </a:r>
          </a:p>
          <a:p>
            <a:pPr marL="342900" indent="-342900">
              <a:buFontTx/>
              <a:buChar char="-"/>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PHILOSOHY</a:t>
            </a:r>
          </a:p>
          <a:p>
            <a:pPr marL="342900" indent="-342900">
              <a:buFontTx/>
              <a:buChar char="-"/>
            </a:pPr>
            <a:endParaRPr lang="en-US" sz="24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FontTx/>
              <a:buChar char="-"/>
            </a:pPr>
            <a:endParaRPr lang="en-US" sz="24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46CD335-90AF-486F-9E33-2C291B215B98}"/>
              </a:ext>
            </a:extLst>
          </p:cNvPr>
          <p:cNvSpPr txBox="1"/>
          <p:nvPr/>
        </p:nvSpPr>
        <p:spPr>
          <a:xfrm>
            <a:off x="653814" y="1253342"/>
            <a:ext cx="3200400" cy="5632311"/>
          </a:xfrm>
          <a:prstGeom prst="rect">
            <a:avLst/>
          </a:prstGeom>
          <a:noFill/>
        </p:spPr>
        <p:txBody>
          <a:bodyPr wrap="square" rtlCol="0">
            <a:spAutoFit/>
          </a:bodyPr>
          <a:lstStyle/>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MATH</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MECHANICS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ASTRONOMY</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PHYSICS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CHEMISTRY</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BIOLOGICAL SCIENCES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EARTH SCIENCES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AGRARINA SCIENCES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MEDICAL SCIENCES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TECHNICAL SCIENCES</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PHARMATHY</a:t>
            </a:r>
          </a:p>
          <a:p>
            <a:pPr>
              <a:buClrTx/>
              <a:buSzPct val="70000"/>
            </a:pPr>
            <a:r>
              <a:rPr lang="en-US" sz="2400" dirty="0">
                <a:solidFill>
                  <a:schemeClr val="tx1">
                    <a:lumMod val="85000"/>
                    <a:lumOff val="15000"/>
                  </a:schemeClr>
                </a:solidFill>
                <a:latin typeface="Times New Roman" panose="02020603050405020304" pitchFamily="18" charset="0"/>
                <a:cs typeface="Times New Roman" panose="02020603050405020304" pitchFamily="18" charset="0"/>
              </a:rPr>
              <a:t>ANTROPOLOGY</a:t>
            </a:r>
          </a:p>
        </p:txBody>
      </p:sp>
    </p:spTree>
    <p:extLst>
      <p:ext uri="{BB962C8B-B14F-4D97-AF65-F5344CB8AC3E}">
        <p14:creationId xmlns:p14="http://schemas.microsoft.com/office/powerpoint/2010/main" val="226742791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FEBCA14-9AF1-4259-9E1D-49E7482EA524}"/>
              </a:ext>
            </a:extLst>
          </p:cNvPr>
          <p:cNvSpPr>
            <a:spLocks noGrp="1"/>
          </p:cNvSpPr>
          <p:nvPr>
            <p:ph type="ctrTitle"/>
          </p:nvPr>
        </p:nvSpPr>
        <p:spPr>
          <a:xfrm>
            <a:off x="257361" y="304801"/>
            <a:ext cx="9546522" cy="704849"/>
          </a:xfrm>
        </p:spPr>
        <p:txBody>
          <a:bodyPr>
            <a:noAutofit/>
          </a:bodyPr>
          <a:lstStyle/>
          <a:p>
            <a:pPr algn="ctr"/>
            <a:r>
              <a:rPr lang="en-US" sz="3200" dirty="0">
                <a:latin typeface="Times New Roman" panose="02020603050405020304" pitchFamily="18" charset="0"/>
                <a:cs typeface="Times New Roman" panose="02020603050405020304" pitchFamily="18" charset="0"/>
              </a:rPr>
              <a:t>REQIREMENTS FOR COMPILATION OF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PHD DISSERATION (1)</a:t>
            </a:r>
          </a:p>
        </p:txBody>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483797" y="1143000"/>
            <a:ext cx="8987050" cy="5715000"/>
          </a:xfrm>
          <a:blipFill>
            <a:blip r:embed="rId3"/>
            <a:tile tx="0" ty="0" sx="100000" sy="100000" flip="none" algn="tl"/>
          </a:blipFill>
        </p:spPr>
        <p:txBody>
          <a:bodyPr>
            <a:normAutofit fontScale="40000" lnSpcReduction="20000"/>
          </a:bodyPr>
          <a:lstStyle/>
          <a:p>
            <a:pPr algn="ctr">
              <a:spcBef>
                <a:spcPts val="0"/>
              </a:spcBef>
            </a:pPr>
            <a:endParaRPr lang="en-US" sz="4500"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sz="4500" dirty="0" err="1">
                <a:solidFill>
                  <a:srgbClr val="000000"/>
                </a:solidFill>
                <a:latin typeface="Times New Roman" panose="02020603050405020304" pitchFamily="18" charset="0"/>
                <a:ea typeface="Times New Roman" panose="02020603050405020304" pitchFamily="18" charset="0"/>
              </a:rPr>
              <a:t>Azərbaycan</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Respublikasının</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Prezidenti</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yanında</a:t>
            </a:r>
            <a:r>
              <a:rPr lang="en-US" sz="4500" dirty="0">
                <a:solidFill>
                  <a:srgbClr val="000000"/>
                </a:solidFill>
                <a:latin typeface="Times New Roman" panose="02020603050405020304" pitchFamily="18" charset="0"/>
                <a:ea typeface="Times New Roman" panose="02020603050405020304" pitchFamily="18" charset="0"/>
              </a:rPr>
              <a:t> Ali </a:t>
            </a:r>
            <a:r>
              <a:rPr lang="en-US" sz="4500" dirty="0" err="1">
                <a:solidFill>
                  <a:srgbClr val="000000"/>
                </a:solidFill>
                <a:latin typeface="Times New Roman" panose="02020603050405020304" pitchFamily="18" charset="0"/>
                <a:ea typeface="Times New Roman" panose="02020603050405020304" pitchFamily="18" charset="0"/>
              </a:rPr>
              <a:t>Attestasiya</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Komissiyası</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Rəyasət</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Heyətinin</a:t>
            </a:r>
            <a:r>
              <a:rPr lang="en-US" sz="4500" dirty="0">
                <a:solidFill>
                  <a:srgbClr val="000000"/>
                </a:solidFill>
                <a:latin typeface="Times New Roman" panose="02020603050405020304" pitchFamily="18" charset="0"/>
                <a:ea typeface="Times New Roman" panose="02020603050405020304" pitchFamily="18" charset="0"/>
              </a:rPr>
              <a:t> </a:t>
            </a:r>
            <a:br>
              <a:rPr lang="en-US" sz="4500" dirty="0">
                <a:solidFill>
                  <a:srgbClr val="000000"/>
                </a:solidFill>
                <a:latin typeface="Times New Roman" panose="02020603050405020304" pitchFamily="18" charset="0"/>
                <a:ea typeface="Times New Roman" panose="02020603050405020304" pitchFamily="18" charset="0"/>
              </a:rPr>
            </a:br>
            <a:r>
              <a:rPr lang="en-US" sz="4500" dirty="0">
                <a:solidFill>
                  <a:srgbClr val="000000"/>
                </a:solidFill>
                <a:latin typeface="Times New Roman" panose="02020603050405020304" pitchFamily="18" charset="0"/>
                <a:ea typeface="Times New Roman" panose="02020603050405020304" pitchFamily="18" charset="0"/>
              </a:rPr>
              <a:t>19 </a:t>
            </a:r>
            <a:r>
              <a:rPr lang="en-US" sz="4500" dirty="0" err="1">
                <a:solidFill>
                  <a:srgbClr val="000000"/>
                </a:solidFill>
                <a:latin typeface="Times New Roman" panose="02020603050405020304" pitchFamily="18" charset="0"/>
                <a:ea typeface="Times New Roman" panose="02020603050405020304" pitchFamily="18" charset="0"/>
              </a:rPr>
              <a:t>sentyabr</a:t>
            </a:r>
            <a:r>
              <a:rPr lang="en-US" sz="4500" dirty="0">
                <a:solidFill>
                  <a:srgbClr val="000000"/>
                </a:solidFill>
                <a:latin typeface="Times New Roman" panose="02020603050405020304" pitchFamily="18" charset="0"/>
                <a:ea typeface="Times New Roman" panose="02020603050405020304" pitchFamily="18" charset="0"/>
              </a:rPr>
              <a:t> 2003-cü </a:t>
            </a:r>
            <a:r>
              <a:rPr lang="en-US" sz="4500" dirty="0" err="1">
                <a:solidFill>
                  <a:srgbClr val="000000"/>
                </a:solidFill>
                <a:latin typeface="Times New Roman" panose="02020603050405020304" pitchFamily="18" charset="0"/>
                <a:ea typeface="Times New Roman" panose="02020603050405020304" pitchFamily="18" charset="0"/>
              </a:rPr>
              <a:t>il</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tarixli</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protokol</a:t>
            </a:r>
            <a:r>
              <a:rPr lang="en-US" sz="4500" dirty="0">
                <a:solidFill>
                  <a:srgbClr val="000000"/>
                </a:solidFill>
                <a:latin typeface="Times New Roman" panose="02020603050405020304" pitchFamily="18" charset="0"/>
                <a:ea typeface="Times New Roman" panose="02020603050405020304" pitchFamily="18" charset="0"/>
              </a:rPr>
              <a:t> №12) </a:t>
            </a:r>
            <a:r>
              <a:rPr lang="en-US" sz="4500" dirty="0" err="1">
                <a:solidFill>
                  <a:srgbClr val="000000"/>
                </a:solidFill>
                <a:latin typeface="Times New Roman" panose="02020603050405020304" pitchFamily="18" charset="0"/>
                <a:ea typeface="Times New Roman" panose="02020603050405020304" pitchFamily="18" charset="0"/>
              </a:rPr>
              <a:t>və</a:t>
            </a:r>
            <a:br>
              <a:rPr lang="en-US" sz="4500" dirty="0">
                <a:solidFill>
                  <a:srgbClr val="000000"/>
                </a:solidFill>
                <a:latin typeface="Times New Roman" panose="02020603050405020304" pitchFamily="18" charset="0"/>
                <a:ea typeface="Times New Roman" panose="02020603050405020304" pitchFamily="18" charset="0"/>
              </a:rPr>
            </a:br>
            <a:r>
              <a:rPr lang="en-US" sz="4500" dirty="0">
                <a:solidFill>
                  <a:srgbClr val="000000"/>
                </a:solidFill>
                <a:latin typeface="Times New Roman" panose="02020603050405020304" pitchFamily="18" charset="0"/>
                <a:ea typeface="Times New Roman" panose="02020603050405020304" pitchFamily="18" charset="0"/>
              </a:rPr>
              <a:t>06 </a:t>
            </a:r>
            <a:r>
              <a:rPr lang="en-US" sz="4500" dirty="0" err="1">
                <a:solidFill>
                  <a:srgbClr val="000000"/>
                </a:solidFill>
                <a:latin typeface="Times New Roman" panose="02020603050405020304" pitchFamily="18" charset="0"/>
                <a:ea typeface="Times New Roman" panose="02020603050405020304" pitchFamily="18" charset="0"/>
              </a:rPr>
              <a:t>iyun</a:t>
            </a:r>
            <a:r>
              <a:rPr lang="en-US" sz="4500" dirty="0">
                <a:solidFill>
                  <a:srgbClr val="000000"/>
                </a:solidFill>
                <a:latin typeface="Times New Roman" panose="02020603050405020304" pitchFamily="18" charset="0"/>
                <a:ea typeface="Times New Roman" panose="02020603050405020304" pitchFamily="18" charset="0"/>
              </a:rPr>
              <a:t> 2004-cü </a:t>
            </a:r>
            <a:r>
              <a:rPr lang="en-US" sz="4500" dirty="0" err="1">
                <a:solidFill>
                  <a:srgbClr val="000000"/>
                </a:solidFill>
                <a:latin typeface="Times New Roman" panose="02020603050405020304" pitchFamily="18" charset="0"/>
                <a:ea typeface="Times New Roman" panose="02020603050405020304" pitchFamily="18" charset="0"/>
              </a:rPr>
              <a:t>il</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tarixli</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protokol</a:t>
            </a:r>
            <a:r>
              <a:rPr lang="en-US" sz="4500" dirty="0">
                <a:solidFill>
                  <a:srgbClr val="000000"/>
                </a:solidFill>
                <a:latin typeface="Times New Roman" panose="02020603050405020304" pitchFamily="18" charset="0"/>
                <a:ea typeface="Times New Roman" panose="02020603050405020304" pitchFamily="18" charset="0"/>
              </a:rPr>
              <a:t> №11) </a:t>
            </a:r>
            <a:br>
              <a:rPr lang="en-US" sz="4500" dirty="0">
                <a:solidFill>
                  <a:srgbClr val="000000"/>
                </a:solidFill>
                <a:latin typeface="Times New Roman" panose="02020603050405020304" pitchFamily="18" charset="0"/>
                <a:ea typeface="Times New Roman" panose="02020603050405020304" pitchFamily="18" charset="0"/>
              </a:rPr>
            </a:br>
            <a:r>
              <a:rPr lang="en-US" sz="4500" dirty="0" err="1">
                <a:solidFill>
                  <a:srgbClr val="000000"/>
                </a:solidFill>
                <a:latin typeface="Times New Roman" panose="02020603050405020304" pitchFamily="18" charset="0"/>
                <a:ea typeface="Times New Roman" panose="02020603050405020304" pitchFamily="18" charset="0"/>
              </a:rPr>
              <a:t>qərarları</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ilə</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edilmiş</a:t>
            </a:r>
            <a:r>
              <a:rPr lang="en-US" sz="4500" dirty="0">
                <a:solidFill>
                  <a:srgbClr val="000000"/>
                </a:solidFill>
                <a:latin typeface="Times New Roman" panose="02020603050405020304" pitchFamily="18" charset="0"/>
                <a:ea typeface="Times New Roman" panose="02020603050405020304" pitchFamily="18" charset="0"/>
              </a:rPr>
              <a:t> </a:t>
            </a:r>
            <a:r>
              <a:rPr lang="en-US" sz="4500" dirty="0" err="1">
                <a:solidFill>
                  <a:srgbClr val="000000"/>
                </a:solidFill>
                <a:latin typeface="Times New Roman" panose="02020603050405020304" pitchFamily="18" charset="0"/>
                <a:ea typeface="Times New Roman" panose="02020603050405020304" pitchFamily="18" charset="0"/>
              </a:rPr>
              <a:t>dəyişikliklərlə</a:t>
            </a:r>
            <a:r>
              <a:rPr lang="en-US" sz="4500" dirty="0">
                <a:solidFill>
                  <a:srgbClr val="000000"/>
                </a:solidFill>
                <a:latin typeface="Times New Roman" panose="02020603050405020304" pitchFamily="18" charset="0"/>
                <a:ea typeface="Times New Roman" panose="02020603050405020304" pitchFamily="18" charset="0"/>
              </a:rPr>
              <a:t>)</a:t>
            </a:r>
            <a:r>
              <a:rPr lang="en-US" sz="6400" dirty="0">
                <a:solidFill>
                  <a:srgbClr val="000000"/>
                </a:solidFill>
                <a:latin typeface="Times New Roman" panose="02020603050405020304" pitchFamily="18" charset="0"/>
                <a:ea typeface="Times New Roman" panose="02020603050405020304" pitchFamily="18" charset="0"/>
              </a:rPr>
              <a:t> </a:t>
            </a:r>
            <a:endParaRPr lang="en-US" sz="6400" dirty="0">
              <a:latin typeface="Times New Roman" panose="02020603050405020304" pitchFamily="18" charset="0"/>
              <a:ea typeface="Times New Roman" panose="02020603050405020304" pitchFamily="18" charset="0"/>
            </a:endParaRPr>
          </a:p>
          <a:p>
            <a:r>
              <a:rPr lang="en-US" sz="6400" b="1" dirty="0">
                <a:solidFill>
                  <a:srgbClr val="000000"/>
                </a:solidFill>
                <a:latin typeface="Times New Roman" panose="02020603050405020304" pitchFamily="18" charset="0"/>
                <a:ea typeface="Times New Roman" panose="02020603050405020304" pitchFamily="18" charset="0"/>
              </a:rPr>
              <a:t>1. </a:t>
            </a:r>
            <a:r>
              <a:rPr lang="en-US" sz="6400" b="1" dirty="0" err="1">
                <a:solidFill>
                  <a:srgbClr val="000000"/>
                </a:solidFill>
                <a:latin typeface="Times New Roman" panose="02020603050405020304" pitchFamily="18" charset="0"/>
                <a:ea typeface="Times New Roman" panose="02020603050405020304" pitchFamily="18" charset="0"/>
              </a:rPr>
              <a:t>Dissertasiyanın</a:t>
            </a:r>
            <a:r>
              <a:rPr lang="en-US" sz="6400" b="1" dirty="0">
                <a:solidFill>
                  <a:srgbClr val="000000"/>
                </a:solidFill>
                <a:latin typeface="Times New Roman" panose="02020603050405020304" pitchFamily="18" charset="0"/>
                <a:ea typeface="Times New Roman" panose="02020603050405020304" pitchFamily="18" charset="0"/>
              </a:rPr>
              <a:t> </a:t>
            </a:r>
            <a:r>
              <a:rPr lang="en-US" sz="6400" b="1" dirty="0" err="1">
                <a:solidFill>
                  <a:srgbClr val="000000"/>
                </a:solidFill>
                <a:latin typeface="Times New Roman" panose="02020603050405020304" pitchFamily="18" charset="0"/>
                <a:ea typeface="Times New Roman" panose="02020603050405020304" pitchFamily="18" charset="0"/>
              </a:rPr>
              <a:t>strukturu</a:t>
            </a:r>
            <a:r>
              <a:rPr lang="en-US" sz="6400" b="1" dirty="0">
                <a:solidFill>
                  <a:srgbClr val="000000"/>
                </a:solidFill>
                <a:latin typeface="Times New Roman" panose="02020603050405020304" pitchFamily="18" charset="0"/>
                <a:ea typeface="Times New Roman" panose="02020603050405020304" pitchFamily="18" charset="0"/>
              </a:rPr>
              <a:t>:</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üz</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vərəqi</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mündəricat</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ixtisarların</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siyahısı</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dissertasiyada</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varsa</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giriş</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əsas</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hissə</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dissertasiyanın</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məzmunu</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nəticə</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istifadə</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edilmiş</a:t>
            </a: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ədəbiyyat</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r>
              <a:rPr lang="en-US" sz="6400" dirty="0">
                <a:solidFill>
                  <a:srgbClr val="000000"/>
                </a:solidFill>
                <a:latin typeface="Times New Roman" panose="02020603050405020304" pitchFamily="18" charset="0"/>
                <a:ea typeface="Times New Roman" panose="02020603050405020304" pitchFamily="18" charset="0"/>
              </a:rPr>
              <a:t>- </a:t>
            </a:r>
            <a:r>
              <a:rPr lang="en-US" sz="6400" dirty="0" err="1">
                <a:solidFill>
                  <a:srgbClr val="000000"/>
                </a:solidFill>
                <a:latin typeface="Times New Roman" panose="02020603050405020304" pitchFamily="18" charset="0"/>
                <a:ea typeface="Times New Roman" panose="02020603050405020304" pitchFamily="18" charset="0"/>
              </a:rPr>
              <a:t>əlavələr</a:t>
            </a:r>
            <a:r>
              <a:rPr lang="en-US" sz="6400" dirty="0">
                <a:solidFill>
                  <a:srgbClr val="000000"/>
                </a:solidFill>
                <a:latin typeface="Times New Roman" panose="02020603050405020304" pitchFamily="18" charset="0"/>
                <a:ea typeface="Times New Roman" panose="02020603050405020304" pitchFamily="18" charset="0"/>
              </a:rPr>
              <a:t>. </a:t>
            </a:r>
            <a:br>
              <a:rPr lang="en-US" sz="6400" dirty="0">
                <a:solidFill>
                  <a:srgbClr val="000000"/>
                </a:solidFill>
                <a:latin typeface="Times New Roman" panose="02020603050405020304" pitchFamily="18" charset="0"/>
                <a:ea typeface="Times New Roman" panose="02020603050405020304" pitchFamily="18" charset="0"/>
              </a:rPr>
            </a:br>
            <a:br>
              <a:rPr lang="en-US" sz="6400" dirty="0">
                <a:solidFill>
                  <a:srgbClr val="000000"/>
                </a:solidFill>
                <a:latin typeface="Times New Roman" panose="02020603050405020304" pitchFamily="18" charset="0"/>
                <a:ea typeface="Times New Roman" panose="02020603050405020304" pitchFamily="18" charset="0"/>
              </a:rPr>
            </a:br>
            <a:endParaRPr lang="en-US" dirty="0">
              <a:solidFill>
                <a:schemeClr val="tx1">
                  <a:lumMod val="85000"/>
                  <a:lumOff val="15000"/>
                </a:schemeClr>
              </a:solidFill>
            </a:endParaRPr>
          </a:p>
        </p:txBody>
      </p:sp>
    </p:spTree>
    <p:extLst>
      <p:ext uri="{BB962C8B-B14F-4D97-AF65-F5344CB8AC3E}">
        <p14:creationId xmlns:p14="http://schemas.microsoft.com/office/powerpoint/2010/main" val="202366224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AD6D2D64-3800-40CF-91DC-95FD17FBABA6}"/>
              </a:ext>
            </a:extLst>
          </p:cNvPr>
          <p:cNvSpPr>
            <a:spLocks noGrp="1"/>
          </p:cNvSpPr>
          <p:nvPr>
            <p:ph type="subTitle" idx="1"/>
          </p:nvPr>
        </p:nvSpPr>
        <p:spPr>
          <a:xfrm>
            <a:off x="483797" y="250723"/>
            <a:ext cx="8339883" cy="6710516"/>
          </a:xfrm>
          <a:blipFill>
            <a:blip r:embed="rId3"/>
            <a:tile tx="0" ty="0" sx="100000" sy="100000" flip="none" algn="tl"/>
          </a:blipFill>
        </p:spPr>
        <p:txBody>
          <a:bodyPr>
            <a:normAutofit fontScale="85000" lnSpcReduction="20000"/>
          </a:bodyPr>
          <a:lstStyle/>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AZƏRBAYCAN RESPUBLİKASI TƏHSİL NAZİRLİYİ</a:t>
            </a:r>
          </a:p>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XƏZƏR UNİVERSİTETİ</a:t>
            </a: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err="1">
                <a:solidFill>
                  <a:srgbClr val="000000"/>
                </a:solidFill>
                <a:latin typeface="Times New Roman" panose="02020603050405020304" pitchFamily="18" charset="0"/>
                <a:ea typeface="Times New Roman" panose="02020603050405020304" pitchFamily="18" charset="0"/>
              </a:rPr>
              <a:t>Əlyazması</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hüququnda</a:t>
            </a: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HÜSEYNOVA SARA MÜBARİZ QIZI</a:t>
            </a: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DÜNYA TİCARƏT TƏŞKİLATI VƏ AZƏRBAYCANIN BU TƏŞKİLATA ÜZVLÜK MƏSƏLƏLƏRİNİN İQTİSADİ VƏ SOSİAL CƏHƏTLƏRİ</a:t>
            </a: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5310.01 - </a:t>
            </a:r>
            <a:r>
              <a:rPr lang="en-US" dirty="0" err="1">
                <a:solidFill>
                  <a:srgbClr val="000000"/>
                </a:solidFill>
                <a:latin typeface="Times New Roman" panose="02020603050405020304" pitchFamily="18" charset="0"/>
                <a:ea typeface="Times New Roman" panose="02020603050405020304" pitchFamily="18" charset="0"/>
              </a:rPr>
              <a:t>Dünya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iqtisadiyyatı</a:t>
            </a: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err="1">
                <a:solidFill>
                  <a:srgbClr val="000000"/>
                </a:solidFill>
                <a:latin typeface="Times New Roman" panose="02020603050405020304" pitchFamily="18" charset="0"/>
                <a:ea typeface="Times New Roman" panose="02020603050405020304" pitchFamily="18" charset="0"/>
              </a:rPr>
              <a:t>İqtisad</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elmləri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üzrə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fəlsəfə</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doktoru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elmi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dərəcəsi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almaq</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üçün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təqdim</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edilmiş</a:t>
            </a: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a:solidFill>
                  <a:srgbClr val="000000"/>
                </a:solidFill>
                <a:latin typeface="Times New Roman" panose="02020603050405020304" pitchFamily="18" charset="0"/>
                <a:ea typeface="Times New Roman" panose="02020603050405020304" pitchFamily="18" charset="0"/>
              </a:rPr>
              <a:t>DİSSERTASİYA</a:t>
            </a: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err="1">
                <a:solidFill>
                  <a:srgbClr val="000000"/>
                </a:solidFill>
                <a:latin typeface="Times New Roman" panose="02020603050405020304" pitchFamily="18" charset="0"/>
                <a:ea typeface="Times New Roman" panose="02020603050405020304" pitchFamily="18" charset="0"/>
              </a:rPr>
              <a:t>Elmi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rəhbər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i.e.d</a:t>
            </a:r>
            <a:r>
              <a:rPr lang="en-US" dirty="0">
                <a:solidFill>
                  <a:srgbClr val="000000"/>
                </a:solidFill>
                <a:latin typeface="Times New Roman" panose="02020603050405020304" pitchFamily="18" charset="0"/>
                <a:ea typeface="Times New Roman" panose="02020603050405020304" pitchFamily="18" charset="0"/>
              </a:rPr>
              <a:t>., prof. R.R. </a:t>
            </a:r>
            <a:r>
              <a:rPr lang="en-US" dirty="0" err="1">
                <a:solidFill>
                  <a:srgbClr val="000000"/>
                </a:solidFill>
                <a:latin typeface="Times New Roman" panose="02020603050405020304" pitchFamily="18" charset="0"/>
                <a:ea typeface="Times New Roman" panose="02020603050405020304" pitchFamily="18" charset="0"/>
              </a:rPr>
              <a:t>Quliyev</a:t>
            </a: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r>
              <a:rPr lang="en-US" dirty="0" err="1">
                <a:solidFill>
                  <a:srgbClr val="000000"/>
                </a:solidFill>
                <a:latin typeface="Times New Roman" panose="02020603050405020304" pitchFamily="18" charset="0"/>
                <a:ea typeface="Times New Roman" panose="02020603050405020304" pitchFamily="18" charset="0"/>
              </a:rPr>
              <a:t>Bakı</a:t>
            </a:r>
            <a:r>
              <a:rPr lang="en-US" dirty="0">
                <a:solidFill>
                  <a:srgbClr val="000000"/>
                </a:solidFill>
                <a:latin typeface="Times New Roman" panose="02020603050405020304" pitchFamily="18" charset="0"/>
                <a:ea typeface="Times New Roman" panose="02020603050405020304" pitchFamily="18" charset="0"/>
              </a:rPr>
              <a:t> - 2014</a:t>
            </a: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dirty="0">
              <a:solidFill>
                <a:srgbClr val="000000"/>
              </a:solidFill>
              <a:latin typeface="Times New Roman" panose="02020603050405020304" pitchFamily="18" charset="0"/>
              <a:ea typeface="Times New Roman" panose="02020603050405020304" pitchFamily="18" charset="0"/>
            </a:endParaRPr>
          </a:p>
          <a:p>
            <a:pPr algn="ctr">
              <a:spcBef>
                <a:spcPts val="0"/>
              </a:spcBef>
            </a:pPr>
            <a:endParaRPr lang="en-US" sz="11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089385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E27238C-8EAF-4098-86E6-7723B7DAE6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 name="Freeform 36">
            <a:extLst>
              <a:ext uri="{FF2B5EF4-FFF2-40B4-BE49-F238E27FC236}">
                <a16:creationId xmlns:a16="http://schemas.microsoft.com/office/drawing/2014/main" id="{992F97B1-1891-4FCC-9E5F-BA97EDB48F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1" name="Freeform: Shape 20">
            <a:extLst>
              <a:ext uri="{FF2B5EF4-FFF2-40B4-BE49-F238E27FC236}">
                <a16:creationId xmlns:a16="http://schemas.microsoft.com/office/drawing/2014/main" id="{78C6C821-FEE1-4EB6-9590-C021440C77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3" name="Rectangle 22">
            <a:extLst>
              <a:ext uri="{FF2B5EF4-FFF2-40B4-BE49-F238E27FC236}">
                <a16:creationId xmlns:a16="http://schemas.microsoft.com/office/drawing/2014/main" id="{B61A74B3-E247-44D4-8C48-FAE8E205640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2" name="Picture 1">
            <a:extLst>
              <a:ext uri="{FF2B5EF4-FFF2-40B4-BE49-F238E27FC236}">
                <a16:creationId xmlns:a16="http://schemas.microsoft.com/office/drawing/2014/main" id="{C7E89414-D70F-4294-9CEA-1ACFC2672B62}"/>
              </a:ext>
            </a:extLst>
          </p:cNvPr>
          <p:cNvPicPr>
            <a:picLocks noChangeAspect="1"/>
          </p:cNvPicPr>
          <p:nvPr/>
        </p:nvPicPr>
        <p:blipFill>
          <a:blip r:embed="rId3"/>
          <a:stretch>
            <a:fillRect/>
          </a:stretch>
        </p:blipFill>
        <p:spPr>
          <a:xfrm>
            <a:off x="471948" y="147485"/>
            <a:ext cx="7810673" cy="6710515"/>
          </a:xfrm>
          <a:prstGeom prst="rect">
            <a:avLst/>
          </a:prstGeom>
        </p:spPr>
      </p:pic>
    </p:spTree>
    <p:extLst>
      <p:ext uri="{BB962C8B-B14F-4D97-AF65-F5344CB8AC3E}">
        <p14:creationId xmlns:p14="http://schemas.microsoft.com/office/powerpoint/2010/main" val="352058064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248</TotalTime>
  <Words>987</Words>
  <Application>Microsoft Office PowerPoint</Application>
  <PresentationFormat>Widescreen</PresentationFormat>
  <Paragraphs>185</Paragraphs>
  <Slides>22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Times New Roman</vt:lpstr>
      <vt:lpstr>Wingdings 3</vt:lpstr>
      <vt:lpstr>Ion</vt:lpstr>
      <vt:lpstr>PHD DISSERATION-GENERAL</vt:lpstr>
      <vt:lpstr>PhD studies and legislation</vt:lpstr>
      <vt:lpstr>PhD studies and legislation</vt:lpstr>
      <vt:lpstr>PhD studies and legislation</vt:lpstr>
      <vt:lpstr>   CLASSIFICATION OF PHD STUDEIS</vt:lpstr>
      <vt:lpstr>CLASSIFICATION OF PHD SPECIALITEIS</vt:lpstr>
      <vt:lpstr>REQIREMENTS FOR COMPILATION OF  PHD DISSERATION (1)</vt:lpstr>
      <vt:lpstr>PowerPoint Presentation</vt:lpstr>
      <vt:lpstr>PowerPoint Presentation</vt:lpstr>
      <vt:lpstr>PowerPoint Presentation</vt:lpstr>
      <vt:lpstr>REQIREMENTS FOR COMPILATION OF  PHD DISSERATION (2)</vt:lpstr>
      <vt:lpstr>REQIREMENTS FOR COMPILATION OF  PHD DISSERATION (3)</vt:lpstr>
      <vt:lpstr>REQIREMENTS FOR COMPILATION OF  PHD DISSERATION (4)</vt:lpstr>
      <vt:lpstr>REQIREMENTS FOR COMPILATION OF  PHD DISSERATION (5)</vt:lpstr>
      <vt:lpstr>REQIREMENTS FOR COMPILATION OF  PHD DISSERATION (6)</vt:lpstr>
      <vt:lpstr>REQIREMENTS FOR COMPILATION OF  PHD DISSERATION (7)</vt:lpstr>
      <vt:lpstr>INTERNATIONAL</vt:lpstr>
      <vt:lpstr>INTERNATIONAL</vt:lpstr>
      <vt:lpstr>INTERNATIONAL</vt:lpstr>
      <vt:lpstr>INTERNATIONAL</vt:lpstr>
      <vt:lpstr>INTERNATIONAL (CONT)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Eldar Shahgaldiyev</dc:creator>
  <cp:lastModifiedBy>Eldar Shahgaldiyev</cp:lastModifiedBy>
  <cp:revision>29</cp:revision>
  <dcterms:created xsi:type="dcterms:W3CDTF">2017-10-16T07:40:57Z</dcterms:created>
  <dcterms:modified xsi:type="dcterms:W3CDTF">2017-11-21T09:38:25Z</dcterms:modified>
</cp:coreProperties>
</file>