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7" r:id="rId2"/>
    <p:sldId id="291" r:id="rId3"/>
    <p:sldId id="295" r:id="rId4"/>
    <p:sldId id="292" r:id="rId5"/>
    <p:sldId id="276" r:id="rId6"/>
    <p:sldId id="277" r:id="rId7"/>
    <p:sldId id="278" r:id="rId8"/>
    <p:sldId id="261" r:id="rId9"/>
    <p:sldId id="269" r:id="rId10"/>
    <p:sldId id="267" r:id="rId11"/>
    <p:sldId id="270" r:id="rId12"/>
    <p:sldId id="272" r:id="rId13"/>
    <p:sldId id="271" r:id="rId14"/>
    <p:sldId id="273" r:id="rId15"/>
    <p:sldId id="281" r:id="rId16"/>
    <p:sldId id="289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6" r:id="rId25"/>
    <p:sldId id="304" r:id="rId26"/>
    <p:sldId id="305" r:id="rId27"/>
    <p:sldId id="307" r:id="rId28"/>
    <p:sldId id="265" r:id="rId29"/>
    <p:sldId id="287" r:id="rId30"/>
    <p:sldId id="282" r:id="rId31"/>
    <p:sldId id="285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6120" autoAdjust="0"/>
  </p:normalViewPr>
  <p:slideViewPr>
    <p:cSldViewPr>
      <p:cViewPr varScale="1">
        <p:scale>
          <a:sx n="71" d="100"/>
          <a:sy n="71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A51399-7EEF-4559-8AB8-E0686552038B}" type="doc">
      <dgm:prSet loTypeId="urn:microsoft.com/office/officeart/2005/8/layout/target3" loCatId="relationship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F5F709-096B-409F-A7C2-8E4EC0C0AC9F}">
      <dgm:prSet custT="1"/>
      <dgm:spPr/>
      <dgm:t>
        <a:bodyPr/>
        <a:lstStyle/>
        <a:p>
          <a:r>
            <a:rPr lang="en-US" sz="4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Dyui</a:t>
          </a:r>
          <a:r>
            <a: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O</a:t>
          </a:r>
          <a:r>
            <a:rPr lang="az-Latn-AZ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nluq </a:t>
          </a:r>
          <a:r>
            <a: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</a:t>
          </a:r>
          <a:r>
            <a:rPr lang="az-Latn-AZ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əsnifatı</a:t>
          </a:r>
          <a:br>
            <a:rPr lang="az-Latn-AZ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az-Latn-AZ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İlk dəfə Azərbaycanda Xəzər Universitetinin KİM-də tətbiq olunub.</a:t>
          </a:r>
          <a:endParaRPr lang="en-US" sz="4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C4B837-38E7-476E-BD3F-AAEDA9C97651}" type="parTrans" cxnId="{C336FD14-C68A-4B10-8799-97989BD4DF07}">
      <dgm:prSet/>
      <dgm:spPr/>
      <dgm:t>
        <a:bodyPr/>
        <a:lstStyle/>
        <a:p>
          <a:endParaRPr lang="en-US"/>
        </a:p>
      </dgm:t>
    </dgm:pt>
    <dgm:pt modelId="{772F8E0F-BB36-4B09-8302-C2D519451EFC}" type="sibTrans" cxnId="{C336FD14-C68A-4B10-8799-97989BD4DF07}">
      <dgm:prSet/>
      <dgm:spPr/>
      <dgm:t>
        <a:bodyPr/>
        <a:lstStyle/>
        <a:p>
          <a:endParaRPr lang="en-US"/>
        </a:p>
      </dgm:t>
    </dgm:pt>
    <dgm:pt modelId="{0056BF71-4DAB-4538-9798-5331C381F902}" type="pres">
      <dgm:prSet presAssocID="{64A51399-7EEF-4559-8AB8-E0686552038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A5ABF2-14EA-4034-BF7E-0E43375C5264}" type="pres">
      <dgm:prSet presAssocID="{E4F5F709-096B-409F-A7C2-8E4EC0C0AC9F}" presName="circle1" presStyleLbl="node1" presStyleIdx="0" presStyleCnt="1"/>
      <dgm:spPr/>
      <dgm:t>
        <a:bodyPr/>
        <a:lstStyle/>
        <a:p>
          <a:endParaRPr lang="en-US"/>
        </a:p>
      </dgm:t>
    </dgm:pt>
    <dgm:pt modelId="{A7AC37C3-E4FF-4534-8EBA-C7042EC39E64}" type="pres">
      <dgm:prSet presAssocID="{E4F5F709-096B-409F-A7C2-8E4EC0C0AC9F}" presName="space" presStyleCnt="0"/>
      <dgm:spPr/>
      <dgm:t>
        <a:bodyPr/>
        <a:lstStyle/>
        <a:p>
          <a:endParaRPr lang="en-US"/>
        </a:p>
      </dgm:t>
    </dgm:pt>
    <dgm:pt modelId="{B68CBF0B-B8C8-4852-9FB2-404756F638CA}" type="pres">
      <dgm:prSet presAssocID="{E4F5F709-096B-409F-A7C2-8E4EC0C0AC9F}" presName="rect1" presStyleLbl="alignAcc1" presStyleIdx="0" presStyleCnt="1" custLinFactNeighborY="-2041"/>
      <dgm:spPr/>
      <dgm:t>
        <a:bodyPr/>
        <a:lstStyle/>
        <a:p>
          <a:endParaRPr lang="en-US"/>
        </a:p>
      </dgm:t>
    </dgm:pt>
    <dgm:pt modelId="{C09AFD05-D07A-497C-9ED1-BBB0A2B2F81A}" type="pres">
      <dgm:prSet presAssocID="{E4F5F709-096B-409F-A7C2-8E4EC0C0AC9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3F72EF-7691-4F48-A4BD-0FC4764A374C}" type="presOf" srcId="{E4F5F709-096B-409F-A7C2-8E4EC0C0AC9F}" destId="{B68CBF0B-B8C8-4852-9FB2-404756F638CA}" srcOrd="0" destOrd="0" presId="urn:microsoft.com/office/officeart/2005/8/layout/target3"/>
    <dgm:cxn modelId="{B8327ABD-1653-4FA3-8D67-627C2F435C13}" type="presOf" srcId="{64A51399-7EEF-4559-8AB8-E0686552038B}" destId="{0056BF71-4DAB-4538-9798-5331C381F902}" srcOrd="0" destOrd="0" presId="urn:microsoft.com/office/officeart/2005/8/layout/target3"/>
    <dgm:cxn modelId="{C336FD14-C68A-4B10-8799-97989BD4DF07}" srcId="{64A51399-7EEF-4559-8AB8-E0686552038B}" destId="{E4F5F709-096B-409F-A7C2-8E4EC0C0AC9F}" srcOrd="0" destOrd="0" parTransId="{2FC4B837-38E7-476E-BD3F-AAEDA9C97651}" sibTransId="{772F8E0F-BB36-4B09-8302-C2D519451EFC}"/>
    <dgm:cxn modelId="{F9A7F328-5B17-4101-BBC5-8FF8F8B23113}" type="presOf" srcId="{E4F5F709-096B-409F-A7C2-8E4EC0C0AC9F}" destId="{C09AFD05-D07A-497C-9ED1-BBB0A2B2F81A}" srcOrd="1" destOrd="0" presId="urn:microsoft.com/office/officeart/2005/8/layout/target3"/>
    <dgm:cxn modelId="{90DF1FC3-7923-4B17-BF95-ABE4DDEA6391}" type="presParOf" srcId="{0056BF71-4DAB-4538-9798-5331C381F902}" destId="{CFA5ABF2-14EA-4034-BF7E-0E43375C5264}" srcOrd="0" destOrd="0" presId="urn:microsoft.com/office/officeart/2005/8/layout/target3"/>
    <dgm:cxn modelId="{FDDFF3EF-45C5-4BED-B6A9-FEC8C875E689}" type="presParOf" srcId="{0056BF71-4DAB-4538-9798-5331C381F902}" destId="{A7AC37C3-E4FF-4534-8EBA-C7042EC39E64}" srcOrd="1" destOrd="0" presId="urn:microsoft.com/office/officeart/2005/8/layout/target3"/>
    <dgm:cxn modelId="{7011183E-F80D-461C-B563-97722FB69A18}" type="presParOf" srcId="{0056BF71-4DAB-4538-9798-5331C381F902}" destId="{B68CBF0B-B8C8-4852-9FB2-404756F638CA}" srcOrd="2" destOrd="0" presId="urn:microsoft.com/office/officeart/2005/8/layout/target3"/>
    <dgm:cxn modelId="{CFE5CE25-DAD7-4AC9-97F0-BAB5146797BB}" type="presParOf" srcId="{0056BF71-4DAB-4538-9798-5331C381F902}" destId="{C09AFD05-D07A-497C-9ED1-BBB0A2B2F81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5ABF2-14EA-4034-BF7E-0E43375C5264}">
      <dsp:nvSpPr>
        <dsp:cNvPr id="0" name=""/>
        <dsp:cNvSpPr/>
      </dsp:nvSpPr>
      <dsp:spPr>
        <a:xfrm>
          <a:off x="0" y="0"/>
          <a:ext cx="3733800" cy="37338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8CBF0B-B8C8-4852-9FB2-404756F638CA}">
      <dsp:nvSpPr>
        <dsp:cNvPr id="0" name=""/>
        <dsp:cNvSpPr/>
      </dsp:nvSpPr>
      <dsp:spPr>
        <a:xfrm>
          <a:off x="1866900" y="0"/>
          <a:ext cx="6667499" cy="373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Dyui</a:t>
          </a:r>
          <a:r>
            <a:rPr lang="en-US" sz="4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O</a:t>
          </a:r>
          <a:r>
            <a:rPr lang="az-Latn-AZ" sz="4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nluq </a:t>
          </a:r>
          <a:r>
            <a:rPr lang="en-US" sz="4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</a:t>
          </a:r>
          <a:r>
            <a:rPr lang="az-Latn-AZ" sz="4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əsnifatı</a:t>
          </a:r>
          <a:br>
            <a:rPr lang="az-Latn-AZ" sz="4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az-Latn-AZ" sz="4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İlk dəfə Azərbaycanda Xəzər Universitetinin KİM-də tətbiq olunub.</a:t>
          </a:r>
          <a:endParaRPr lang="en-US" sz="4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66900" y="0"/>
        <a:ext cx="6667499" cy="3733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A001C-8FA2-4D7F-8A15-1678AD8AAFC5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516C8-9DC8-4AB8-A0D3-D216ED437D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8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grbhvnuvnvuinvnjnjnvjhnhnhb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B57EA-E108-4310-91CB-2EE988B42CB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16C8-9DC8-4AB8-A0D3-D216ED437D9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16C8-9DC8-4AB8-A0D3-D216ED437D9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3CD438-E4F9-4D47-868A-21B09B0222E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12AF1-E74F-41F9-868A-69DB56B72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3CD438-E4F9-4D47-868A-21B09B0222E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12AF1-E74F-41F9-868A-69DB56B72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3CD438-E4F9-4D47-868A-21B09B0222E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12AF1-E74F-41F9-868A-69DB56B72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3CD438-E4F9-4D47-868A-21B09B0222E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12AF1-E74F-41F9-868A-69DB56B72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3CD438-E4F9-4D47-868A-21B09B0222E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12AF1-E74F-41F9-868A-69DB56B72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3CD438-E4F9-4D47-868A-21B09B0222E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12AF1-E74F-41F9-868A-69DB56B72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3CD438-E4F9-4D47-868A-21B09B0222E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12AF1-E74F-41F9-868A-69DB56B72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3CD438-E4F9-4D47-868A-21B09B0222E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12AF1-E74F-41F9-868A-69DB56B72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3CD438-E4F9-4D47-868A-21B09B0222E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12AF1-E74F-41F9-868A-69DB56B72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3CD438-E4F9-4D47-868A-21B09B0222E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12AF1-E74F-41F9-868A-69DB56B72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3CD438-E4F9-4D47-868A-21B09B0222E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12AF1-E74F-41F9-868A-69DB56B72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13CD438-E4F9-4D47-868A-21B09B0222E4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612AF1-E74F-41F9-868A-69DB56B72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library.khazar.org/" TargetMode="Externa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.wmf"/><Relationship Id="rId4" Type="http://schemas.openxmlformats.org/officeDocument/2006/relationships/image" Target="../media/image27.jpeg"/><Relationship Id="rId9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" y="1505930"/>
            <a:ext cx="8800071" cy="932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az-Latn-AZ" dirty="0"/>
              <a:t/>
            </a:r>
            <a:br>
              <a:rPr lang="az-Latn-AZ" dirty="0"/>
            </a:br>
            <a:r>
              <a:rPr lang="az-Latn-AZ" dirty="0" smtClean="0"/>
              <a:t/>
            </a:r>
            <a:br>
              <a:rPr lang="az-Latn-AZ" dirty="0" smtClean="0"/>
            </a:br>
            <a:r>
              <a:rPr lang="az-Latn-A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z-Latn-A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z-Latn-A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		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7696200" cy="1371600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az-Latn-AZ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Elektron xidmətlər.</a:t>
            </a:r>
            <a:r>
              <a:rPr lang="az-Latn-AZ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en-US" sz="3200" b="1" i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az-Latn-AZ" sz="3200" b="1" i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az-Latn-AZ" sz="3200" b="1" i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az-Latn-AZ" sz="3200" b="1" i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en-US" sz="3200" b="1" i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az-Latn-AZ" sz="1200" b="1" i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az-Latn-AZ" sz="1200" b="1" i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az-Latn-AZ" sz="12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Aytac Misgərlİ, Elektron İnformasiya Xidmətləri bölməsinin müdiri 01.05.2014</a:t>
            </a:r>
            <a:endParaRPr lang="en-US" sz="1200" b="1" i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az-Latn-AZ" sz="12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2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US" sz="32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	</a:t>
            </a:r>
            <a:endParaRPr lang="en-US" sz="3200" b="1" i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Readinf Hall _5th flo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4358" y="3482788"/>
            <a:ext cx="4267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3400" y="914400"/>
            <a:ext cx="777240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K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az-Latn-A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tabxana İnformas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az-Latn-A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ya Mərkəz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1"/>
            <a:ext cx="3873358" cy="1828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72200" y="2971800"/>
            <a:ext cx="25907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z-Latn-AZ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khazar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z-Latn-AZ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az-Latn-AZ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Bakı 201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az-Latn-AZ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873361"/>
              </p:ext>
            </p:extLst>
          </p:nvPr>
        </p:nvGraphicFramePr>
        <p:xfrm>
          <a:off x="0" y="0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" name="CorelDRAW" r:id="rId6" imgW="1338943" imgH="489857" progId="">
                  <p:embed/>
                </p:oleObj>
              </mc:Choice>
              <mc:Fallback>
                <p:oleObj name="CorelDRAW" r:id="rId6" imgW="1338943" imgH="489857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71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53256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1160060" y="1752600"/>
            <a:ext cx="973540" cy="6084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181600" cy="7921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z-Latn-AZ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Sərlövhə üzrə axtarış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153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rot="10800000">
            <a:off x="1265830" y="2469777"/>
            <a:ext cx="762000" cy="6096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369766"/>
              </p:ext>
            </p:extLst>
          </p:nvPr>
        </p:nvGraphicFramePr>
        <p:xfrm>
          <a:off x="228600" y="152400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4" name="CorelDRAW" r:id="rId4" imgW="1338943" imgH="489857" progId="">
                  <p:embed/>
                </p:oleObj>
              </mc:Choice>
              <mc:Fallback>
                <p:oleObj name="CorelDRAW" r:id="rId4" imgW="1338943" imgH="4898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1371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935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5867400" cy="7921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z-Latn-A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az-Latn-A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övzu üzrə axtarış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82000" cy="518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>
            <a:off x="2590799" y="2554941"/>
            <a:ext cx="762000" cy="6096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369766"/>
              </p:ext>
            </p:extLst>
          </p:nvPr>
        </p:nvGraphicFramePr>
        <p:xfrm>
          <a:off x="228600" y="152400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0" name="CorelDRAW" r:id="rId4" imgW="1338943" imgH="489857" progId="">
                  <p:embed/>
                </p:oleObj>
              </mc:Choice>
              <mc:Fallback>
                <p:oleObj name="CorelDRAW" r:id="rId4" imgW="1338943" imgH="4898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1371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72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772400" cy="609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az-Latn-A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Açar söz üzrə axtarış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58200" cy="541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>
            <a:off x="703729" y="2438400"/>
            <a:ext cx="762000" cy="6096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369766"/>
              </p:ext>
            </p:extLst>
          </p:nvPr>
        </p:nvGraphicFramePr>
        <p:xfrm>
          <a:off x="228600" y="152400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6" name="CorelDRAW" r:id="rId4" imgW="1338943" imgH="489857" progId="">
                  <p:embed/>
                </p:oleObj>
              </mc:Choice>
              <mc:Fallback>
                <p:oleObj name="CorelDRAW" r:id="rId4" imgW="1338943" imgH="4898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1371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951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457200"/>
            <a:ext cx="5067300" cy="76200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z-Latn-AZ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az-Latn-AZ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Seriya üzrə axtarış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82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rot="10800000">
            <a:off x="2971800" y="2438400"/>
            <a:ext cx="762000" cy="6096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369766"/>
              </p:ext>
            </p:extLst>
          </p:nvPr>
        </p:nvGraphicFramePr>
        <p:xfrm>
          <a:off x="228600" y="152400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2" name="CorelDRAW" r:id="rId4" imgW="1338943" imgH="489857" progId="">
                  <p:embed/>
                </p:oleObj>
              </mc:Choice>
              <mc:Fallback>
                <p:oleObj name="CorelDRAW" r:id="rId4" imgW="1338943" imgH="4898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1371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59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5867400" cy="7159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z-Latn-A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Kitabın indeksi üzrə axtarışı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1219200"/>
            <a:ext cx="838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505200" y="2438400"/>
            <a:ext cx="762000" cy="6858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369766"/>
              </p:ext>
            </p:extLst>
          </p:nvPr>
        </p:nvGraphicFramePr>
        <p:xfrm>
          <a:off x="228600" y="152400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4" name="CorelDRAW" r:id="rId4" imgW="1338943" imgH="489857" progId="">
                  <p:embed/>
                </p:oleObj>
              </mc:Choice>
              <mc:Fallback>
                <p:oleObj name="CorelDRAW" r:id="rId4" imgW="1338943" imgH="4898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1371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48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7748140"/>
              </p:ext>
            </p:extLst>
          </p:nvPr>
        </p:nvGraphicFramePr>
        <p:xfrm>
          <a:off x="609600" y="2514600"/>
          <a:ext cx="8534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183880" cy="1051560"/>
          </a:xfrm>
          <a:solidFill>
            <a:schemeClr val="accent2"/>
          </a:solidFill>
        </p:spPr>
        <p:txBody>
          <a:bodyPr/>
          <a:lstStyle/>
          <a:p>
            <a:r>
              <a:rPr lang="az-Latn-AZ" dirty="0" smtClean="0"/>
              <a:t>         </a:t>
            </a:r>
            <a:r>
              <a:rPr lang="en-US" sz="4000" dirty="0" smtClean="0"/>
              <a:t>D</a:t>
            </a:r>
            <a:r>
              <a:rPr lang="az-Latn-AZ" sz="4000" dirty="0" smtClean="0"/>
              <a:t>YUİ Onluq təsnifatı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369766"/>
              </p:ext>
            </p:extLst>
          </p:nvPr>
        </p:nvGraphicFramePr>
        <p:xfrm>
          <a:off x="228600" y="152400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9" name="CorelDRAW" r:id="rId8" imgW="1338943" imgH="489857" progId="">
                  <p:embed/>
                </p:oleObj>
              </mc:Choice>
              <mc:Fallback>
                <p:oleObj name="CorelDRAW" r:id="rId8" imgW="1338943" imgH="4898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1371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19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3657600" cy="54102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Ümumi şöbə</a:t>
            </a:r>
            <a:br>
              <a:rPr lang="az-Latn-A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1.Fəlsəfə</a:t>
            </a:r>
            <a:br>
              <a:rPr lang="az-Latn-A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2.Din</a:t>
            </a:r>
            <a:br>
              <a:rPr lang="az-Latn-A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3.İctimai-siyasi elmlər</a:t>
            </a:r>
            <a:br>
              <a:rPr lang="az-Latn-A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4.Dilçilik</a:t>
            </a:r>
            <a:br>
              <a:rPr lang="az-Latn-A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5.Riyaziyyat</a:t>
            </a:r>
            <a:br>
              <a:rPr lang="az-Latn-A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6.Tətbiqi elmlər</a:t>
            </a:r>
            <a:br>
              <a:rPr lang="az-Latn-A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7.İncəsənət</a:t>
            </a:r>
            <a:br>
              <a:rPr lang="az-Latn-A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8.Bədii ədəbiyyat</a:t>
            </a:r>
            <a:br>
              <a:rPr lang="az-Latn-A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9.Tarix,coğrafiya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369766"/>
              </p:ext>
            </p:extLst>
          </p:nvPr>
        </p:nvGraphicFramePr>
        <p:xfrm>
          <a:off x="228600" y="152400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5" name="CorelDRAW" r:id="rId3" imgW="1338943" imgH="489857" progId="">
                  <p:embed/>
                </p:oleObj>
              </mc:Choice>
              <mc:Fallback>
                <p:oleObj name="CorelDRAW" r:id="rId3" imgW="1338943" imgH="4898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1371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61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8183880" cy="762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M</a:t>
            </a:r>
            <a:r>
              <a:rPr lang="az-Latn-AZ" sz="4000" dirty="0" smtClean="0">
                <a:solidFill>
                  <a:srgbClr val="C00000"/>
                </a:solidFill>
              </a:rPr>
              <a:t>əlumat bazaları üzrə axtarış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48" y="1295400"/>
            <a:ext cx="85153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6553200" y="3429000"/>
            <a:ext cx="685799" cy="9906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3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990600"/>
            <a:ext cx="7772400" cy="1447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04800"/>
            <a:ext cx="903922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629400" y="3278841"/>
            <a:ext cx="609600" cy="9525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7407"/>
            <a:ext cx="845820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1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az-Latn-AZ" sz="3800" dirty="0" smtClean="0">
                <a:latin typeface="Palatino Linotype" pitchFamily="18" charset="0"/>
              </a:rPr>
              <a:t>			</a:t>
            </a:r>
            <a:r>
              <a:rPr lang="az-Latn-AZ" sz="3800" b="1" dirty="0" smtClean="0">
                <a:latin typeface="Palatino Linotype" pitchFamily="18" charset="0"/>
              </a:rPr>
              <a:t>		</a:t>
            </a:r>
            <a:endParaRPr lang="en-US" sz="3800" b="1" dirty="0" smtClean="0">
              <a:latin typeface="Palatino Linotype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209800"/>
            <a:ext cx="77724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az-Latn-AZ" dirty="0" smtClean="0">
              <a:solidFill>
                <a:srgbClr val="332222"/>
              </a:solidFill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332222"/>
                </a:solidFill>
                <a:latin typeface="Palatino Linotype" pitchFamily="18" charset="0"/>
                <a:cs typeface="Arial" charset="0"/>
              </a:rPr>
              <a:t>	</a:t>
            </a:r>
            <a:r>
              <a:rPr lang="en-GB" sz="2800" dirty="0" smtClean="0">
                <a:solidFill>
                  <a:srgbClr val="332222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az-Latn-AZ" sz="2800" dirty="0" smtClean="0">
                <a:solidFill>
                  <a:srgbClr val="332222"/>
                </a:solidFill>
                <a:latin typeface="Palatino Linotype" pitchFamily="18" charset="0"/>
              </a:rPr>
              <a:t>91-ci ildə əsası qoyulub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332222"/>
                </a:solidFill>
                <a:latin typeface="Palatino Linotype" pitchFamily="18" charset="0"/>
              </a:rPr>
              <a:t>	</a:t>
            </a:r>
            <a:r>
              <a:rPr lang="az-Latn-AZ" sz="2800" dirty="0" smtClean="0">
                <a:solidFill>
                  <a:srgbClr val="332222"/>
                </a:solidFill>
                <a:latin typeface="Palatino Linotype" pitchFamily="18" charset="0"/>
              </a:rPr>
              <a:t>2000-ci ildə </a:t>
            </a:r>
            <a:r>
              <a:rPr lang="az-Latn-AZ" sz="2800" dirty="0" smtClean="0">
                <a:latin typeface="Palatino Linotype" pitchFamily="18" charset="0"/>
              </a:rPr>
              <a:t>Kitabxana-İnformasiya</a:t>
            </a:r>
            <a:r>
              <a:rPr lang="en-US" sz="2800" dirty="0" smtClean="0">
                <a:latin typeface="Palatino Linotype" pitchFamily="18" charset="0"/>
              </a:rPr>
              <a:t/>
            </a:r>
            <a:br>
              <a:rPr lang="en-US" sz="2800" dirty="0" smtClean="0">
                <a:latin typeface="Palatino Linotype" pitchFamily="18" charset="0"/>
              </a:rPr>
            </a:br>
            <a:r>
              <a:rPr lang="az-Latn-AZ" sz="2800" dirty="0" smtClean="0">
                <a:latin typeface="Palatino Linotype" pitchFamily="18" charset="0"/>
              </a:rPr>
              <a:t>		Mərkəzinə  (KİM) çevrilib</a:t>
            </a:r>
            <a:endParaRPr lang="az-Latn-AZ" sz="2800" dirty="0" smtClean="0">
              <a:solidFill>
                <a:srgbClr val="332222"/>
              </a:solidFill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az-Latn-AZ" dirty="0" smtClean="0">
                <a:latin typeface="Palatino Linotype" pitchFamily="18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Palatino Linotype" pitchFamily="18" charset="0"/>
              </a:rPr>
              <a:t> </a:t>
            </a: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721659" y="4977653"/>
            <a:ext cx="1905000" cy="944655"/>
          </a:xfrm>
          <a:prstGeom prst="ellipse">
            <a:avLst/>
          </a:prstGeom>
          <a:solidFill>
            <a:srgbClr val="7030A0"/>
          </a:solidFill>
          <a:ln w="5715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az-Latn-AZ" sz="1600" b="1" dirty="0">
                <a:latin typeface="Palatino Linotype" pitchFamily="18" charset="0"/>
              </a:rPr>
              <a:t>Sorğu-məlumat və </a:t>
            </a:r>
          </a:p>
          <a:p>
            <a:pPr algn="ctr"/>
            <a:r>
              <a:rPr lang="az-Latn-AZ" sz="1600" b="1" dirty="0">
                <a:latin typeface="Palatino Linotype" pitchFamily="18" charset="0"/>
              </a:rPr>
              <a:t>Dövri mətbuat  </a:t>
            </a:r>
            <a:endParaRPr lang="en-GB" sz="1600" b="1" dirty="0">
              <a:latin typeface="Palatino Linotype" pitchFamily="18" charset="0"/>
            </a:endParaRPr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6477000" y="5029199"/>
            <a:ext cx="2057400" cy="847165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az-Latn-AZ" sz="1600" dirty="0">
              <a:latin typeface="Palatino Linotype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az-Latn-AZ" sz="1600" b="1" dirty="0">
                <a:latin typeface="Palatino Linotype" pitchFamily="18" charset="0"/>
              </a:rPr>
              <a:t>Abonement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az-Latn-AZ" sz="1600" b="1" dirty="0">
              <a:latin typeface="Palatino Linotype" pitchFamily="18" charset="0"/>
            </a:endParaRPr>
          </a:p>
          <a:p>
            <a:pPr algn="ctr"/>
            <a:endParaRPr lang="en-GB" sz="1600" b="1" dirty="0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685800" y="4114800"/>
            <a:ext cx="1905000" cy="787773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az-Latn-AZ" sz="1600" b="1" dirty="0">
                <a:latin typeface="Palatino Linotype" pitchFamily="18" charset="0"/>
              </a:rPr>
              <a:t>Humanitar və</a:t>
            </a:r>
          </a:p>
          <a:p>
            <a:pPr algn="ctr"/>
            <a:r>
              <a:rPr lang="az-Latn-AZ" sz="1600" b="1" dirty="0">
                <a:latin typeface="Palatino Linotype" pitchFamily="18" charset="0"/>
              </a:rPr>
              <a:t> Sosial Elmlər </a:t>
            </a:r>
            <a:endParaRPr lang="en-GB" sz="1600" b="1" dirty="0">
              <a:latin typeface="Palatino Linotype" pitchFamily="18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6248400" y="4168588"/>
            <a:ext cx="2057400" cy="78441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az-Latn-AZ" sz="1600" dirty="0">
              <a:latin typeface="Palatino Linotype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az-Latn-AZ" sz="1600" b="1" dirty="0">
                <a:latin typeface="Palatino Linotype" pitchFamily="18" charset="0"/>
              </a:rPr>
              <a:t>Tətbiqi və Təbiət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az-Latn-AZ" sz="1600" b="1" dirty="0">
                <a:latin typeface="Palatino Linotype" pitchFamily="18" charset="0"/>
              </a:rPr>
              <a:t>Elmləri  </a:t>
            </a:r>
          </a:p>
          <a:p>
            <a:pPr algn="ctr"/>
            <a:endParaRPr lang="en-GB" sz="1600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164541" y="4495800"/>
            <a:ext cx="2474259" cy="1143000"/>
          </a:xfrm>
          <a:prstGeom prst="rect">
            <a:avLst/>
          </a:prstGeom>
          <a:solidFill>
            <a:srgbClr val="7030A0"/>
          </a:solidFill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az-Latn-AZ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algn="ctr">
              <a:defRPr/>
            </a:pPr>
            <a:endParaRPr lang="az-Latn-AZ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algn="ctr">
              <a:defRPr/>
            </a:pPr>
            <a:r>
              <a:rPr lang="az-Latn-AZ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Kitabxana-</a:t>
            </a:r>
          </a:p>
          <a:p>
            <a:pPr algn="ctr">
              <a:defRPr/>
            </a:pPr>
            <a:r>
              <a:rPr lang="az-Latn-AZ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İnformasiya</a:t>
            </a:r>
            <a:r>
              <a:rPr lang="en-US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/>
            </a:r>
            <a:br>
              <a:rPr lang="en-US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</a:br>
            <a:r>
              <a:rPr lang="az-Latn-AZ" sz="1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Mərkəzi (KİM)</a:t>
            </a:r>
            <a:r>
              <a:rPr lang="az-Latn-AZ" sz="3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/>
            </a:r>
            <a:br>
              <a:rPr lang="az-Latn-AZ" sz="3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</a:br>
            <a:endParaRPr lang="en-GB" sz="38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2590800" y="4673973"/>
            <a:ext cx="573741" cy="3552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2250141" y="5452781"/>
            <a:ext cx="914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H="1">
            <a:off x="5618629" y="4673973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H="1" flipV="1">
            <a:off x="5607424" y="5446058"/>
            <a:ext cx="83820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8" name="Line 18"/>
          <p:cNvSpPr>
            <a:spLocks noChangeShapeType="1"/>
          </p:cNvSpPr>
          <p:nvPr/>
        </p:nvSpPr>
        <p:spPr bwMode="auto">
          <a:xfrm>
            <a:off x="6248400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85800" y="1811338"/>
            <a:ext cx="263245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z-Latn-AZ" sz="3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Bəzi faktlar</a:t>
            </a:r>
            <a:endParaRPr lang="en-GB" sz="3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772228"/>
              </p:ext>
            </p:extLst>
          </p:nvPr>
        </p:nvGraphicFramePr>
        <p:xfrm>
          <a:off x="278561" y="228600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3" name="CorelDRAW" r:id="rId4" imgW="1338943" imgH="489857" progId="">
                  <p:embed/>
                </p:oleObj>
              </mc:Choice>
              <mc:Fallback>
                <p:oleObj name="CorelDRAW" r:id="rId4" imgW="1338943" imgH="4898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561" y="228600"/>
                        <a:ext cx="1371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324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 autoUpdateAnimBg="0"/>
      <p:bldP spid="1032" grpId="0" animBg="1" autoUpdateAnimBg="0"/>
      <p:bldP spid="1033" grpId="0" animBg="1" autoUpdateAnimBg="0"/>
      <p:bldP spid="1034" grpId="0" animBg="1" autoUpdateAnimBg="0"/>
      <p:bldP spid="1036" grpId="0" animBg="1" autoUpdateAnimBg="0"/>
      <p:bldP spid="1037" grpId="0" animBg="1"/>
      <p:bldP spid="1038" grpId="0" animBg="1"/>
      <p:bldP spid="1040" grpId="0" animBg="1"/>
      <p:bldP spid="1041" grpId="0" animBg="1"/>
      <p:bldP spid="104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52400" y="3455894"/>
            <a:ext cx="457200" cy="887506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37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2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838200" y="1828800"/>
            <a:ext cx="838200" cy="7620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81200" y="1600200"/>
            <a:ext cx="457200" cy="887506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1582271" y="1707776"/>
            <a:ext cx="457200" cy="887506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20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3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39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43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3048000" y="2209800"/>
            <a:ext cx="457200" cy="887506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3" y="264459"/>
            <a:ext cx="898207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7239000" y="2487706"/>
            <a:ext cx="457200" cy="887506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9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720353" y="5562600"/>
            <a:ext cx="457200" cy="887506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28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3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9342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z-Latn-A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Siz köməyi hardan və necə </a:t>
            </a:r>
            <a:br>
              <a:rPr lang="az-Latn-A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az-Latn-A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əldə edə bilərsiniz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382000" cy="518160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az-Latn-AZ" sz="2000" b="1" dirty="0" smtClean="0">
                <a:solidFill>
                  <a:srgbClr val="002060"/>
                </a:solidFill>
                <a:latin typeface="Arial Unicode MS" pitchFamily="34" charset="-128"/>
              </a:rPr>
              <a:t>KİM</a:t>
            </a:r>
            <a:r>
              <a:rPr lang="en-GB" sz="2000" b="1" dirty="0" smtClean="0">
                <a:solidFill>
                  <a:srgbClr val="002060"/>
                </a:solidFill>
                <a:latin typeface="Arial Unicode MS" pitchFamily="34" charset="-128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Arial Unicode MS" pitchFamily="34" charset="-128"/>
              </a:rPr>
              <a:t>-</a:t>
            </a:r>
            <a:r>
              <a:rPr lang="en-GB" sz="2000" b="1" dirty="0" smtClean="0">
                <a:solidFill>
                  <a:srgbClr val="002060"/>
                </a:solidFill>
                <a:latin typeface="Arial Unicode MS" pitchFamily="34" charset="-128"/>
              </a:rPr>
              <a:t>in </a:t>
            </a:r>
            <a:r>
              <a:rPr lang="en-GB" sz="2000" b="1" dirty="0" err="1" smtClean="0">
                <a:solidFill>
                  <a:srgbClr val="002060"/>
                </a:solidFill>
                <a:latin typeface="Arial Unicode MS" pitchFamily="34" charset="-128"/>
              </a:rPr>
              <a:t>veb</a:t>
            </a:r>
            <a:r>
              <a:rPr lang="en-GB" sz="2000" b="1" dirty="0" smtClean="0">
                <a:solidFill>
                  <a:srgbClr val="002060"/>
                </a:solidFill>
                <a:latin typeface="Arial Unicode MS" pitchFamily="34" charset="-128"/>
              </a:rPr>
              <a:t> s</a:t>
            </a:r>
            <a:r>
              <a:rPr lang="az-Latn-AZ" sz="2000" b="1" dirty="0" smtClean="0">
                <a:solidFill>
                  <a:srgbClr val="002060"/>
                </a:solidFill>
                <a:latin typeface="Arial Unicode MS" pitchFamily="34" charset="-128"/>
              </a:rPr>
              <a:t>əhifəsindən     </a:t>
            </a:r>
            <a:r>
              <a:rPr lang="en-GB" sz="2000" b="1" dirty="0" smtClean="0">
                <a:solidFill>
                  <a:srgbClr val="002060"/>
                </a:solidFill>
                <a:latin typeface="Arial Unicode MS" pitchFamily="34" charset="-128"/>
              </a:rPr>
              <a:t> </a:t>
            </a:r>
            <a:r>
              <a:rPr lang="en-GB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Times New Roman" pitchFamily="18" charset="0"/>
                <a:cs typeface="Times New Roman" pitchFamily="18" charset="0"/>
                <a:hlinkClick r:id="rId3"/>
              </a:rPr>
              <a:t>http://library.khazar.org</a:t>
            </a:r>
            <a:endParaRPr lang="az-Latn-AZ" sz="2000" b="1" u="sng" dirty="0" smtClean="0">
              <a:noFill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GB" sz="2000" dirty="0" smtClean="0">
              <a:solidFill>
                <a:srgbClr val="002060"/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az-Latn-AZ" sz="2000" b="1" dirty="0" smtClean="0">
                <a:solidFill>
                  <a:srgbClr val="002060"/>
                </a:solidFill>
                <a:latin typeface="Arial Unicode MS" pitchFamily="34" charset="-128"/>
              </a:rPr>
              <a:t>Kitabxana əməkdaşlarından</a:t>
            </a:r>
            <a:endParaRPr lang="en-US" sz="2000" b="1" dirty="0" smtClean="0">
              <a:solidFill>
                <a:srgbClr val="002060"/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Unicode MS" pitchFamily="34" charset="-128"/>
              </a:rPr>
              <a:t>ASK a librarian</a:t>
            </a:r>
            <a:endParaRPr lang="en-GB" sz="2800" dirty="0" smtClean="0">
              <a:solidFill>
                <a:schemeClr val="accent1"/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GB" sz="2800" dirty="0" smtClean="0">
              <a:solidFill>
                <a:schemeClr val="accent1"/>
              </a:solidFill>
              <a:latin typeface="Arial Unicode MS" pitchFamily="34" charset="-128"/>
            </a:endParaRPr>
          </a:p>
        </p:txBody>
      </p:sp>
      <p:pic>
        <p:nvPicPr>
          <p:cNvPr id="2050" name="Picture 2" descr="C:\Users\Public\Pictures\photos\20131202_0953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92832"/>
            <a:ext cx="1219200" cy="1627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58947"/>
            <a:ext cx="1295400" cy="1675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67100"/>
            <a:ext cx="1403281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81" y="2740789"/>
            <a:ext cx="1371600" cy="1798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05943"/>
            <a:ext cx="1529681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369766"/>
              </p:ext>
            </p:extLst>
          </p:nvPr>
        </p:nvGraphicFramePr>
        <p:xfrm>
          <a:off x="228600" y="152400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9" name="CorelDRAW" r:id="rId9" imgW="1338943" imgH="489857" progId="">
                  <p:embed/>
                </p:oleObj>
              </mc:Choice>
              <mc:Fallback>
                <p:oleObj name="CorelDRAW" r:id="rId9" imgW="1338943" imgH="4898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1371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46096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lib101\Desktop\Questio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8153400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369766"/>
              </p:ext>
            </p:extLst>
          </p:nvPr>
        </p:nvGraphicFramePr>
        <p:xfrm>
          <a:off x="228600" y="152400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2" name="CorelDRAW" r:id="rId4" imgW="1338943" imgH="489857" progId="">
                  <p:embed/>
                </p:oleObj>
              </mc:Choice>
              <mc:Fallback>
                <p:oleObj name="CorelDRAW" r:id="rId4" imgW="1338943" imgH="4898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1371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86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572301" cy="4419600"/>
          </a:xfrm>
          <a:prstGeom prst="rect">
            <a:avLst/>
          </a:prstGeom>
          <a:noFill/>
          <a:ln>
            <a:noFill/>
          </a:ln>
          <a:effectLst/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15959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22376" y="304800"/>
            <a:ext cx="7780618" cy="990600"/>
          </a:xfrm>
        </p:spPr>
        <p:txBody>
          <a:bodyPr>
            <a:normAutofit/>
          </a:bodyPr>
          <a:lstStyle/>
          <a:p>
            <a:pPr algn="ctr"/>
            <a:r>
              <a:rPr lang="az-Latn-A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Ənənəvi və elektron kataloq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lib101\Desktop\stock-footage-seamlessly-looping-animation-of-a-sand-hourglass-with-clouds-in-the-background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381000" y="1347873"/>
            <a:ext cx="8229600" cy="5334000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895600"/>
            <a:ext cx="5334000" cy="3200400"/>
          </a:xfr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z-Latn-A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Aldığınız tapşırıqları komanda şəklində yerinə yetirin</a:t>
            </a:r>
          </a:p>
          <a:p>
            <a:pPr marL="0" indent="0">
              <a:buNone/>
            </a:pPr>
            <a:endParaRPr lang="az-Latn-AZ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az-Latn-A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Vaxt - 20 dəqiqə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457200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az-Latn-A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Tapşırıq</a:t>
            </a:r>
            <a:endParaRPr lang="az-Latn-AZ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369766"/>
              </p:ext>
            </p:extLst>
          </p:nvPr>
        </p:nvGraphicFramePr>
        <p:xfrm>
          <a:off x="228600" y="152400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6" name="CorelDRAW" r:id="rId4" imgW="1338943" imgH="489857" progId="">
                  <p:embed/>
                </p:oleObj>
              </mc:Choice>
              <mc:Fallback>
                <p:oleObj name="CorelDRAW" r:id="rId4" imgW="1338943" imgH="4898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1371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43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2400" y="152400"/>
          <a:ext cx="8991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CorelDRAW" r:id="rId3" imgW="1338943" imgH="489857" progId="">
                  <p:embed/>
                </p:oleObj>
              </mc:Choice>
              <mc:Fallback>
                <p:oleObj name="CorelDRAW" r:id="rId3" imgW="1338943" imgH="489857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8991600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676400" y="2667000"/>
            <a:ext cx="6172200" cy="2123658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marL="109728" indent="0" algn="ctr">
              <a:buNone/>
            </a:pPr>
            <a:r>
              <a:rPr lang="az-Latn-AZ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DİQQƏTİNİZƏ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109728" indent="0" algn="ctr">
              <a:buNone/>
            </a:pPr>
            <a:r>
              <a:rPr lang="az-Latn-AZ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GÖRƏ</a:t>
            </a:r>
          </a:p>
          <a:p>
            <a:pPr marL="109728" indent="0" algn="ctr">
              <a:buNone/>
            </a:pPr>
            <a:r>
              <a:rPr lang="az-Latn-AZ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TƏŞƏKKÜR!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70363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762000"/>
            <a:ext cx="7391400" cy="5029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z-Latn-AZ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az-Latn-AZ" sz="3600" dirty="0" smtClean="0">
                <a:latin typeface="Times New Roman" pitchFamily="18" charset="0"/>
                <a:cs typeface="Times New Roman" pitchFamily="18" charset="0"/>
              </a:rPr>
              <a:t>Elektron kataloq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kataloq</a:t>
            </a:r>
            <a:r>
              <a:rPr lang="az-Latn-AZ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3600" dirty="0" smtClean="0">
                <a:latin typeface="Times New Roman" pitchFamily="18" charset="0"/>
                <a:cs typeface="Times New Roman" pitchFamily="18" charset="0"/>
              </a:rPr>
              <a:t>nədir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az-Latn-AZ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az-Latn-AZ" sz="2400" dirty="0" smtClean="0">
                <a:latin typeface="Times New Roman" pitchFamily="18" charset="0"/>
                <a:cs typeface="Times New Roman" pitchFamily="18" charset="0"/>
              </a:rPr>
              <a:t>şınla oxunan formada reallaşdırılan kitabxana kataloqudur.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az-Latn-A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kataloq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funksiyalar</a:t>
            </a:r>
            <a:r>
              <a:rPr lang="az-Latn-AZ" sz="2400" dirty="0" smtClean="0">
                <a:latin typeface="Times New Roman" pitchFamily="18" charset="0"/>
                <a:cs typeface="Times New Roman" pitchFamily="18" charset="0"/>
              </a:rPr>
              <a:t>ını icra edən biblioqrafik məlumat bazasıdır.</a:t>
            </a:r>
          </a:p>
          <a:p>
            <a:pPr marL="0" indent="0">
              <a:buNone/>
            </a:pPr>
            <a:endParaRPr lang="az-Latn-A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400" dirty="0" smtClean="0">
                <a:latin typeface="Times New Roman" pitchFamily="18" charset="0"/>
                <a:cs typeface="Times New Roman" pitchFamily="18" charset="0"/>
              </a:rPr>
              <a:t>avtomatlaşdırılmış kitabxana informasiya sisteminin alt sistemidir.</a:t>
            </a:r>
          </a:p>
          <a:p>
            <a:pPr marL="0" indent="0">
              <a:buNone/>
            </a:pPr>
            <a:endParaRPr lang="az-Latn-A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1"/>
            <a:ext cx="8305800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2084294" y="6096000"/>
            <a:ext cx="685800" cy="3810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362200" y="457200"/>
            <a:ext cx="5562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Kitabxanan</a:t>
            </a:r>
            <a:r>
              <a:rPr lang="az-Latn-AZ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ın səhifəsi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369766"/>
              </p:ext>
            </p:extLst>
          </p:nvPr>
        </p:nvGraphicFramePr>
        <p:xfrm>
          <a:off x="228600" y="152400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4" name="CorelDRAW" r:id="rId5" imgW="1338943" imgH="489857" progId="">
                  <p:embed/>
                </p:oleObj>
              </mc:Choice>
              <mc:Fallback>
                <p:oleObj name="CorelDRAW" r:id="rId5" imgW="1338943" imgH="489857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1371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29985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6781800" cy="914400"/>
          </a:xfrm>
        </p:spPr>
        <p:txBody>
          <a:bodyPr>
            <a:normAutofit/>
          </a:bodyPr>
          <a:lstStyle/>
          <a:p>
            <a:pPr algn="ctr"/>
            <a:r>
              <a:rPr lang="az-Latn-AZ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Kitabxanan</a:t>
            </a:r>
            <a:r>
              <a:rPr lang="az-Latn-A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ın kataloqu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24000"/>
            <a:ext cx="8077200" cy="4800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4267200" y="3390899"/>
            <a:ext cx="685800" cy="3810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369766"/>
              </p:ext>
            </p:extLst>
          </p:nvPr>
        </p:nvGraphicFramePr>
        <p:xfrm>
          <a:off x="228600" y="152400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4" name="CorelDRAW" r:id="rId4" imgW="1338943" imgH="489857" progId="">
                  <p:embed/>
                </p:oleObj>
              </mc:Choice>
              <mc:Fallback>
                <p:oleObj name="CorelDRAW" r:id="rId4" imgW="1338943" imgH="4898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1371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422627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4263"/>
            <a:ext cx="8077200" cy="533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0200" y="228600"/>
            <a:ext cx="670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</a:t>
            </a:r>
            <a:r>
              <a:rPr lang="az-Latn-AZ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Səhifə</a:t>
            </a:r>
            <a:endParaRPr lang="az-Latn-AZ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369766"/>
              </p:ext>
            </p:extLst>
          </p:nvPr>
        </p:nvGraphicFramePr>
        <p:xfrm>
          <a:off x="228600" y="152400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0" name="CorelDRAW" r:id="rId5" imgW="1338943" imgH="489857" progId="">
                  <p:embed/>
                </p:oleObj>
              </mc:Choice>
              <mc:Fallback>
                <p:oleObj name="CorelDRAW" r:id="rId5" imgW="1338943" imgH="4898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1371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44281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3914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az-Latn-A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Siz kitabı kataloqdan necə tapa bilərsiniz?</a:t>
            </a:r>
            <a:endParaRPr lang="en-GB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066800" y="1371600"/>
            <a:ext cx="7543800" cy="52578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100" b="1" dirty="0" smtClean="0">
              <a:solidFill>
                <a:srgbClr val="002060"/>
              </a:solidFill>
              <a:latin typeface="Arial Unicode MS" pitchFamily="34" charset="-128"/>
            </a:endParaRP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M</a:t>
            </a:r>
            <a:r>
              <a:rPr lang="az-Latn-AZ" sz="2400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üəllif üzrə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 (author)</a:t>
            </a:r>
            <a:endParaRPr lang="az-Latn-AZ" sz="2400" b="1" dirty="0" smtClean="0">
              <a:solidFill>
                <a:schemeClr val="bg2">
                  <a:lumMod val="50000"/>
                </a:schemeClr>
              </a:solidFill>
              <a:latin typeface="Arial Unicode MS" pitchFamily="34" charset="-128"/>
            </a:endParaRPr>
          </a:p>
          <a:p>
            <a:endParaRPr lang="az-Latn-AZ" sz="2400" b="1" dirty="0" smtClean="0">
              <a:solidFill>
                <a:schemeClr val="bg2">
                  <a:lumMod val="50000"/>
                </a:schemeClr>
              </a:solidFill>
              <a:latin typeface="Arial Unicode MS" pitchFamily="34" charset="-128"/>
            </a:endParaRPr>
          </a:p>
          <a:p>
            <a:r>
              <a:rPr lang="az-Latn-AZ" sz="2400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Sərlöbhə üzrə (title)</a:t>
            </a:r>
          </a:p>
          <a:p>
            <a:endParaRPr lang="en-GB" sz="1400" b="1" dirty="0" smtClean="0">
              <a:solidFill>
                <a:schemeClr val="bg2">
                  <a:lumMod val="50000"/>
                </a:schemeClr>
              </a:solidFill>
              <a:latin typeface="Arial Unicode MS" pitchFamily="34" charset="-128"/>
            </a:endParaRPr>
          </a:p>
          <a:p>
            <a:r>
              <a:rPr lang="az-Latn-AZ" sz="2400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Mövzu üzrə </a:t>
            </a:r>
          </a:p>
          <a:p>
            <a:endParaRPr lang="az-Latn-AZ" sz="2400" b="1" dirty="0" smtClean="0">
              <a:solidFill>
                <a:schemeClr val="bg2">
                  <a:lumMod val="50000"/>
                </a:schemeClr>
              </a:solidFill>
              <a:latin typeface="Arial Unicode MS" pitchFamily="34" charset="-128"/>
            </a:endParaRP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A</a:t>
            </a:r>
            <a:r>
              <a:rPr lang="az-Latn-AZ" sz="2400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çar söz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 </a:t>
            </a:r>
            <a:r>
              <a:rPr lang="az-Latn-AZ" sz="2400" b="1" dirty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üzrə </a:t>
            </a:r>
            <a:r>
              <a:rPr lang="az-Latn-AZ" sz="2400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(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k</a:t>
            </a:r>
            <a:r>
              <a:rPr lang="az-Latn-AZ" sz="2400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ey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word)</a:t>
            </a:r>
            <a:endParaRPr lang="az-Latn-AZ" sz="2400" b="1" dirty="0" smtClean="0">
              <a:solidFill>
                <a:schemeClr val="bg2">
                  <a:lumMod val="50000"/>
                </a:schemeClr>
              </a:solidFill>
              <a:latin typeface="Arial Unicode MS" pitchFamily="34" charset="-128"/>
            </a:endParaRPr>
          </a:p>
          <a:p>
            <a:endParaRPr lang="az-Latn-AZ" sz="2400" b="1" dirty="0" smtClean="0">
              <a:solidFill>
                <a:schemeClr val="bg2">
                  <a:lumMod val="50000"/>
                </a:schemeClr>
              </a:solidFill>
              <a:latin typeface="Arial Unicode MS" pitchFamily="34" charset="-128"/>
            </a:endParaRPr>
          </a:p>
          <a:p>
            <a:r>
              <a:rPr lang="az-Latn-AZ" sz="2400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İSBN üzrə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 </a:t>
            </a:r>
            <a:r>
              <a:rPr lang="az-Latn-AZ" sz="2400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(</a:t>
            </a:r>
            <a:r>
              <a:rPr lang="az-Latn-AZ" sz="2400" b="1" dirty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beynəlxalq </a:t>
            </a:r>
            <a:r>
              <a:rPr lang="az-Latn-AZ" sz="2400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standart kitab nömrəsi)</a:t>
            </a:r>
          </a:p>
          <a:p>
            <a:endParaRPr lang="az-Latn-AZ" sz="2400" b="1" dirty="0">
              <a:solidFill>
                <a:schemeClr val="bg2">
                  <a:lumMod val="50000"/>
                </a:schemeClr>
              </a:solidFill>
              <a:latin typeface="Arial Unicode MS" pitchFamily="34" charset="-128"/>
            </a:endParaRPr>
          </a:p>
          <a:p>
            <a:r>
              <a:rPr lang="az-Latn-AZ" sz="2400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İndeks üzrə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 </a:t>
            </a:r>
            <a:r>
              <a:rPr lang="az-Latn-AZ" sz="2400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(</a:t>
            </a:r>
            <a:r>
              <a:rPr lang="az-Latn-AZ" sz="2400" b="1" dirty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call </a:t>
            </a:r>
            <a:r>
              <a:rPr lang="az-Latn-AZ" sz="2400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number)</a:t>
            </a:r>
            <a:endParaRPr lang="en-US" sz="2000" b="1" dirty="0" smtClean="0">
              <a:solidFill>
                <a:schemeClr val="bg2">
                  <a:lumMod val="50000"/>
                </a:schemeClr>
              </a:solidFill>
              <a:latin typeface="Arial Unicode MS" pitchFamily="34" charset="-12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369766"/>
              </p:ext>
            </p:extLst>
          </p:nvPr>
        </p:nvGraphicFramePr>
        <p:xfrm>
          <a:off x="228600" y="152400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2" name="CorelDRAW" r:id="rId3" imgW="1338943" imgH="489857" progId="">
                  <p:embed/>
                </p:oleObj>
              </mc:Choice>
              <mc:Fallback>
                <p:oleObj name="CorelDRAW" r:id="rId3" imgW="1338943" imgH="4898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1371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7128879"/>
      </p:ext>
    </p:extLst>
  </p:cSld>
  <p:clrMapOvr>
    <a:masterClrMapping/>
  </p:clrMapOvr>
  <p:transition advClick="0" advTm="2164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010400" cy="868362"/>
          </a:xfrm>
        </p:spPr>
        <p:txBody>
          <a:bodyPr>
            <a:normAutofit/>
          </a:bodyPr>
          <a:lstStyle/>
          <a:p>
            <a:pPr algn="ctr"/>
            <a:r>
              <a:rPr lang="az-Latn-A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Müəllif üzrə axtarış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Arrow Connector 6"/>
          <p:cNvCxnSpPr/>
          <p:nvPr/>
        </p:nvCxnSpPr>
        <p:spPr>
          <a:xfrm rot="10800000">
            <a:off x="1447800" y="2819400"/>
            <a:ext cx="762000" cy="6096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369766"/>
              </p:ext>
            </p:extLst>
          </p:nvPr>
        </p:nvGraphicFramePr>
        <p:xfrm>
          <a:off x="228600" y="152400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8" name="CorelDRAW" r:id="rId4" imgW="1338943" imgH="489857" progId="">
                  <p:embed/>
                </p:oleObj>
              </mc:Choice>
              <mc:Fallback>
                <p:oleObj name="CorelDRAW" r:id="rId4" imgW="1338943" imgH="4898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1371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926616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814</TotalTime>
  <Words>194</Words>
  <Application>Microsoft Office PowerPoint</Application>
  <PresentationFormat>On-screen Show (4:3)</PresentationFormat>
  <Paragraphs>84</Paragraphs>
  <Slides>32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Aspect</vt:lpstr>
      <vt:lpstr>CorelDRAW</vt:lpstr>
      <vt:lpstr>           </vt:lpstr>
      <vt:lpstr>     </vt:lpstr>
      <vt:lpstr>Ənənəvi və elektron kataloq</vt:lpstr>
      <vt:lpstr>PowerPoint Presentation</vt:lpstr>
      <vt:lpstr>PowerPoint Presentation</vt:lpstr>
      <vt:lpstr> Kitabxananın kataloqu</vt:lpstr>
      <vt:lpstr>PowerPoint Presentation</vt:lpstr>
      <vt:lpstr>Siz kitabı kataloqdan necə tapa bilərsiniz?</vt:lpstr>
      <vt:lpstr>Müəllif üzrə axtarış</vt:lpstr>
      <vt:lpstr>Sərlövhə üzrə axtarış</vt:lpstr>
      <vt:lpstr>            Mövzu üzrə axtarış</vt:lpstr>
      <vt:lpstr>      Açar söz üzrə axtarış</vt:lpstr>
      <vt:lpstr>   Seriya üzrə axtarış</vt:lpstr>
      <vt:lpstr>Kitabın indeksi üzrə axtarışı</vt:lpstr>
      <vt:lpstr>         DYUİ Onluq təsnifatı</vt:lpstr>
      <vt:lpstr>0 Ümumi şöbə 1.Fəlsəfə 2.Din 3.İctimai-siyasi elmlər 4.Dilçilik 5.Riyaziyyat 6.Tətbiqi elmlər 7.İncəsənət 8.Bədii ədəbiyyat 9.Tarix,coğrafiya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Siz köməyi hardan və necə  əldə edə bilərsiniz?</vt:lpstr>
      <vt:lpstr>PowerPoint Presentation</vt:lpstr>
      <vt:lpstr>PowerPoint Presentation</vt:lpstr>
      <vt:lpstr>PowerPoint Presentation</vt:lpstr>
      <vt:lpstr>PowerPoint Presentation</vt:lpstr>
    </vt:vector>
  </TitlesOfParts>
  <Company>khazar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Amiskerli</dc:creator>
  <cp:lastModifiedBy>Amiskerli</cp:lastModifiedBy>
  <cp:revision>283</cp:revision>
  <dcterms:created xsi:type="dcterms:W3CDTF">2013-12-04T13:11:06Z</dcterms:created>
  <dcterms:modified xsi:type="dcterms:W3CDTF">2014-05-01T07:39:29Z</dcterms:modified>
</cp:coreProperties>
</file>