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7"/>
  </p:notesMasterIdLst>
  <p:sldIdLst>
    <p:sldId id="260" r:id="rId2"/>
    <p:sldId id="256" r:id="rId3"/>
    <p:sldId id="257" r:id="rId4"/>
    <p:sldId id="259" r:id="rId5"/>
    <p:sldId id="271" r:id="rId6"/>
    <p:sldId id="274" r:id="rId7"/>
    <p:sldId id="275" r:id="rId8"/>
    <p:sldId id="272" r:id="rId9"/>
    <p:sldId id="276" r:id="rId10"/>
    <p:sldId id="277" r:id="rId11"/>
    <p:sldId id="278" r:id="rId12"/>
    <p:sldId id="279" r:id="rId13"/>
    <p:sldId id="280" r:id="rId14"/>
    <p:sldId id="281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1545CA-2676-4752-8638-6A0FF46D3A3C}" type="datetime1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1331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D81B62-CFC5-4EF9-BECE-E89FBE93A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pitchFamily="8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AEC4A-1C86-4436-87F7-9BAB43D8F048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CF658-88AE-433D-BE4E-B90075D9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47C5-C2F1-4603-B573-02DD9D765548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0DF4-3359-43F6-9E61-464F75FF0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2B6A-98B5-48FF-9DD2-41E369AF799A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1BE77-1922-4EA0-84A7-948F1C68F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F698A-59C1-4393-A7AF-A576344068F2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B1CC-2375-4387-A8B4-CCC922663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4954-F7FA-48CA-A02D-CD0DB4FF1EDD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1358E-09DC-4C7D-A384-71E3C9BA9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A2A95-B725-4FC9-98A5-BAF14DAFA3FE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745B-19EF-4B5A-B409-12A749046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CBC7-CC6D-4454-8D3E-6B3521F88B6B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99F0B-E492-4552-A2FF-55D8F695E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A0093-B550-4A74-A576-29A751D16F46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4D207-CD2E-4ABD-886F-8814911D7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F3C1-05B8-4C09-B0AD-4A9010875E4B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BB27-E868-49AE-BEA9-BB0D54E85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E7AA-EF24-4F1F-ACA0-B67A70D023A6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B230F-3D98-4BA0-B095-975CB877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EA8AF-BFAC-45A5-8E15-3373F0D31B41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18E3-B9B6-4A27-A822-A2D6ABED3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27C2F0-8E99-4C7B-A50C-E4A25EE5A1ED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18C0EB-BB42-492E-84A9-13DA530DB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/>
              <a:t>State-religion Relations in Azerbaijan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1012"/>
          </a:xfrm>
        </p:spPr>
        <p:txBody>
          <a:bodyPr>
            <a:normAutofit/>
          </a:bodyPr>
          <a:lstStyle/>
          <a:p>
            <a:pPr marL="0" indent="0" algn="r" eaLnBrk="1" hangingPunct="1">
              <a:buFont typeface="Wingdings" pitchFamily="84" charset="2"/>
              <a:buNone/>
            </a:pPr>
            <a:r>
              <a:rPr lang="en-US">
                <a:solidFill>
                  <a:srgbClr val="898989"/>
                </a:solidFill>
              </a:rPr>
              <a:t>Thomas Liles</a:t>
            </a:r>
          </a:p>
          <a:p>
            <a:pPr marL="0" indent="0" algn="r" eaLnBrk="1" hangingPunct="1">
              <a:buFont typeface="Wingdings" pitchFamily="84" charset="2"/>
              <a:buNone/>
            </a:pPr>
            <a:r>
              <a:rPr lang="en-US">
                <a:solidFill>
                  <a:srgbClr val="898989"/>
                </a:solidFill>
              </a:rPr>
              <a:t>US Fulbright Fellow, Azerbaijan</a:t>
            </a:r>
          </a:p>
          <a:p>
            <a:pPr marL="0" indent="0" algn="r" eaLnBrk="1" hangingPunct="1">
              <a:buFont typeface="Wingdings" pitchFamily="84" charset="2"/>
              <a:buNone/>
            </a:pPr>
            <a:r>
              <a:rPr lang="en-US">
                <a:solidFill>
                  <a:srgbClr val="898989"/>
                </a:solidFill>
              </a:rPr>
              <a:t>International Fellow, CRRC</a:t>
            </a:r>
          </a:p>
        </p:txBody>
      </p:sp>
      <p:pic>
        <p:nvPicPr>
          <p:cNvPr id="14339" name="Picture 3" descr="url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86400"/>
            <a:ext cx="1600200" cy="4953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4340" name="Picture 4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6000"/>
            <a:ext cx="1600200" cy="6207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Sumgait Juma Mosque</a:t>
            </a:r>
          </a:p>
        </p:txBody>
      </p:sp>
      <p:pic>
        <p:nvPicPr>
          <p:cNvPr id="41988" name="Picture 4" descr="19052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229600" cy="41132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Shahin Hasanli (Mashadi Dadash Mosque)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2133600"/>
            <a:ext cx="4572000" cy="4267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“[Our] relations with the state are now normal, there aren’t any problems with our community … Positive conditions are now being created for religious communities, and state structures are striving toward dialogue with communities.”</a:t>
            </a:r>
          </a:p>
        </p:txBody>
      </p:sp>
      <p:pic>
        <p:nvPicPr>
          <p:cNvPr id="24580" name="Picture 4" descr="shah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2971800" cy="19748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4581" name="Picture 5" descr="masa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2971800" cy="22288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Ilgar Ibrahimoglu (Juma Mosque)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19600" cy="4114800"/>
          </a:xfrm>
          <a:noFill/>
          <a:ln/>
        </p:spPr>
        <p:txBody>
          <a:bodyPr/>
          <a:lstStyle/>
          <a:p>
            <a:r>
              <a:rPr lang="en-US" sz="2800"/>
              <a:t>“I think that Iskenderov is a serious professional who can solve problems affecting religious groups … but without a solution to our two major problems, no improvement in relations is possible.”</a:t>
            </a:r>
          </a:p>
        </p:txBody>
      </p:sp>
      <p:pic>
        <p:nvPicPr>
          <p:cNvPr id="17413" name="Picture 1029" descr="ju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0"/>
            <a:ext cx="2114550" cy="28194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7411" name="Picture 1027" descr="Ilq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447800"/>
            <a:ext cx="2895600" cy="21717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Gamet Suleymanov (Abu Bakr Mosque)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2133600"/>
            <a:ext cx="4343400" cy="4114800"/>
          </a:xfrm>
          <a:noFill/>
          <a:ln/>
        </p:spPr>
        <p:txBody>
          <a:bodyPr/>
          <a:lstStyle/>
          <a:p>
            <a:r>
              <a:rPr lang="en-US" sz="2800"/>
              <a:t>“Iskenderov is a professional; after his appointment, the religious situation here became a bit more stable … Of course, there are still very few mosques, especially in Baku and especially for Sunnis.”</a:t>
            </a:r>
          </a:p>
        </p:txBody>
      </p:sp>
      <p:pic>
        <p:nvPicPr>
          <p:cNvPr id="45060" name="Picture 4" descr="C0292331-F304-4F08-B970-CAD81A752279_mw1024_n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3657600" cy="20558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5061" name="Picture 5" descr="url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419600"/>
            <a:ext cx="2895600" cy="210978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Thank you!</a:t>
            </a:r>
          </a:p>
        </p:txBody>
      </p:sp>
      <p:pic>
        <p:nvPicPr>
          <p:cNvPr id="55302" name="Picture 6" descr="photo (1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943600" cy="44577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Photo and Data Credits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www.1news.az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www.azadliq.org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commons.wikimedia.org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www.crrccenters.org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www.news.az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www.radioazadlyq.org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ru.apa.az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www.salamnews.org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http://www.scwra.gov.az/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www.xeber44.com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1012"/>
          </a:xfrm>
        </p:spPr>
        <p:txBody>
          <a:bodyPr>
            <a:normAutofit/>
          </a:bodyPr>
          <a:lstStyle/>
          <a:p>
            <a:pPr marL="0" indent="0" algn="r" eaLnBrk="1" hangingPunct="1">
              <a:buFont typeface="Wingdings" pitchFamily="84" charset="2"/>
              <a:buNone/>
              <a:defRPr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276225"/>
            <a:ext cx="8682037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276225"/>
            <a:ext cx="8682037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276225"/>
            <a:ext cx="8682037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Caucasus Board of Muslims</a:t>
            </a:r>
          </a:p>
        </p:txBody>
      </p:sp>
      <p:pic>
        <p:nvPicPr>
          <p:cNvPr id="40966" name="Picture 6" descr="u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3810000" cy="28527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2535" name="Picture 1031" descr="url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057400"/>
            <a:ext cx="3886200" cy="282416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2536" name="Text Box 1032"/>
          <p:cNvSpPr txBox="1">
            <a:spLocks noChangeArrowheads="1"/>
          </p:cNvSpPr>
          <p:nvPr/>
        </p:nvSpPr>
        <p:spPr bwMode="auto">
          <a:xfrm>
            <a:off x="1752600" y="5029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7" name="Text Box 1033"/>
          <p:cNvSpPr txBox="1">
            <a:spLocks noChangeArrowheads="1"/>
          </p:cNvSpPr>
          <p:nvPr/>
        </p:nvSpPr>
        <p:spPr bwMode="auto">
          <a:xfrm>
            <a:off x="2362200" y="5029200"/>
            <a:ext cx="1935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Sheikh-ul-Islam</a:t>
            </a:r>
          </a:p>
          <a:p>
            <a:r>
              <a:rPr lang="en-US" sz="2000"/>
              <a:t>Allahshukhur</a:t>
            </a:r>
          </a:p>
          <a:p>
            <a:r>
              <a:rPr lang="en-US" sz="2000"/>
              <a:t>Pashazade</a:t>
            </a:r>
          </a:p>
        </p:txBody>
      </p:sp>
      <p:sp>
        <p:nvSpPr>
          <p:cNvPr id="22538" name="Text Box 1034"/>
          <p:cNvSpPr txBox="1">
            <a:spLocks noChangeArrowheads="1"/>
          </p:cNvSpPr>
          <p:nvPr/>
        </p:nvSpPr>
        <p:spPr bwMode="auto">
          <a:xfrm>
            <a:off x="6934200" y="5029200"/>
            <a:ext cx="1666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Mufti Salman</a:t>
            </a:r>
          </a:p>
          <a:p>
            <a:r>
              <a:rPr lang="en-US" sz="2000"/>
              <a:t>Musayev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/>
          <a:lstStyle/>
          <a:p>
            <a:r>
              <a:rPr lang="en-US" sz="3600"/>
              <a:t>State Committee on Work with Religious Organizations 2001-2006: Inception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752600"/>
            <a:ext cx="50292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“We established the full interrelation between the State Committee, [religious] communities, and the centers which controlled them from abroad.”</a:t>
            </a:r>
          </a:p>
          <a:p>
            <a:pPr>
              <a:lnSpc>
                <a:spcPct val="90000"/>
              </a:lnSpc>
              <a:buFont typeface="Wingdings" pitchFamily="84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“In effect, we subsumed 30 of the most important points from the [CBM’s] charter. It was nearly a two-year struggle….and the CBM’s mandate was lowered to that of an NGO.” - Rafik Aliyev, SCWRO Chairman, 2001-2006</a:t>
            </a:r>
          </a:p>
        </p:txBody>
      </p:sp>
      <p:pic>
        <p:nvPicPr>
          <p:cNvPr id="40967" name="Picture 7" descr="u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2405063" cy="35814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noFill/>
          <a:ln/>
        </p:spPr>
        <p:txBody>
          <a:bodyPr/>
          <a:lstStyle/>
          <a:p>
            <a:r>
              <a:rPr lang="en-US" sz="3600"/>
              <a:t>SCWRO 2006-2012: Disengagement and Deterioration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3657600" cy="4267200"/>
          </a:xfrm>
          <a:noFill/>
          <a:ln/>
        </p:spPr>
        <p:txBody>
          <a:bodyPr/>
          <a:lstStyle/>
          <a:p>
            <a:r>
              <a:rPr lang="en-US" sz="2400"/>
              <a:t>“In Azerbaijan, freedom of religion is respected in every sense of the word.”</a:t>
            </a:r>
          </a:p>
          <a:p>
            <a:pPr>
              <a:buFont typeface="Wingdings" pitchFamily="84" charset="2"/>
              <a:buNone/>
            </a:pPr>
            <a:endParaRPr lang="en-US" sz="2400"/>
          </a:p>
          <a:p>
            <a:r>
              <a:rPr lang="en-US" sz="2400"/>
              <a:t>“I would even … say that in Azerbaijan there is no need for a law on religion.” - Hidayat Orujov, SCWRO Chairman, 2006-2012</a:t>
            </a:r>
          </a:p>
        </p:txBody>
      </p:sp>
      <p:pic>
        <p:nvPicPr>
          <p:cNvPr id="40968" name="Picture 8" descr="url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0"/>
            <a:ext cx="4038600" cy="279558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/>
              <a:t>SCWRO 2012-present: Policy Shift or Continuity?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752600"/>
            <a:ext cx="4572000" cy="4419600"/>
          </a:xfrm>
        </p:spPr>
        <p:txBody>
          <a:bodyPr/>
          <a:lstStyle/>
          <a:p>
            <a:r>
              <a:rPr lang="en-US" sz="2800"/>
              <a:t>“In Azerbaijan there exists a model of [inter-religious] tolerance which could become an example for other states.” - Elshad Iskenderov, current SCWRO Chairman, at III Kiev Inter-religious Forum</a:t>
            </a:r>
            <a:endParaRPr lang="en-US" sz="2400"/>
          </a:p>
          <a:p>
            <a:endParaRPr lang="en-US" sz="2800"/>
          </a:p>
        </p:txBody>
      </p:sp>
      <p:pic>
        <p:nvPicPr>
          <p:cNvPr id="43012" name="Picture 4" descr="Elsad_%C4%B0skender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3484563" cy="35814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“Cup of Tolerance”</a:t>
            </a:r>
          </a:p>
        </p:txBody>
      </p:sp>
      <p:pic>
        <p:nvPicPr>
          <p:cNvPr id="40964" name="Picture 4" descr="u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086600" cy="47148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ＭＳ Ｐゴシック" pitchFamily="84" charset="-128"/>
            <a:cs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ＭＳ Ｐゴシック" pitchFamily="84" charset="-128"/>
            <a:cs typeface="ＭＳ Ｐゴシック" pitchFamily="84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4099</TotalTime>
  <Words>356</Words>
  <Application>Microsoft Office PowerPoint</Application>
  <PresentationFormat>On-screen Show (4:3)</PresentationFormat>
  <Paragraphs>40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Blue Horizon</vt:lpstr>
      <vt:lpstr>State-religion Relations in Azerbaijan</vt:lpstr>
      <vt:lpstr>Slide 2</vt:lpstr>
      <vt:lpstr>Slide 3</vt:lpstr>
      <vt:lpstr>Slide 4</vt:lpstr>
      <vt:lpstr>Caucasus Board of Muslims</vt:lpstr>
      <vt:lpstr>State Committee on Work with Religious Organizations 2001-2006: Inception</vt:lpstr>
      <vt:lpstr>SCWRO 2006-2012: Disengagement and Deterioration</vt:lpstr>
      <vt:lpstr>SCWRO 2012-present: Policy Shift or Continuity?</vt:lpstr>
      <vt:lpstr>“Cup of Tolerance”</vt:lpstr>
      <vt:lpstr>Sumgait Juma Mosque</vt:lpstr>
      <vt:lpstr>Shahin Hasanli (Mashadi Dadash Mosque)</vt:lpstr>
      <vt:lpstr>Ilgar Ibrahimoglu (Juma Mosque)</vt:lpstr>
      <vt:lpstr>Gamet Suleymanov (Abu Bakr Mosque)</vt:lpstr>
      <vt:lpstr>Thank you!</vt:lpstr>
      <vt:lpstr>Photo and Data 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Liles</dc:creator>
  <cp:lastModifiedBy>tzaytceva</cp:lastModifiedBy>
  <cp:revision>23</cp:revision>
  <dcterms:created xsi:type="dcterms:W3CDTF">2013-04-16T11:51:17Z</dcterms:created>
  <dcterms:modified xsi:type="dcterms:W3CDTF">2013-06-19T07:34:41Z</dcterms:modified>
</cp:coreProperties>
</file>