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80" r:id="rId1"/>
  </p:sldMasterIdLst>
  <p:notesMasterIdLst>
    <p:notesMasterId r:id="rId33"/>
  </p:notesMasterIdLst>
  <p:handoutMasterIdLst>
    <p:handoutMasterId r:id="rId34"/>
  </p:handoutMasterIdLst>
  <p:sldIdLst>
    <p:sldId id="256" r:id="rId2"/>
    <p:sldId id="303" r:id="rId3"/>
    <p:sldId id="305" r:id="rId4"/>
    <p:sldId id="306" r:id="rId5"/>
    <p:sldId id="307" r:id="rId6"/>
    <p:sldId id="308" r:id="rId7"/>
    <p:sldId id="309" r:id="rId8"/>
    <p:sldId id="314" r:id="rId9"/>
    <p:sldId id="316" r:id="rId10"/>
    <p:sldId id="315" r:id="rId11"/>
    <p:sldId id="317" r:id="rId12"/>
    <p:sldId id="318" r:id="rId13"/>
    <p:sldId id="319" r:id="rId14"/>
    <p:sldId id="320" r:id="rId15"/>
    <p:sldId id="321" r:id="rId16"/>
    <p:sldId id="302" r:id="rId17"/>
    <p:sldId id="323" r:id="rId18"/>
    <p:sldId id="325" r:id="rId19"/>
    <p:sldId id="326" r:id="rId20"/>
    <p:sldId id="327" r:id="rId21"/>
    <p:sldId id="328" r:id="rId22"/>
    <p:sldId id="329" r:id="rId23"/>
    <p:sldId id="330" r:id="rId24"/>
    <p:sldId id="331" r:id="rId25"/>
    <p:sldId id="332" r:id="rId26"/>
    <p:sldId id="333" r:id="rId27"/>
    <p:sldId id="289" r:id="rId28"/>
    <p:sldId id="299" r:id="rId29"/>
    <p:sldId id="290" r:id="rId30"/>
    <p:sldId id="293" r:id="rId31"/>
    <p:sldId id="334" r:id="rId3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274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559" autoAdjust="0"/>
    <p:restoredTop sz="94727" autoAdjust="0"/>
  </p:normalViewPr>
  <p:slideViewPr>
    <p:cSldViewPr>
      <p:cViewPr>
        <p:scale>
          <a:sx n="80" d="100"/>
          <a:sy n="80" d="100"/>
        </p:scale>
        <p:origin x="-630" y="-924"/>
      </p:cViewPr>
      <p:guideLst>
        <p:guide orient="horz" pos="2160"/>
        <p:guide pos="2880"/>
      </p:guideLst>
    </p:cSldViewPr>
  </p:slideViewPr>
  <p:outlineViewPr>
    <p:cViewPr>
      <p:scale>
        <a:sx n="33" d="100"/>
        <a:sy n="33" d="100"/>
      </p:scale>
      <p:origin x="0" y="11323"/>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618" y="-62"/>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4A6EEE2F-C114-4F41-A0CF-9F3CEF4399C3}" type="datetimeFigureOut">
              <a:rPr lang="ru-RU" smtClean="0"/>
              <a:pPr/>
              <a:t>07.07.2012</a:t>
            </a:fld>
            <a:endParaRPr lang="ru-RU"/>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1F82FCD0-536F-47F3-A698-76550F9E3B2A}"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6C84F344-2290-492F-AECF-B868E4A245F5}" type="datetimeFigureOut">
              <a:rPr lang="ru-RU" smtClean="0"/>
              <a:pPr/>
              <a:t>07.07.2012</a:t>
            </a:fld>
            <a:endParaRPr lang="ru-RU"/>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0F11230-C896-4535-9E28-C1808BEF1C2C}" type="slidenum">
              <a:rPr lang="ru-RU" smtClean="0"/>
              <a:pPr/>
              <a:t>‹#›</a:t>
            </a:fld>
            <a:endParaRPr lang="ru-RU"/>
          </a:p>
        </p:txBody>
      </p:sp>
    </p:spTree>
    <p:extLst>
      <p:ext uri="{BB962C8B-B14F-4D97-AF65-F5344CB8AC3E}">
        <p14:creationId xmlns:p14="http://schemas.microsoft.com/office/powerpoint/2010/main" xmlns="" val="43442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28</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30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2</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50F11230-C896-4535-9E28-C1808BEF1C2C}"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6CDFBB0C-ED08-413C-8F7D-8D23E1D67E87}" type="datetime1">
              <a:rPr lang="en-US" smtClean="0"/>
              <a:pPr/>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F8D976CA-CD08-440D-84E6-E5363E01F84A}" type="datetime1">
              <a:rPr lang="en-US" smtClean="0"/>
              <a:pPr/>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130AB2DB-B65F-4947-858C-3258AB538BE9}" type="datetime1">
              <a:rPr lang="en-US" smtClean="0"/>
              <a:pPr/>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170D62A4-5E10-414A-8732-9DF8DDCB1EFB}" type="datetime1">
              <a:rPr lang="en-US" smtClean="0"/>
              <a:pPr/>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96216-ACF5-4925-9634-CBE63BE19727}" type="datetime1">
              <a:rPr lang="en-US" smtClean="0"/>
              <a:pPr/>
              <a:t>7/7/2012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CB8DD7B4-E77F-4F01-A80C-2AF7DC348F9D}" type="datetime1">
              <a:rPr lang="en-US" smtClean="0"/>
              <a:pPr/>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D6D16334-BF6D-4607-9EE7-7A082E820BF0}" type="datetime1">
              <a:rPr lang="en-US" smtClean="0"/>
              <a:pPr/>
              <a:t>7/7/2012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F3F84A2A-5CFA-41A0-A57F-DE8C46FAD817}" type="datetime1">
              <a:rPr lang="en-US" smtClean="0"/>
              <a:pPr/>
              <a:t>7/7/2012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8D350-BFA1-4582-8F52-FE6FBB65C7DF}" type="datetime1">
              <a:rPr lang="en-US" smtClean="0"/>
              <a:pPr/>
              <a:t>7/7/2012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7F0ED6-FEE9-4B5B-8C38-166F113D4EEF}" type="datetime1">
              <a:rPr lang="en-US" smtClean="0"/>
              <a:pPr/>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740D64-151B-40B2-8B13-8AED7374E0C8}" type="datetime1">
              <a:rPr lang="en-US" smtClean="0"/>
              <a:pPr/>
              <a:t>7/7/2012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33FEA-4402-4CA9-AB5F-CFE1D7412F93}"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86B14-64B1-4414-B3FA-D005F99D0DB5}" type="datetime1">
              <a:rPr lang="en-US" smtClean="0"/>
              <a:pPr/>
              <a:t>7/7/2012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33FEA-4402-4CA9-AB5F-CFE1D7412F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p:wipe dir="d"/>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0"/>
            <a:ext cx="9001156" cy="6072206"/>
          </a:xfrm>
          <a:ln>
            <a:solidFill>
              <a:schemeClr val="accent1"/>
            </a:solidFill>
          </a:ln>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az-Latn-AZ" b="1" dirty="0" smtClean="0">
                <a:latin typeface="Times New Roman" pitchFamily="18" charset="0"/>
                <a:cs typeface="Times New Roman" pitchFamily="18" charset="0"/>
              </a:rPr>
              <a:t/>
            </a:r>
            <a:br>
              <a:rPr lang="az-Latn-AZ" b="1" dirty="0" smtClean="0">
                <a:latin typeface="Times New Roman" pitchFamily="18" charset="0"/>
                <a:cs typeface="Times New Roman" pitchFamily="18" charset="0"/>
              </a:rPr>
            </a:br>
            <a:r>
              <a:rPr lang="az-Latn-AZ" i="1" dirty="0" smtClean="0">
                <a:latin typeface="Times New Roman" pitchFamily="18" charset="0"/>
                <a:cs typeface="Times New Roman" pitchFamily="18" charset="0"/>
              </a:rPr>
              <a:t> </a:t>
            </a:r>
            <a:r>
              <a:rPr lang="az-Latn-AZ" sz="1800" i="1" dirty="0" smtClean="0">
                <a:latin typeface="Times New Roman" pitchFamily="18" charset="0"/>
                <a:cs typeface="Times New Roman" pitchFamily="18" charset="0"/>
              </a:rPr>
              <a:t>Azərbaycanın rəqabət qabiliyyətli inkişafı və müasirləşdirilməsi strategiyasına dəstək məqsədilə</a:t>
            </a:r>
            <a:r>
              <a:rPr lang="az-Latn-AZ" sz="18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az-Latn-AZ" dirty="0" smtClean="0">
                <a:solidFill>
                  <a:schemeClr val="tx2">
                    <a:lumMod val="75000"/>
                  </a:schemeClr>
                </a:solidFill>
                <a:latin typeface="Times New Roman" pitchFamily="18" charset="0"/>
                <a:cs typeface="Times New Roman" pitchFamily="18" charset="0"/>
              </a:rPr>
              <a:t> </a:t>
            </a:r>
            <a:r>
              <a:rPr lang="az-Latn-AZ" sz="2700" b="1" dirty="0" smtClean="0">
                <a:solidFill>
                  <a:schemeClr val="tx2">
                    <a:lumMod val="75000"/>
                  </a:schemeClr>
                </a:solidFill>
                <a:latin typeface="Times New Roman" pitchFamily="18" charset="0"/>
                <a:cs typeface="Times New Roman" pitchFamily="18" charset="0"/>
              </a:rPr>
              <a:t>Layihə:</a:t>
            </a:r>
            <a:r>
              <a:rPr lang="az-Latn-AZ" sz="2700" dirty="0" smtClean="0">
                <a:solidFill>
                  <a:schemeClr val="tx2">
                    <a:lumMod val="75000"/>
                  </a:schemeClr>
                </a:solidFill>
                <a:latin typeface="Times New Roman" pitchFamily="18" charset="0"/>
                <a:cs typeface="Times New Roman" pitchFamily="18" charset="0"/>
              </a:rPr>
              <a:t> </a:t>
            </a:r>
            <a:r>
              <a:rPr lang="az-Latn-AZ" sz="2700" b="1" dirty="0" smtClean="0">
                <a:solidFill>
                  <a:schemeClr val="tx2">
                    <a:lumMod val="75000"/>
                  </a:schemeClr>
                </a:solidFill>
                <a:latin typeface="Times New Roman" pitchFamily="18" charset="0"/>
                <a:cs typeface="Times New Roman" pitchFamily="18" charset="0"/>
              </a:rPr>
              <a:t>AZƏRBAYCANIN RAYONLARI ÜÇÜN BÖLGƏ KOLLECİ KOMPLEKSİNİN/KLASTERİNİN YARADILMASI </a:t>
            </a:r>
            <a:r>
              <a:rPr lang="az-Latn-AZ" sz="2200" b="1" dirty="0" smtClean="0">
                <a:solidFill>
                  <a:schemeClr val="accent1">
                    <a:lumMod val="75000"/>
                  </a:schemeClr>
                </a:solidFill>
                <a:latin typeface="Times New Roman" pitchFamily="18" charset="0"/>
                <a:cs typeface="Times New Roman" pitchFamily="18" charset="0"/>
              </a:rPr>
              <a:t/>
            </a:r>
            <a:br>
              <a:rPr lang="az-Latn-AZ" sz="2200" b="1" dirty="0" smtClean="0">
                <a:solidFill>
                  <a:schemeClr val="accent1">
                    <a:lumMod val="75000"/>
                  </a:schemeClr>
                </a:solidFill>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az-Latn-AZ" sz="2000" b="1" dirty="0" smtClean="0">
                <a:latin typeface="Times New Roman" pitchFamily="18" charset="0"/>
                <a:cs typeface="Times New Roman" pitchFamily="18" charset="0"/>
              </a:rPr>
              <a:t>Bölgə kolleci kompleksi/klasteri layihəsini işləyib hazırlayanlar:</a:t>
            </a:r>
            <a:br>
              <a:rPr lang="az-Latn-AZ" sz="2000" b="1" dirty="0" smtClean="0">
                <a:latin typeface="Times New Roman" pitchFamily="18" charset="0"/>
                <a:cs typeface="Times New Roman" pitchFamily="18" charset="0"/>
              </a:rPr>
            </a:br>
            <a:r>
              <a:rPr lang="az-Latn-AZ" sz="2000" dirty="0" smtClean="0">
                <a:latin typeface="Times New Roman" pitchFamily="18" charset="0"/>
                <a:cs typeface="Times New Roman" pitchFamily="18" charset="0"/>
              </a:rPr>
              <a:t> Odlar Yurdu Universiteti (OYU), Xəzər Universiteti (XU) və Azərbaycan Dövlət Aqrar Universitetinin (ADAU) Alyansı. </a:t>
            </a:r>
            <a:br>
              <a:rPr lang="az-Latn-AZ"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az-Latn-AZ" sz="2000" b="1" dirty="0" smtClean="0">
                <a:latin typeface="Times New Roman" pitchFamily="18" charset="0"/>
                <a:cs typeface="Times New Roman" pitchFamily="18" charset="0"/>
              </a:rPr>
              <a:t>Layihənin məsləhətçiləri: </a:t>
            </a:r>
            <a:r>
              <a:rPr lang="az-Latn-AZ" sz="2000" dirty="0" smtClean="0">
                <a:latin typeface="Times New Roman" pitchFamily="18" charset="0"/>
                <a:cs typeface="Times New Roman" pitchFamily="18" charset="0"/>
              </a:rPr>
              <a:t>Bölgə Kolleclərinin Amerika </a:t>
            </a:r>
            <a:r>
              <a:rPr lang="az-Latn-AZ" sz="2000" smtClean="0">
                <a:latin typeface="Times New Roman" pitchFamily="18" charset="0"/>
                <a:cs typeface="Times New Roman" pitchFamily="18" charset="0"/>
              </a:rPr>
              <a:t>Assosiasiyası </a:t>
            </a:r>
            <a:br>
              <a:rPr lang="az-Latn-AZ" sz="2000" smtClean="0">
                <a:latin typeface="Times New Roman" pitchFamily="18" charset="0"/>
                <a:cs typeface="Times New Roman" pitchFamily="18" charset="0"/>
              </a:rPr>
            </a:br>
            <a:r>
              <a:rPr lang="az-Latn-AZ" sz="2000" smtClean="0">
                <a:latin typeface="Times New Roman" pitchFamily="18" charset="0"/>
                <a:cs typeface="Times New Roman" pitchFamily="18" charset="0"/>
              </a:rPr>
              <a:t>(</a:t>
            </a:r>
            <a:r>
              <a:rPr lang="az-Latn-AZ" sz="2000" dirty="0" smtClean="0">
                <a:latin typeface="Times New Roman" pitchFamily="18" charset="0"/>
                <a:cs typeface="Times New Roman" pitchFamily="18" charset="0"/>
              </a:rPr>
              <a:t>American Association of Community Colleges, Vaşington şəhəri) və Montqomeri </a:t>
            </a:r>
            <a:r>
              <a:rPr lang="az-Latn-AZ" sz="2000" smtClean="0">
                <a:latin typeface="Times New Roman" pitchFamily="18" charset="0"/>
                <a:cs typeface="Times New Roman" pitchFamily="18" charset="0"/>
              </a:rPr>
              <a:t>Kolleci </a:t>
            </a:r>
            <a:br>
              <a:rPr lang="az-Latn-AZ" sz="2000" smtClean="0">
                <a:latin typeface="Times New Roman" pitchFamily="18" charset="0"/>
                <a:cs typeface="Times New Roman" pitchFamily="18" charset="0"/>
              </a:rPr>
            </a:br>
            <a:r>
              <a:rPr lang="az-Latn-AZ" sz="2000" smtClean="0">
                <a:latin typeface="Times New Roman" pitchFamily="18" charset="0"/>
                <a:cs typeface="Times New Roman" pitchFamily="18" charset="0"/>
              </a:rPr>
              <a:t>(</a:t>
            </a:r>
            <a:r>
              <a:rPr lang="az-Latn-AZ" sz="2000" dirty="0" smtClean="0">
                <a:latin typeface="Times New Roman" pitchFamily="18" charset="0"/>
                <a:cs typeface="Times New Roman" pitchFamily="18" charset="0"/>
              </a:rPr>
              <a:t>Rokvill şəhəri, Merilend ştatı), ABŞ.</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az-Latn-AZ"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r>
            <a:br>
              <a:rPr lang="az-Latn-AZ" b="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smtClean="0">
                <a:solidFill>
                  <a:srgbClr val="00B050"/>
                </a:solidFill>
                <a:latin typeface="Times New Roman" pitchFamily="18" charset="0"/>
                <a:cs typeface="Times New Roman" pitchFamily="18" charset="0"/>
              </a:rPr>
              <a:t/>
            </a:r>
            <a:br>
              <a:rPr lang="en-US" dirty="0" smtClean="0">
                <a:solidFill>
                  <a:srgbClr val="00B050"/>
                </a:solidFill>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033FEA-4402-4CA9-AB5F-CFE1D7412F93}" type="slidenum">
              <a:rPr lang="en-US" smtClean="0"/>
              <a:pPr/>
              <a:t>10</a:t>
            </a:fld>
            <a:endParaRPr lang="en-US"/>
          </a:p>
        </p:txBody>
      </p:sp>
      <p:pic>
        <p:nvPicPr>
          <p:cNvPr id="36867" name="Picture 3"/>
          <p:cNvPicPr>
            <a:picLocks noChangeAspect="1" noChangeArrowheads="1"/>
          </p:cNvPicPr>
          <p:nvPr/>
        </p:nvPicPr>
        <p:blipFill>
          <a:blip r:embed="rId3"/>
          <a:srcRect l="24469" t="26513" r="24469" b="10449"/>
          <a:stretch>
            <a:fillRect/>
          </a:stretch>
        </p:blipFill>
        <p:spPr bwMode="auto">
          <a:xfrm>
            <a:off x="483768" y="642918"/>
            <a:ext cx="8660232" cy="5808302"/>
          </a:xfrm>
          <a:prstGeom prst="rect">
            <a:avLst/>
          </a:prstGeom>
          <a:noFill/>
          <a:ln w="9525">
            <a:noFill/>
            <a:miter lim="800000"/>
            <a:headEnd/>
            <a:tailEnd/>
          </a:ln>
          <a:effectLst/>
        </p:spPr>
      </p:pic>
      <p:sp>
        <p:nvSpPr>
          <p:cNvPr id="4" name="TextBox 3"/>
          <p:cNvSpPr txBox="1"/>
          <p:nvPr/>
        </p:nvSpPr>
        <p:spPr>
          <a:xfrm>
            <a:off x="0" y="0"/>
            <a:ext cx="9144000" cy="369332"/>
          </a:xfrm>
          <a:prstGeom prst="rect">
            <a:avLst/>
          </a:prstGeom>
          <a:noFill/>
        </p:spPr>
        <p:txBody>
          <a:bodyPr wrap="square" rtlCol="0">
            <a:spAutoFit/>
          </a:bodyPr>
          <a:lstStyle/>
          <a:p>
            <a:pPr algn="ctr"/>
            <a:r>
              <a:rPr lang="az-Latn-AZ" b="1" dirty="0" smtClean="0">
                <a:solidFill>
                  <a:schemeClr val="accent1">
                    <a:lumMod val="75000"/>
                  </a:schemeClr>
                </a:solidFill>
                <a:latin typeface="Times New Roman" pitchFamily="18" charset="0"/>
                <a:cs typeface="Times New Roman" pitchFamily="18" charset="0"/>
              </a:rPr>
              <a:t>ABŞ-da ali təhsil almağin ardıcıllığı</a:t>
            </a:r>
            <a:endParaRPr lang="ru-RU" b="1" dirty="0">
              <a:solidFill>
                <a:schemeClr val="accent1">
                  <a:lumMod val="75000"/>
                </a:schemeClr>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40180"/>
          </a:xfrm>
        </p:spPr>
        <p:txBody>
          <a:bodyPr>
            <a:normAutofit/>
          </a:bodyPr>
          <a:lstStyle/>
          <a:p>
            <a:pPr algn="l"/>
            <a:r>
              <a:rPr lang="az-Latn-AZ" sz="2800" b="1" i="1" dirty="0" smtClean="0">
                <a:solidFill>
                  <a:schemeClr val="accent1">
                    <a:lumMod val="75000"/>
                  </a:schemeClr>
                </a:solidFill>
                <a:latin typeface="Times New Roman" pitchFamily="18" charset="0"/>
                <a:cs typeface="Times New Roman" pitchFamily="18" charset="0"/>
              </a:rPr>
              <a:t>Bölgə Kollecinin sxematik strukturu və onun fəaliyyəti</a:t>
            </a:r>
            <a:br>
              <a:rPr lang="az-Latn-AZ" sz="2800" b="1" i="1" dirty="0" smtClean="0">
                <a:solidFill>
                  <a:schemeClr val="accent1">
                    <a:lumMod val="75000"/>
                  </a:schemeClr>
                </a:solidFill>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az-Latn-AZ" sz="2700" dirty="0" smtClean="0">
                <a:latin typeface="Times New Roman" pitchFamily="18" charset="0"/>
                <a:cs typeface="Times New Roman" pitchFamily="18" charset="0"/>
              </a:rPr>
              <a:t>Bölgə Kollecinin </a:t>
            </a:r>
            <a:r>
              <a:rPr lang="az-Latn-AZ" sz="2700" i="1" dirty="0" smtClean="0">
                <a:latin typeface="Times New Roman" pitchFamily="18" charset="0"/>
                <a:cs typeface="Times New Roman" pitchFamily="18" charset="0"/>
              </a:rPr>
              <a:t>hər hansı universitet və ya universitetlərlə əlaqəsi olmalıdır</a:t>
            </a:r>
            <a:r>
              <a:rPr lang="az-Latn-AZ" sz="2700" dirty="0" smtClean="0">
                <a:latin typeface="Times New Roman" pitchFamily="18" charset="0"/>
                <a:cs typeface="Times New Roman" pitchFamily="18" charset="0"/>
              </a:rPr>
              <a:t>; universitetlərlə əlaqənin olmasının əsas məqsədi ondadır ki, o, Bölgə Kollecinə təhsilin birinci və ikinci ili ərzində onların proqramlarından, tədris texnologiyası və insan qaynaqlarından istifadə etmək hüququ verir. </a:t>
            </a:r>
            <a:r>
              <a:rPr lang="ru-RU" sz="2000" dirty="0" smtClean="0"/>
              <a:t/>
            </a:r>
            <a:br>
              <a:rPr lang="ru-RU" sz="2000" dirty="0" smtClean="0"/>
            </a:br>
            <a:endParaRPr lang="ru-RU"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5033FEA-4402-4CA9-AB5F-CFE1D7412F93}" type="slidenum">
              <a:rPr lang="en-US" smtClean="0"/>
              <a:pPr/>
              <a:t>11</a:t>
            </a:fld>
            <a:endParaRPr lang="en-US"/>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033FEA-4402-4CA9-AB5F-CFE1D7412F93}" type="slidenum">
              <a:rPr lang="en-US" smtClean="0"/>
              <a:pPr/>
              <a:t>12</a:t>
            </a:fld>
            <a:endParaRPr lang="en-US"/>
          </a:p>
        </p:txBody>
      </p:sp>
      <p:sp>
        <p:nvSpPr>
          <p:cNvPr id="5" name="Title 1"/>
          <p:cNvSpPr>
            <a:spLocks noGrp="1"/>
          </p:cNvSpPr>
          <p:nvPr>
            <p:ph idx="1"/>
          </p:nvPr>
        </p:nvSpPr>
        <p:spPr>
          <a:xfrm>
            <a:off x="457200" y="428625"/>
            <a:ext cx="8229600" cy="5697538"/>
          </a:xfrm>
        </p:spPr>
        <p:txBody>
          <a:bodyPr>
            <a:normAutofit fontScale="47500" lnSpcReduction="20000"/>
          </a:bodyPr>
          <a:lstStyle/>
          <a:p>
            <a:pPr algn="just">
              <a:buNone/>
            </a:pPr>
            <a:r>
              <a:rPr lang="az-Latn-AZ" sz="5900" b="1" i="1" dirty="0" smtClean="0">
                <a:solidFill>
                  <a:schemeClr val="accent1">
                    <a:lumMod val="75000"/>
                  </a:schemeClr>
                </a:solidFill>
                <a:latin typeface="Times New Roman" pitchFamily="18" charset="0"/>
                <a:cs typeface="Times New Roman" pitchFamily="18" charset="0"/>
              </a:rPr>
              <a:t>Bölgə Kollecinin təklif etdiyi xidmətlərin dörd əsas növü aşağıdakılardan ibarətdir:</a:t>
            </a:r>
            <a:endParaRPr lang="ru-RU" sz="5900" b="1" dirty="0" smtClean="0">
              <a:solidFill>
                <a:schemeClr val="accent1">
                  <a:lumMod val="75000"/>
                </a:schemeClr>
              </a:solidFill>
              <a:latin typeface="Times New Roman" pitchFamily="18" charset="0"/>
              <a:cs typeface="Times New Roman" pitchFamily="18" charset="0"/>
            </a:endParaRPr>
          </a:p>
          <a:p>
            <a:pPr lvl="0" algn="just"/>
            <a:r>
              <a:rPr lang="az-Latn-AZ" sz="4400" i="1" dirty="0" smtClean="0">
                <a:latin typeface="Times New Roman" pitchFamily="18" charset="0"/>
                <a:cs typeface="Times New Roman" pitchFamily="18" charset="0"/>
              </a:rPr>
              <a:t>Xidmətlərin birinci növü</a:t>
            </a:r>
            <a:r>
              <a:rPr lang="az-Latn-AZ" sz="4400" dirty="0" smtClean="0">
                <a:latin typeface="Times New Roman" pitchFamily="18" charset="0"/>
                <a:cs typeface="Times New Roman" pitchFamily="18" charset="0"/>
              </a:rPr>
              <a:t>: əlaqəli universitetin/lərin kreditlərini və müvafiq proqramlarını əhatə edən </a:t>
            </a:r>
            <a:r>
              <a:rPr lang="az-Latn-AZ" sz="4400" i="1" dirty="0" smtClean="0">
                <a:latin typeface="Times New Roman" pitchFamily="18" charset="0"/>
                <a:cs typeface="Times New Roman" pitchFamily="18" charset="0"/>
              </a:rPr>
              <a:t>ikiillik baza təhsili</a:t>
            </a:r>
            <a:r>
              <a:rPr lang="az-Latn-AZ" sz="4400" dirty="0" smtClean="0">
                <a:latin typeface="Times New Roman" pitchFamily="18" charset="0"/>
                <a:cs typeface="Times New Roman" pitchFamily="18" charset="0"/>
              </a:rPr>
              <a:t> (</a:t>
            </a:r>
            <a:r>
              <a:rPr lang="az-Latn-AZ" sz="4400" i="1" dirty="0" smtClean="0">
                <a:latin typeface="Times New Roman" pitchFamily="18" charset="0"/>
                <a:cs typeface="Times New Roman" pitchFamily="18" charset="0"/>
              </a:rPr>
              <a:t>tələb olunan kreditlərin hamısını mənimsəmiş</a:t>
            </a:r>
            <a:r>
              <a:rPr lang="az-Latn-AZ" sz="4400" dirty="0" smtClean="0">
                <a:latin typeface="Times New Roman" pitchFamily="18" charset="0"/>
                <a:cs typeface="Times New Roman" pitchFamily="18" charset="0"/>
              </a:rPr>
              <a:t> kollec məzunu assosiativ diplom/subbakalavr diplomu və əldə etdiyi ixtisas üzrə sertifikat alır. Bu diplom məzuna bakalavr dərəcəsi almaq üçün, əlaqəli universitetin uyğun proqramı üzrə qazanılmış kreditləri nəzərə almaqla, təhsilini davam etdirmək hüququ verir  (ən yaxşı halda həmin universitetin üçüncü kursundan etibarən)).</a:t>
            </a:r>
            <a:endParaRPr lang="ru-RU" sz="4400" dirty="0" smtClean="0">
              <a:latin typeface="Times New Roman" pitchFamily="18" charset="0"/>
              <a:cs typeface="Times New Roman" pitchFamily="18" charset="0"/>
            </a:endParaRPr>
          </a:p>
          <a:p>
            <a:pPr lvl="0" algn="just"/>
            <a:r>
              <a:rPr lang="az-Latn-AZ" sz="4400" i="1" dirty="0" smtClean="0">
                <a:latin typeface="Times New Roman" pitchFamily="18" charset="0"/>
                <a:cs typeface="Times New Roman" pitchFamily="18" charset="0"/>
              </a:rPr>
              <a:t>Xidmətlərin ikinci növü (qısamüddətli)</a:t>
            </a:r>
            <a:r>
              <a:rPr lang="az-Latn-AZ" sz="4400" dirty="0" smtClean="0">
                <a:latin typeface="Times New Roman" pitchFamily="18" charset="0"/>
                <a:cs typeface="Times New Roman" pitchFamily="18" charset="0"/>
              </a:rPr>
              <a:t>: </a:t>
            </a:r>
            <a:r>
              <a:rPr lang="az-Latn-AZ" sz="4400" i="1" dirty="0" smtClean="0">
                <a:latin typeface="Times New Roman" pitchFamily="18" charset="0"/>
                <a:cs typeface="Times New Roman" pitchFamily="18" charset="0"/>
              </a:rPr>
              <a:t>ayrı-ayrı fənlər/istiqamətlər üzrə kurslar və seçilmiş ixtisas üzrə təhsil</a:t>
            </a:r>
            <a:r>
              <a:rPr lang="az-Latn-AZ" sz="4400" dirty="0" smtClean="0">
                <a:latin typeface="Times New Roman" pitchFamily="18" charset="0"/>
                <a:cs typeface="Times New Roman" pitchFamily="18" charset="0"/>
              </a:rPr>
              <a:t>. Təhsili başa vurduqdan sonra, məzunlar dinlədikləri kurslar üzrə (imtahan nəticələri nəzərə alınmaqla) müvafiq sertifikat və əldə etdikləri ixtisas üzrə sertifikat əldə edirlər.</a:t>
            </a:r>
            <a:endParaRPr lang="ru-RU" sz="4400" dirty="0" smtClean="0">
              <a:latin typeface="Times New Roman" pitchFamily="18" charset="0"/>
              <a:cs typeface="Times New Roman" pitchFamily="18" charset="0"/>
            </a:endParaRPr>
          </a:p>
          <a:p>
            <a:pPr lvl="0" algn="just"/>
            <a:r>
              <a:rPr lang="az-Latn-AZ" sz="4400" i="1" dirty="0" smtClean="0">
                <a:latin typeface="Times New Roman" pitchFamily="18" charset="0"/>
                <a:cs typeface="Times New Roman" pitchFamily="18" charset="0"/>
              </a:rPr>
              <a:t>Xidmətlərin üçüncü növü (qısamüddətli)</a:t>
            </a:r>
            <a:r>
              <a:rPr lang="az-Latn-AZ" sz="4400" dirty="0" smtClean="0">
                <a:latin typeface="Times New Roman" pitchFamily="18" charset="0"/>
                <a:cs typeface="Times New Roman" pitchFamily="18" charset="0"/>
              </a:rPr>
              <a:t>; </a:t>
            </a:r>
            <a:r>
              <a:rPr lang="az-Latn-AZ" sz="4400" i="1" dirty="0" smtClean="0">
                <a:latin typeface="Times New Roman" pitchFamily="18" charset="0"/>
                <a:cs typeface="Times New Roman" pitchFamily="18" charset="0"/>
              </a:rPr>
              <a:t>yalnız</a:t>
            </a:r>
            <a:r>
              <a:rPr lang="az-Latn-AZ" sz="4400" dirty="0" smtClean="0">
                <a:latin typeface="Times New Roman" pitchFamily="18" charset="0"/>
                <a:cs typeface="Times New Roman" pitchFamily="18" charset="0"/>
              </a:rPr>
              <a:t> müvafiq sertifikatla təsdiq olunan </a:t>
            </a:r>
            <a:r>
              <a:rPr lang="az-Latn-AZ" sz="4400" i="1" dirty="0" smtClean="0">
                <a:latin typeface="Times New Roman" pitchFamily="18" charset="0"/>
                <a:cs typeface="Times New Roman" pitchFamily="18" charset="0"/>
              </a:rPr>
              <a:t>ixtisas təhsili</a:t>
            </a:r>
            <a:r>
              <a:rPr lang="az-Latn-AZ" sz="4400" dirty="0" smtClean="0">
                <a:latin typeface="Times New Roman" pitchFamily="18" charset="0"/>
                <a:cs typeface="Times New Roman" pitchFamily="18" charset="0"/>
              </a:rPr>
              <a:t>. </a:t>
            </a:r>
            <a:endParaRPr lang="ru-RU" sz="4400" dirty="0" smtClean="0">
              <a:latin typeface="Times New Roman" pitchFamily="18" charset="0"/>
              <a:cs typeface="Times New Roman" pitchFamily="18" charset="0"/>
            </a:endParaRPr>
          </a:p>
          <a:p>
            <a:pPr lvl="0" algn="just"/>
            <a:r>
              <a:rPr lang="az-Latn-AZ" sz="4400" i="1" dirty="0" smtClean="0">
                <a:latin typeface="Times New Roman" pitchFamily="18" charset="0"/>
                <a:cs typeface="Times New Roman" pitchFamily="18" charset="0"/>
              </a:rPr>
              <a:t>Xidmətlərin dördüncü növü (qısamüddətli)</a:t>
            </a:r>
            <a:r>
              <a:rPr lang="az-Latn-AZ" sz="4400" dirty="0" smtClean="0">
                <a:latin typeface="Times New Roman" pitchFamily="18" charset="0"/>
                <a:cs typeface="Times New Roman" pitchFamily="18" charset="0"/>
              </a:rPr>
              <a:t>; müvafiq sertifikatla təsdiq edilən, </a:t>
            </a:r>
            <a:r>
              <a:rPr lang="az-Latn-AZ" sz="4400" i="1" dirty="0" smtClean="0">
                <a:latin typeface="Times New Roman" pitchFamily="18" charset="0"/>
                <a:cs typeface="Times New Roman" pitchFamily="18" charset="0"/>
              </a:rPr>
              <a:t>təhsil səviyyəsinin artırılması və ya yeni bilik sahəsi üzrə təhsil</a:t>
            </a:r>
            <a:r>
              <a:rPr lang="az-Latn-AZ" sz="4400" dirty="0" smtClean="0">
                <a:latin typeface="Times New Roman" pitchFamily="18" charset="0"/>
                <a:cs typeface="Times New Roman" pitchFamily="18" charset="0"/>
              </a:rPr>
              <a:t>.  </a:t>
            </a:r>
            <a:endParaRPr lang="ru-RU" sz="4400" dirty="0" smtClean="0">
              <a:latin typeface="Times New Roman" pitchFamily="18" charset="0"/>
              <a:cs typeface="Times New Roman" pitchFamily="18" charset="0"/>
            </a:endParaRPr>
          </a:p>
          <a:p>
            <a:endParaRPr lang="ru-RU" dirty="0"/>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472518" cy="5483245"/>
          </a:xfrm>
        </p:spPr>
        <p:txBody>
          <a:bodyPr>
            <a:normAutofit fontScale="85000" lnSpcReduction="20000"/>
          </a:bodyPr>
          <a:lstStyle/>
          <a:p>
            <a:pPr marL="0" indent="0">
              <a:buNone/>
            </a:pPr>
            <a:r>
              <a:rPr lang="az-Latn-AZ" sz="3300" dirty="0" smtClean="0">
                <a:latin typeface="Times New Roman" pitchFamily="18" charset="0"/>
                <a:cs typeface="Times New Roman" pitchFamily="18" charset="0"/>
              </a:rPr>
              <a:t>Ölkəmizdə sovet nümunəli iki və üçillik texnikumların adları mexaniki olaraq kolleclərlə əvəz edilib və bu da çaşqınlıq yaradır. </a:t>
            </a:r>
          </a:p>
          <a:p>
            <a:pPr marL="0" indent="0">
              <a:buNone/>
            </a:pPr>
            <a:r>
              <a:rPr lang="az-Latn-AZ" sz="3300" dirty="0" smtClean="0">
                <a:latin typeface="Times New Roman" pitchFamily="18" charset="0"/>
                <a:cs typeface="Times New Roman" pitchFamily="18" charset="0"/>
              </a:rPr>
              <a:t>Onu qeyd etmək kifayətdir ki, ali təhsil almaq üçün Azərbaycan texnikum-kolleclərinin məzunları universitetin birinci kursuna daxil olmalıdırlar. Bu isə ali təhsil baxımından onların statusunu orta məktəblə eyniləşdirir, əslində isə onlar orta məktəblə ali məktəb arasında bir statusa malik olmalıdırlar. </a:t>
            </a:r>
          </a:p>
          <a:p>
            <a:pPr marL="0" indent="0">
              <a:buNone/>
            </a:pPr>
            <a:r>
              <a:rPr lang="az-Latn-AZ" sz="3300" dirty="0" smtClean="0">
                <a:latin typeface="Times New Roman" pitchFamily="18" charset="0"/>
                <a:cs typeface="Times New Roman" pitchFamily="18" charset="0"/>
              </a:rPr>
              <a:t>Həmçinin onu da qeyd etmək lazımdır ki, texnikumlarda tədris olunan fənlər, onların universitetlərdə keçilən analoqlarının ixtisarlaşdırılmış variantlarıdır. Buna görə də, universitetlərdə tədris olunan fənlər tam əhatə olunmur.</a:t>
            </a:r>
            <a:endParaRPr lang="ru-RU" sz="3300" dirty="0" smtClean="0">
              <a:latin typeface="Times New Roman" pitchFamily="18" charset="0"/>
              <a:cs typeface="Times New Roman" pitchFamily="18" charset="0"/>
            </a:endParaRPr>
          </a:p>
          <a:p>
            <a:pPr>
              <a:buNone/>
            </a:pPr>
            <a:endParaRPr lang="ru-RU" dirty="0"/>
          </a:p>
        </p:txBody>
      </p:sp>
      <p:sp>
        <p:nvSpPr>
          <p:cNvPr id="4" name="Slide Number Placeholder 3"/>
          <p:cNvSpPr>
            <a:spLocks noGrp="1"/>
          </p:cNvSpPr>
          <p:nvPr>
            <p:ph type="sldNum" sz="quarter" idx="12"/>
          </p:nvPr>
        </p:nvSpPr>
        <p:spPr/>
        <p:txBody>
          <a:bodyPr/>
          <a:lstStyle/>
          <a:p>
            <a:fld id="{A5033FEA-4402-4CA9-AB5F-CFE1D7412F93}" type="slidenum">
              <a:rPr lang="en-US" smtClean="0"/>
              <a:pPr/>
              <a:t>13</a:t>
            </a:fld>
            <a:endParaRPr lang="en-US"/>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033FEA-4402-4CA9-AB5F-CFE1D7412F93}" type="slidenum">
              <a:rPr lang="en-US" smtClean="0"/>
              <a:pPr/>
              <a:t>14</a:t>
            </a:fld>
            <a:endParaRPr lang="en-US"/>
          </a:p>
        </p:txBody>
      </p:sp>
      <p:sp>
        <p:nvSpPr>
          <p:cNvPr id="5" name="Title 1"/>
          <p:cNvSpPr>
            <a:spLocks noGrp="1"/>
          </p:cNvSpPr>
          <p:nvPr>
            <p:ph idx="1"/>
          </p:nvPr>
        </p:nvSpPr>
        <p:spPr>
          <a:xfrm>
            <a:off x="457200" y="642938"/>
            <a:ext cx="8401080" cy="5483225"/>
          </a:xfrm>
        </p:spPr>
        <p:txBody>
          <a:bodyPr>
            <a:normAutofit fontScale="85000" lnSpcReduction="10000"/>
          </a:bodyPr>
          <a:lstStyle/>
          <a:p>
            <a:pPr marL="0" indent="0">
              <a:buNone/>
              <a:tabLst>
                <a:tab pos="0" algn="l"/>
              </a:tabLst>
            </a:pPr>
            <a:r>
              <a:rPr lang="az-Latn-AZ" i="1" dirty="0" smtClean="0">
                <a:latin typeface="Times New Roman" pitchFamily="18" charset="0"/>
                <a:cs typeface="Times New Roman" pitchFamily="18" charset="0"/>
              </a:rPr>
              <a:t>Bölgə kollecinin təklif edilən modelinin həyata keçirilməsi üçün mümkün olan sxem, Azərbaycanın mövcud qanunlarını və Boloniya Prosesi çərçivəsində üzərinə götürdüyü öhdəlikləri pozmur.</a:t>
            </a:r>
            <a:r>
              <a:rPr lang="az-Latn-AZ" dirty="0" smtClean="0">
                <a:latin typeface="Times New Roman" pitchFamily="18" charset="0"/>
                <a:cs typeface="Times New Roman" pitchFamily="18" charset="0"/>
              </a:rPr>
              <a:t> </a:t>
            </a:r>
          </a:p>
          <a:p>
            <a:pPr marL="0" indent="0">
              <a:buNone/>
              <a:tabLst>
                <a:tab pos="0" algn="l"/>
              </a:tabLst>
            </a:pPr>
            <a:r>
              <a:rPr lang="az-Latn-AZ" dirty="0" smtClean="0">
                <a:latin typeface="Times New Roman" pitchFamily="18" charset="0"/>
                <a:cs typeface="Times New Roman" pitchFamily="18" charset="0"/>
              </a:rPr>
              <a:t>Bu sxem iki hissədən ibarətdir.  </a:t>
            </a:r>
            <a:endParaRPr lang="ru-RU" dirty="0" smtClean="0">
              <a:latin typeface="Times New Roman" pitchFamily="18" charset="0"/>
              <a:cs typeface="Times New Roman" pitchFamily="18" charset="0"/>
            </a:endParaRPr>
          </a:p>
          <a:p>
            <a:pPr marL="0" indent="0">
              <a:tabLst>
                <a:tab pos="0" algn="l"/>
              </a:tabLst>
            </a:pPr>
            <a:r>
              <a:rPr lang="az-Latn-AZ" i="1" dirty="0" smtClean="0">
                <a:latin typeface="Times New Roman" pitchFamily="18" charset="0"/>
                <a:cs typeface="Times New Roman" pitchFamily="18" charset="0"/>
              </a:rPr>
              <a:t>Birinci hissə, </a:t>
            </a:r>
            <a:r>
              <a:rPr lang="az-Latn-AZ" dirty="0" smtClean="0">
                <a:latin typeface="Times New Roman" pitchFamily="18" charset="0"/>
                <a:cs typeface="Times New Roman" pitchFamily="18" charset="0"/>
              </a:rPr>
              <a:t>universitetlərə daxil olmaq istəyən</a:t>
            </a:r>
            <a:r>
              <a:rPr lang="az-Latn-AZ" i="1"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abituriyentlər üçün ümumi dövlət test imtahanlarından ibarətdir; hər hansı universitetlə assosiativ (əlaqəsi) olan Bölgə Kollecinə daxil olmaq istəyənlər müvafiq qrafada həmin universiteti qeyd edirlər. Test imtahanını uğurla keçdikləri halda, müvafiq universitetdə sənədləri rəsmiləşdirərkən, onlar alacaqları təhsilin formatını qeyd edirlər (sözügedən halda bu, Bölgə Kolleci olacaq). Beləliklə, abituriyent bu Bölgə Kollecinin tələbəsi olur.</a:t>
            </a:r>
            <a:endParaRPr lang="ru-RU" dirty="0">
              <a:latin typeface="Times New Roman" pitchFamily="18" charset="0"/>
              <a:cs typeface="Times New Roman" pitchFamily="18" charset="0"/>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Autofit/>
          </a:bodyPr>
          <a:lstStyle/>
          <a:p>
            <a:pPr marL="0" indent="0">
              <a:buNone/>
            </a:pPr>
            <a:r>
              <a:rPr lang="az-Latn-AZ" sz="2400" dirty="0" smtClean="0">
                <a:latin typeface="Times New Roman" pitchFamily="18" charset="0"/>
                <a:cs typeface="Times New Roman" pitchFamily="18" charset="0"/>
              </a:rPr>
              <a:t>Daha </a:t>
            </a:r>
            <a:r>
              <a:rPr lang="en-US" sz="2400" dirty="0" smtClean="0">
                <a:latin typeface="Times New Roman" pitchFamily="18" charset="0"/>
                <a:cs typeface="Times New Roman" pitchFamily="18" charset="0"/>
              </a:rPr>
              <a:t>d</a:t>
            </a:r>
            <a:r>
              <a:rPr lang="az-Latn-AZ" sz="2400" dirty="0" smtClean="0">
                <a:latin typeface="Times New Roman" pitchFamily="18" charset="0"/>
                <a:cs typeface="Times New Roman" pitchFamily="18" charset="0"/>
              </a:rPr>
              <a:t>əqiq desək, </a:t>
            </a:r>
          </a:p>
          <a:p>
            <a:pPr marL="0" indent="0"/>
            <a:r>
              <a:rPr lang="az-Latn-AZ" sz="2400" dirty="0" smtClean="0">
                <a:latin typeface="Times New Roman" pitchFamily="18" charset="0"/>
                <a:cs typeface="Times New Roman" pitchFamily="18" charset="0"/>
              </a:rPr>
              <a:t>Bölgə Kollecinə daxil olmaq və gələcəkdə təhsilini bakalavr dərəcəsinə qədər davam etdirmək istəyən abituriyent, TQDK tərəfindən universitetə qəbul üçün qoyulan bütün tələblərə cavab verməlidir, yəni TQDK-nın imtahanından keçməli və universitetə qəbul olmaq üçün kifayət qədər bal toplamalıdır.</a:t>
            </a:r>
            <a:endParaRPr lang="ru-RU" sz="2400" dirty="0" smtClean="0">
              <a:latin typeface="Times New Roman" pitchFamily="18" charset="0"/>
              <a:cs typeface="Times New Roman" pitchFamily="18" charset="0"/>
            </a:endParaRPr>
          </a:p>
          <a:p>
            <a:pPr marL="0" indent="0">
              <a:buNone/>
            </a:pPr>
            <a:r>
              <a:rPr lang="az-Latn-AZ" sz="24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marL="0" indent="0"/>
            <a:r>
              <a:rPr lang="az-Latn-AZ" sz="2400" dirty="0" smtClean="0">
                <a:latin typeface="Times New Roman" pitchFamily="18" charset="0"/>
                <a:cs typeface="Times New Roman" pitchFamily="18" charset="0"/>
              </a:rPr>
              <a:t>Bölgə Kollecinə daxil olan və TQDK tərəfindən qoyulan tələblərə cavab verməyən abituriyent, Bölgə kollecində təhsilini başa vurduqdan sonra gələcəkdə təhsilini birbaşa universitetdə davam etdirə bilməz , bunun üçün o, universitetə qəbul olmaq üçün TQDK-nın imtahanından keçməli və kifayət qədər bal toplamalıdır.</a:t>
            </a:r>
            <a:endParaRPr lang="ru-RU"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5033FEA-4402-4CA9-AB5F-CFE1D7412F93}" type="slidenum">
              <a:rPr lang="en-US" smtClean="0"/>
              <a:pPr/>
              <a:t>15</a:t>
            </a:fld>
            <a:endParaRPr lang="en-US"/>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033FEA-4402-4CA9-AB5F-CFE1D7412F93}" type="slidenum">
              <a:rPr lang="en-US" smtClean="0"/>
              <a:pPr/>
              <a:t>16</a:t>
            </a:fld>
            <a:endParaRPr lang="en-US"/>
          </a:p>
        </p:txBody>
      </p:sp>
      <p:pic>
        <p:nvPicPr>
          <p:cNvPr id="37890" name="Picture 2"/>
          <p:cNvPicPr>
            <a:picLocks noChangeAspect="1" noChangeArrowheads="1"/>
          </p:cNvPicPr>
          <p:nvPr/>
        </p:nvPicPr>
        <p:blipFill>
          <a:blip r:embed="rId2"/>
          <a:srcRect l="19766" t="26367" r="19528" b="10644"/>
          <a:stretch>
            <a:fillRect/>
          </a:stretch>
        </p:blipFill>
        <p:spPr bwMode="auto">
          <a:xfrm>
            <a:off x="142844" y="0"/>
            <a:ext cx="8786874" cy="5857868"/>
          </a:xfrm>
          <a:prstGeom prst="rect">
            <a:avLst/>
          </a:prstGeom>
          <a:noFill/>
          <a:ln w="9525">
            <a:noFill/>
            <a:miter lim="800000"/>
            <a:headEnd/>
            <a:tailEnd/>
          </a:ln>
          <a:effectLst/>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033FEA-4402-4CA9-AB5F-CFE1D7412F93}" type="slidenum">
              <a:rPr lang="en-US" smtClean="0"/>
              <a:pPr/>
              <a:t>17</a:t>
            </a:fld>
            <a:endParaRPr lang="en-US" dirty="0"/>
          </a:p>
        </p:txBody>
      </p:sp>
      <p:sp>
        <p:nvSpPr>
          <p:cNvPr id="4" name="TextBox 3"/>
          <p:cNvSpPr txBox="1"/>
          <p:nvPr/>
        </p:nvSpPr>
        <p:spPr>
          <a:xfrm>
            <a:off x="2143108" y="1785926"/>
            <a:ext cx="4214842" cy="369332"/>
          </a:xfrm>
          <a:prstGeom prst="rect">
            <a:avLst/>
          </a:prstGeom>
          <a:noFill/>
        </p:spPr>
        <p:txBody>
          <a:bodyPr wrap="square" rtlCol="0">
            <a:spAutoFit/>
          </a:bodyPr>
          <a:lstStyle/>
          <a:p>
            <a:endParaRPr lang="ru-RU" dirty="0"/>
          </a:p>
        </p:txBody>
      </p:sp>
      <p:sp>
        <p:nvSpPr>
          <p:cNvPr id="7" name="TextBox 6"/>
          <p:cNvSpPr txBox="1"/>
          <p:nvPr/>
        </p:nvSpPr>
        <p:spPr>
          <a:xfrm>
            <a:off x="500034" y="642918"/>
            <a:ext cx="8001056" cy="5324535"/>
          </a:xfrm>
          <a:prstGeom prst="rect">
            <a:avLst/>
          </a:prstGeom>
          <a:noFill/>
        </p:spPr>
        <p:txBody>
          <a:bodyPr wrap="square" rtlCol="0">
            <a:spAutoFit/>
          </a:bodyPr>
          <a:lstStyle/>
          <a:p>
            <a:endParaRPr lang="az-Latn-AZ" sz="2000" dirty="0" smtClean="0">
              <a:latin typeface="Times New Roman" pitchFamily="18" charset="0"/>
              <a:cs typeface="Times New Roman" pitchFamily="18" charset="0"/>
            </a:endParaRPr>
          </a:p>
          <a:p>
            <a:r>
              <a:rPr lang="az-Latn-AZ" sz="2000" i="1" dirty="0" smtClean="0">
                <a:latin typeface="Times New Roman" pitchFamily="18" charset="0"/>
                <a:cs typeface="Times New Roman" pitchFamily="18" charset="0"/>
              </a:rPr>
              <a:t>İkinci hissə </a:t>
            </a:r>
            <a:r>
              <a:rPr lang="az-Latn-AZ" sz="2000" dirty="0" smtClean="0">
                <a:latin typeface="Times New Roman" pitchFamily="18" charset="0"/>
                <a:cs typeface="Times New Roman" pitchFamily="18" charset="0"/>
              </a:rPr>
              <a:t>aşağıdakı zəruri təşkilati məsələlərin həllindən ibarətdir. </a:t>
            </a:r>
          </a:p>
          <a:p>
            <a:r>
              <a:rPr lang="az-Latn-AZ" sz="2000" dirty="0" smtClean="0">
                <a:latin typeface="Times New Roman" pitchFamily="18" charset="0"/>
                <a:cs typeface="Times New Roman" pitchFamily="18" charset="0"/>
              </a:rPr>
              <a:t>İlk öncə, assosiativ (əlaqəli) universitetin birinci və ikinci kurslarının təhsil proqramı əsasında Bölgə Kolleci üçün xüsusi proqram olmalıdır; bu proqrama, tələbələrə universitetin uyğun pilləsində (toplanılmış kreditlərdən asılı olaraq; ən yaxşı halda üçüncü kursunda) təhsili davam etdirməyə imkan verəcək bütün zəruri fənlər və kreditlər daxildir. </a:t>
            </a:r>
          </a:p>
          <a:p>
            <a:r>
              <a:rPr lang="az-Latn-AZ" sz="2000" dirty="0" smtClean="0">
                <a:latin typeface="Times New Roman" pitchFamily="18" charset="0"/>
                <a:cs typeface="Times New Roman" pitchFamily="18" charset="0"/>
              </a:rPr>
              <a:t>Bölgə Kollecində ikiillik təhsili başa vurduqdan sonra məzun əlaqəli universitetdən müvafiq sənəd alır ki, onu da seçdiyi sahə üzrə assosiativ dərəcə diplomu adlandırmaq olar.</a:t>
            </a:r>
          </a:p>
          <a:p>
            <a:r>
              <a:rPr lang="az-Latn-AZ" sz="2000" dirty="0" smtClean="0">
                <a:latin typeface="Times New Roman" pitchFamily="18" charset="0"/>
                <a:cs typeface="Times New Roman" pitchFamily="18" charset="0"/>
              </a:rPr>
              <a:t> Digər tərəfdən, dünya təcrübəsinə əsaslanaraq, konkret ixtisas əldə etmək üçün praktiki məşğələlər əsasında icbari ixtisas təhsili də təklif olunacaqdır; müvafiq imtahanları uğurla vermiş tələbə seçdiyi ixtisas üzrə setifikat alacaqdır. </a:t>
            </a:r>
          </a:p>
          <a:p>
            <a:r>
              <a:rPr lang="az-Latn-AZ" sz="2000" dirty="0" smtClean="0">
                <a:latin typeface="Times New Roman" pitchFamily="18" charset="0"/>
                <a:cs typeface="Times New Roman" pitchFamily="18" charset="0"/>
              </a:rPr>
              <a:t>Beləliklə, Bölgə Kollecinin məzunları kolleci bitirdikdən sonra konkret ixtisas/peşə əldə edəcək və assosiativ (əlaqəli) universitetin uyğun pilləsində təhsillərini davam etdirmək imkanı qazanacaqlar. </a:t>
            </a:r>
            <a:endParaRPr lang="ru-RU" sz="2000" dirty="0">
              <a:latin typeface="Times New Roman" pitchFamily="18" charset="0"/>
              <a:cs typeface="Times New Roman" pitchFamily="18" charset="0"/>
            </a:endParaRPr>
          </a:p>
        </p:txBody>
      </p:sp>
    </p:spTree>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197493"/>
          </a:xfrm>
        </p:spPr>
        <p:txBody>
          <a:bodyPr>
            <a:normAutofit lnSpcReduction="10000"/>
          </a:bodyPr>
          <a:lstStyle/>
          <a:p>
            <a:pPr marL="0" indent="0">
              <a:buNone/>
            </a:pPr>
            <a:r>
              <a:rPr lang="az-Latn-AZ" sz="2800" dirty="0" smtClean="0">
                <a:latin typeface="Times New Roman" pitchFamily="18" charset="0"/>
                <a:cs typeface="Times New Roman" pitchFamily="18" charset="0"/>
              </a:rPr>
              <a:t>Bu sxem üzrə ölkənin müxtəlif yerlərində Bölgə Kollecləri yaratmaq olar ki, onlar da öz fəaliyyətlərini ölkənin bir və ya bir neçə universiteti ilə birləşmə müqaviləsi əsasında həyata keçirəcəklər. </a:t>
            </a:r>
          </a:p>
          <a:p>
            <a:pPr marL="0" indent="0">
              <a:buNone/>
            </a:pPr>
            <a:r>
              <a:rPr lang="az-Latn-AZ" sz="2800" dirty="0" smtClean="0">
                <a:latin typeface="Times New Roman" pitchFamily="18" charset="0"/>
                <a:cs typeface="Times New Roman" pitchFamily="18" charset="0"/>
              </a:rPr>
              <a:t>Bu, müxtəlif universitetlərlə birləşmə haqqında müqaviləsi olduğuna görə, kollecin təklif etdiyi təhsil xidmətlərinin uyuşqanlığını və çeşidlərini əsaslı surətdə gücləndirəcək. </a:t>
            </a:r>
          </a:p>
          <a:p>
            <a:pPr marL="0" indent="0">
              <a:buNone/>
            </a:pPr>
            <a:r>
              <a:rPr lang="az-Latn-AZ" sz="2800" dirty="0" smtClean="0">
                <a:latin typeface="Times New Roman" pitchFamily="18" charset="0"/>
                <a:cs typeface="Times New Roman" pitchFamily="18" charset="0"/>
              </a:rPr>
              <a:t>Ölkənin, ali təhsil almaq imkanlarının genişləndirilməsi üçün xeyli dərəcədə əlavə dəstəyə ehtiyacı olduğu, mərkəzdən uzaqda yerləşən rayonları üçün Bölgə Kolleci modelinin reallaşması xüsusi maraq kəsb edir.</a:t>
            </a:r>
            <a:endParaRPr lang="ru-RU"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5033FEA-4402-4CA9-AB5F-CFE1D7412F93}" type="slidenum">
              <a:rPr lang="en-US" smtClean="0"/>
              <a:pPr/>
              <a:t>18</a:t>
            </a:fld>
            <a:endParaRPr lang="en-US"/>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70000" lnSpcReduction="20000"/>
          </a:bodyPr>
          <a:lstStyle/>
          <a:p>
            <a:pPr marL="0" indent="0" algn="just">
              <a:buNone/>
            </a:pPr>
            <a:r>
              <a:rPr lang="az-Latn-AZ" sz="3400" dirty="0" smtClean="0">
                <a:latin typeface="Times New Roman" pitchFamily="18" charset="0"/>
                <a:cs typeface="Times New Roman" pitchFamily="18" charset="0"/>
              </a:rPr>
              <a:t>Bölgə Kollecinin üstünlüyü həm xeyli dərəcədə azaldılmış təhsil xərcləri, həm də tələbələrin yaşayış yerlərinə yaxınlığı olacaqdır. </a:t>
            </a:r>
          </a:p>
          <a:p>
            <a:pPr marL="0" indent="0" algn="just">
              <a:buNone/>
            </a:pPr>
            <a:r>
              <a:rPr lang="az-Latn-AZ" sz="3400" dirty="0" smtClean="0">
                <a:latin typeface="Times New Roman" pitchFamily="18" charset="0"/>
                <a:cs typeface="Times New Roman" pitchFamily="18" charset="0"/>
              </a:rPr>
              <a:t>Ölkə əhalisinin ənənə və təfəkkürünü nəzərə alaraq, sonuncu amil qız abituriyentlər üçün xüsusi əhəmiyyət kəsb edir, çünki valideynləri çox vaxt onları uzaq şəhərlərə oxumağa göndərmək istəmirlər.</a:t>
            </a:r>
          </a:p>
          <a:p>
            <a:pPr marL="0" indent="0" algn="just">
              <a:buNone/>
            </a:pPr>
            <a:r>
              <a:rPr lang="az-Latn-AZ" sz="3400" dirty="0" smtClean="0">
                <a:latin typeface="Times New Roman" pitchFamily="18" charset="0"/>
                <a:cs typeface="Times New Roman" pitchFamily="18" charset="0"/>
              </a:rPr>
              <a:t>Burada qeyd etmək lazımdır ki, bir qayda olaraq, Bölgə Kollecinin fəaliyyəti universitetin fəaliyyətindən daha ucuz başa gəlir. Bu, ilk növbədə, onunla əlaqədardır ki, bu cür kolleclərdə ali təhsilin bahalı tərkib hissəsi olan genişmiqyaslı elmi-tədqiqat işi yoxdur. </a:t>
            </a:r>
          </a:p>
          <a:p>
            <a:pPr marL="0" indent="0" algn="just">
              <a:buNone/>
            </a:pPr>
            <a:r>
              <a:rPr lang="az-Latn-AZ" sz="3400" dirty="0" smtClean="0">
                <a:latin typeface="Times New Roman" pitchFamily="18" charset="0"/>
                <a:cs typeface="Times New Roman" pitchFamily="18" charset="0"/>
              </a:rPr>
              <a:t>Onu da vurğulayaq ki, bir qayda olaraq, tələbələrin elmi-tədqiqat işinə cəlb edilməsi üçüncü kursdan tez başlamır. Nəhayət, bu kollecin xüsusi üstünlüyü bir də o faktdır ki, onu bitirdikdən sonra, işə düzəlib, təhsili davam etdirmək üçün pul qazanmaq mümkündür.</a:t>
            </a:r>
            <a:endParaRPr lang="ru-RU" sz="3400" dirty="0" smtClean="0">
              <a:latin typeface="Times New Roman" pitchFamily="18" charset="0"/>
              <a:cs typeface="Times New Roman" pitchFamily="18" charset="0"/>
            </a:endParaRPr>
          </a:p>
          <a:p>
            <a:endParaRPr lang="ru-RU" dirty="0"/>
          </a:p>
        </p:txBody>
      </p:sp>
      <p:sp>
        <p:nvSpPr>
          <p:cNvPr id="4" name="Slide Number Placeholder 3"/>
          <p:cNvSpPr>
            <a:spLocks noGrp="1"/>
          </p:cNvSpPr>
          <p:nvPr>
            <p:ph type="sldNum" sz="quarter" idx="12"/>
          </p:nvPr>
        </p:nvSpPr>
        <p:spPr/>
        <p:txBody>
          <a:bodyPr/>
          <a:lstStyle/>
          <a:p>
            <a:fld id="{A5033FEA-4402-4CA9-AB5F-CFE1D7412F93}" type="slidenum">
              <a:rPr lang="en-US" smtClean="0"/>
              <a:pPr/>
              <a:t>19</a:t>
            </a:fld>
            <a:endParaRPr lang="en-US"/>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857232"/>
            <a:ext cx="8643998" cy="5268931"/>
          </a:xfrm>
        </p:spPr>
        <p:txBody>
          <a:bodyPr>
            <a:noAutofit/>
          </a:bodyPr>
          <a:lstStyle/>
          <a:p>
            <a:pPr marL="0" indent="0">
              <a:buNone/>
            </a:pPr>
            <a:r>
              <a:rPr lang="az-Latn-AZ" sz="2400" dirty="0" smtClean="0">
                <a:latin typeface="Tahoma" pitchFamily="34" charset="0"/>
                <a:cs typeface="Tahoma" pitchFamily="34" charset="0"/>
              </a:rPr>
              <a:t>Layihənin əsas hissəsi Çin, Hindistan, ABŞ, Braziliya və Vyetnam kimi bir sıra ölkələrin uğurlu təcrübəsi əsasında Bölgə Kolleci (Community College) modelinin Azərbaycanın rayonları (bölgələri) üçün hazırlanması, uyğunlaşdırılması və həyata keçirilməsidir.</a:t>
            </a:r>
          </a:p>
          <a:p>
            <a:pPr marL="0" indent="0">
              <a:buNone/>
            </a:pPr>
            <a:endParaRPr lang="ru-RU" sz="900" dirty="0" smtClean="0">
              <a:latin typeface="Tahoma" pitchFamily="34" charset="0"/>
              <a:cs typeface="Tahoma" pitchFamily="34" charset="0"/>
            </a:endParaRPr>
          </a:p>
          <a:p>
            <a:pPr>
              <a:buNone/>
            </a:pPr>
            <a:r>
              <a:rPr lang="az-Latn-AZ" sz="2400" dirty="0" smtClean="0">
                <a:latin typeface="Tahoma" pitchFamily="34" charset="0"/>
                <a:cs typeface="Tahoma" pitchFamily="34" charset="0"/>
              </a:rPr>
              <a:t>Aşağıdakı proqramlar sözügedən layihəyə mühüm təsir göstərmişdir:</a:t>
            </a:r>
          </a:p>
          <a:p>
            <a:pPr>
              <a:buNone/>
            </a:pPr>
            <a:endParaRPr lang="ru-RU" sz="900" dirty="0" smtClean="0">
              <a:latin typeface="Tahoma" pitchFamily="34" charset="0"/>
              <a:cs typeface="Tahoma" pitchFamily="34" charset="0"/>
            </a:endParaRPr>
          </a:p>
          <a:p>
            <a:r>
              <a:rPr lang="az-Latn-AZ" sz="2400" dirty="0" smtClean="0">
                <a:latin typeface="Tahoma" pitchFamily="34" charset="0"/>
                <a:cs typeface="Tahoma" pitchFamily="34" charset="0"/>
              </a:rPr>
              <a:t>“2011-2021-ci illərdə Azərbaycanda təhsilin inkişafı üzrə milli strategiya”;</a:t>
            </a:r>
            <a:endParaRPr lang="ru-RU" sz="2400" dirty="0" smtClean="0">
              <a:latin typeface="Tahoma" pitchFamily="34" charset="0"/>
              <a:cs typeface="Tahoma" pitchFamily="34" charset="0"/>
            </a:endParaRPr>
          </a:p>
          <a:p>
            <a:pPr lvl="0"/>
            <a:r>
              <a:rPr lang="az-Latn-AZ" sz="2400" dirty="0" smtClean="0">
                <a:latin typeface="Tahoma" pitchFamily="34" charset="0"/>
                <a:cs typeface="Tahoma" pitchFamily="34" charset="0"/>
              </a:rPr>
              <a:t> “Azərbaycan gəncləri 2011-2015-ci illərdə” dövlət proqramı;</a:t>
            </a:r>
            <a:endParaRPr lang="ru-RU" sz="2400" dirty="0" smtClean="0">
              <a:latin typeface="Tahoma" pitchFamily="34" charset="0"/>
              <a:cs typeface="Tahoma" pitchFamily="34" charset="0"/>
            </a:endParaRPr>
          </a:p>
          <a:p>
            <a:pPr lvl="0"/>
            <a:r>
              <a:rPr lang="az-Latn-AZ" sz="2400" dirty="0" smtClean="0">
                <a:latin typeface="Tahoma" pitchFamily="34" charset="0"/>
                <a:cs typeface="Tahoma" pitchFamily="34" charset="0"/>
              </a:rPr>
              <a:t>“2009-2013-cü illərdə Azərbaycan Respublikasının bölgələrinin sosial-iqtisadi inkişafı üzrə dövlət proqramı”.</a:t>
            </a:r>
            <a:endParaRPr lang="ru-RU" sz="2400" dirty="0" smtClean="0">
              <a:latin typeface="Tahoma" pitchFamily="34" charset="0"/>
              <a:cs typeface="Tahoma" pitchFamily="34" charset="0"/>
            </a:endParaRPr>
          </a:p>
          <a:p>
            <a:endParaRPr lang="ru-RU" sz="2400" dirty="0"/>
          </a:p>
        </p:txBody>
      </p:sp>
      <p:sp>
        <p:nvSpPr>
          <p:cNvPr id="4" name="Slide Number Placeholder 3"/>
          <p:cNvSpPr>
            <a:spLocks noGrp="1"/>
          </p:cNvSpPr>
          <p:nvPr>
            <p:ph type="sldNum" sz="quarter" idx="12"/>
          </p:nvPr>
        </p:nvSpPr>
        <p:spPr>
          <a:xfrm>
            <a:off x="6553200" y="6356350"/>
            <a:ext cx="2090766" cy="365125"/>
          </a:xfrm>
        </p:spPr>
        <p:txBody>
          <a:bodyPr/>
          <a:lstStyle/>
          <a:p>
            <a:fld id="{A5033FEA-4402-4CA9-AB5F-CFE1D7412F93}" type="slidenum">
              <a:rPr lang="en-US" smtClean="0"/>
              <a:pPr/>
              <a:t>2</a:t>
            </a:fld>
            <a:endParaRPr lang="en-US" dirty="0"/>
          </a:p>
        </p:txBody>
      </p:sp>
      <p:sp>
        <p:nvSpPr>
          <p:cNvPr id="5" name="Slide Number Placeholder 3"/>
          <p:cNvSpPr txBox="1">
            <a:spLocks/>
          </p:cNvSpPr>
          <p:nvPr/>
        </p:nvSpPr>
        <p:spPr>
          <a:xfrm>
            <a:off x="6500826" y="6492875"/>
            <a:ext cx="2090766"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572164"/>
          </a:xfrm>
        </p:spPr>
        <p:txBody>
          <a:bodyPr>
            <a:normAutofit/>
          </a:bodyPr>
          <a:lstStyle/>
          <a:p>
            <a:pPr marL="0" indent="0">
              <a:buNone/>
            </a:pPr>
            <a:r>
              <a:rPr lang="az-Latn-AZ" dirty="0" smtClean="0">
                <a:latin typeface="Times New Roman" pitchFamily="18" charset="0"/>
                <a:cs typeface="Times New Roman" pitchFamily="18" charset="0"/>
              </a:rPr>
              <a:t>Bölgə Kollecinin miqyası və onun təhsil proqramları, ixtisasları və müəllim kadrları yerli tələbləri və yerli sahibkarlıq mühitinin inkişaf xüsusiyyətləri nəzərə alınmaqla, maksimum dərəcə praqmatik olaraq əlaqələndirilməlidir. </a:t>
            </a:r>
          </a:p>
          <a:p>
            <a:pPr marL="0" indent="0">
              <a:buNone/>
            </a:pPr>
            <a:r>
              <a:rPr lang="az-Latn-AZ" dirty="0" smtClean="0">
                <a:latin typeface="Times New Roman" pitchFamily="18" charset="0"/>
                <a:cs typeface="Times New Roman" pitchFamily="18" charset="0"/>
              </a:rPr>
              <a:t>Hər təhsil növü, onun aparıldığı məqsədlər baxımından iqtisadi cəhətdən əsaslandırılmalıdır; sərf edilmiş pullar və vaxt, kollec məzunlarının seçdikləri ixtisas üzrə gələcəkdə işə düzəlməsinin konkret tələblərinə cavab verməlidir.</a:t>
            </a:r>
            <a:endParaRPr lang="ru-RU"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5033FEA-4402-4CA9-AB5F-CFE1D7412F93}" type="slidenum">
              <a:rPr lang="en-US" smtClean="0"/>
              <a:pPr/>
              <a:t>20</a:t>
            </a:fld>
            <a:endParaRPr lang="en-US"/>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857232"/>
            <a:ext cx="8329642" cy="5268931"/>
          </a:xfrm>
        </p:spPr>
        <p:txBody>
          <a:bodyPr>
            <a:normAutofit fontScale="62500" lnSpcReduction="20000"/>
          </a:bodyPr>
          <a:lstStyle/>
          <a:p>
            <a:pPr marL="0" indent="0">
              <a:buNone/>
            </a:pPr>
            <a:r>
              <a:rPr lang="az-Latn-AZ" dirty="0" smtClean="0">
                <a:latin typeface="Times New Roman" pitchFamily="18" charset="0"/>
                <a:cs typeface="Times New Roman" pitchFamily="18" charset="0"/>
              </a:rPr>
              <a:t>Dünyanın digər ölkələrində də olduğu kimi, Azərbaycan respublikası əhalisinin də əksəriyyətini azgəlirli insanlar təşkil etdiyini nəzərə alsaq, Bölgə Kolleci sisteminin inkişafı ölkənin bütün vətəndaşlarına ali təhsil almaq üçün ədalətli imkan yaratmaq prosesinə xeyli dərəcədə köməklik göstərəcəkdir.</a:t>
            </a:r>
          </a:p>
          <a:p>
            <a:pPr marL="0" indent="0">
              <a:buNone/>
            </a:pPr>
            <a:r>
              <a:rPr lang="az-Latn-AZ" dirty="0" smtClean="0">
                <a:latin typeface="Times New Roman" pitchFamily="18" charset="0"/>
                <a:cs typeface="Times New Roman" pitchFamily="18" charset="0"/>
              </a:rPr>
              <a:t>Bundan başqa, qeyd etmək lazımdır ki, informasiya və texnologiya sahəsində əldə olunmuş tərəqqi sayəsində, bu sahənin texniki nailiyyətlərinə yönəlmiş və ya əhəmiyyətli dərəcədə onlardan istifadə edən istənilən ali təhsil növü hər 5-7 ildən bir köhnəlir. Buna görə də, əmək bazarında rəqabət qabiliyyətini saxlamaq üçün əvvəllər əldə olunmuş bilik və vərdişləri yeniləmək tələb olunur. Yenidən universitetdə oxumaq əksər adamlar üçün, xüsusilə də ölkənin rayonlarından olan şəxslər üçün, demək olar ki, qeyri-mümkündür. </a:t>
            </a:r>
          </a:p>
          <a:p>
            <a:pPr marL="0" indent="0">
              <a:buNone/>
            </a:pPr>
            <a:r>
              <a:rPr lang="az-Latn-AZ" dirty="0" smtClean="0">
                <a:latin typeface="Times New Roman" pitchFamily="18" charset="0"/>
                <a:cs typeface="Times New Roman" pitchFamily="18" charset="0"/>
              </a:rPr>
              <a:t>Bu baxımdan, bir sıra xarici ölkələrdə səmərəli həyata keçirildiyi kimi, bilik və vərdişlərin yeniləşdirilməsində yaranan ehtiyacı ödəmək üçün Bölgə Kollecinin resurslarından istifadə etmək olar. Orada, fasiləsiz təhsil sahəsində Bölgə Kolleci əsas amillərdən birinə çevrilir. </a:t>
            </a:r>
          </a:p>
          <a:p>
            <a:pPr marL="0" indent="0">
              <a:buNone/>
            </a:pPr>
            <a:r>
              <a:rPr lang="az-Latn-AZ" dirty="0" smtClean="0">
                <a:latin typeface="Times New Roman" pitchFamily="18" charset="0"/>
                <a:cs typeface="Times New Roman" pitchFamily="18" charset="0"/>
              </a:rPr>
              <a:t>Onların bazası əsasında istənilən yaşda olan insanlar istər sərbəst dinləyicilər formasında, istərsə də xüsusi peşəkar treninqlər və ya ümumi təhsil kursu formasında yeni ixtisaslar əldə edirlər.</a:t>
            </a:r>
            <a:endParaRPr lang="ru-RU"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5033FEA-4402-4CA9-AB5F-CFE1D7412F93}" type="slidenum">
              <a:rPr lang="en-US" smtClean="0"/>
              <a:pPr/>
              <a:t>21</a:t>
            </a:fld>
            <a:endParaRPr lang="en-US"/>
          </a:p>
        </p:txBody>
      </p:sp>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Autofit/>
          </a:bodyPr>
          <a:lstStyle/>
          <a:p>
            <a:pPr marL="0" indent="0" algn="just">
              <a:buNone/>
            </a:pPr>
            <a:r>
              <a:rPr lang="az-Latn-AZ" sz="2800" dirty="0" smtClean="0">
                <a:latin typeface="Times New Roman" pitchFamily="18" charset="0"/>
                <a:cs typeface="Times New Roman" pitchFamily="18" charset="0"/>
              </a:rPr>
              <a:t>Azərbaycanda təhsil sisteminin müasirləşdirilməsi prosesinin cari mərhələsində ali təhsil almaq imkanlarının (xüsusilə də ucqar ərazilərdə) genişləndirilməsi üçün arzuolunan variant, ən yaxşı dünya təcrübəsi üzərində əsaslanmış ikiillik bölgə kolleclərinin yaradılması variantıdır. Bu məqsədə çatmaq naminə, Odlar Yurdu Universiteti, Xəzər Universiteti və Azərbaycan Dövlət Aqrar Universiteti Bölgə Kollecinin Azərbaycan şəraitinə uyğunlaşdırılmış işçi modelinin hazırlanması üçün öz səylərini Alyans çərçivəsində birləşdirməyi qərar almışlar. Bu universitetlər müvafiq ikiillik kolleclə əlaqəsi olan universitetlər rolunda çıxış etməyə razıdırlar</a:t>
            </a:r>
            <a:r>
              <a:rPr lang="az-Latn-AZ" sz="2800" i="1"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5033FEA-4402-4CA9-AB5F-CFE1D7412F93}" type="slidenum">
              <a:rPr lang="en-US" smtClean="0"/>
              <a:pPr/>
              <a:t>22</a:t>
            </a:fld>
            <a:endParaRPr lang="en-US"/>
          </a:p>
        </p:txBody>
      </p:sp>
    </p:spTree>
  </p:cSld>
  <p:clrMapOvr>
    <a:masterClrMapping/>
  </p:clrMapOvr>
  <p:transition>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42852"/>
            <a:ext cx="7500990" cy="1000132"/>
          </a:xfrm>
        </p:spPr>
        <p:txBody>
          <a:bodyPr>
            <a:normAutofit fontScale="90000"/>
          </a:bodyPr>
          <a:lstStyle/>
          <a:p>
            <a:r>
              <a:rPr lang="az-Latn-AZ" sz="2200" b="1" dirty="0" smtClean="0">
                <a:solidFill>
                  <a:schemeClr val="accent1">
                    <a:lumMod val="75000"/>
                  </a:schemeClr>
                </a:solidFill>
                <a:latin typeface="Times New Roman" pitchFamily="18" charset="0"/>
                <a:cs typeface="Times New Roman" pitchFamily="18" charset="0"/>
              </a:rPr>
              <a:t>§2. Bölgə Kolleci kompleksinin/klasterinin əsas komponentlərinin </a:t>
            </a:r>
            <a:br>
              <a:rPr lang="az-Latn-AZ" sz="2200" b="1" dirty="0" smtClean="0">
                <a:solidFill>
                  <a:schemeClr val="accent1">
                    <a:lumMod val="75000"/>
                  </a:schemeClr>
                </a:solidFill>
                <a:latin typeface="Times New Roman" pitchFamily="18" charset="0"/>
                <a:cs typeface="Times New Roman" pitchFamily="18" charset="0"/>
              </a:rPr>
            </a:br>
            <a:r>
              <a:rPr lang="az-Latn-AZ" sz="2200" b="1" dirty="0" smtClean="0">
                <a:solidFill>
                  <a:schemeClr val="accent1">
                    <a:lumMod val="75000"/>
                  </a:schemeClr>
                </a:solidFill>
                <a:latin typeface="Times New Roman" pitchFamily="18" charset="0"/>
                <a:cs typeface="Times New Roman" pitchFamily="18" charset="0"/>
              </a:rPr>
              <a:t>(tərkib hissələrinin) təsvirinin mümkün variantı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az-Latn-AZ"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3" name="Content Placeholder 2"/>
          <p:cNvSpPr>
            <a:spLocks noGrp="1"/>
          </p:cNvSpPr>
          <p:nvPr>
            <p:ph idx="1"/>
          </p:nvPr>
        </p:nvSpPr>
        <p:spPr>
          <a:xfrm>
            <a:off x="457200" y="1214422"/>
            <a:ext cx="8229600" cy="4911741"/>
          </a:xfrm>
        </p:spPr>
        <p:txBody>
          <a:bodyPr>
            <a:normAutofit fontScale="92500"/>
          </a:bodyPr>
          <a:lstStyle/>
          <a:p>
            <a:r>
              <a:rPr lang="az-Latn-AZ" sz="2800" dirty="0" smtClean="0">
                <a:latin typeface="Times New Roman" pitchFamily="18" charset="0"/>
                <a:cs typeface="Times New Roman" pitchFamily="18" charset="0"/>
              </a:rPr>
              <a:t>Güman edilir ki,</a:t>
            </a:r>
            <a:r>
              <a:rPr lang="az-Latn-AZ" sz="2800" b="1" dirty="0" smtClean="0">
                <a:latin typeface="Times New Roman" pitchFamily="18" charset="0"/>
                <a:cs typeface="Times New Roman" pitchFamily="18" charset="0"/>
              </a:rPr>
              <a:t> </a:t>
            </a:r>
            <a:r>
              <a:rPr lang="az-Latn-AZ" sz="2800" dirty="0" smtClean="0">
                <a:latin typeface="Times New Roman" pitchFamily="18" charset="0"/>
                <a:cs typeface="Times New Roman" pitchFamily="18" charset="0"/>
              </a:rPr>
              <a:t>coğrafi baxımdan kompleksin/klasterin ərazisi rayon mərkəzinə yaxın olmalıdır. Bütün tikililər yerli şərait nəzərə alınmaqla seysmik baxımdan dayanıqlı olmalıdır. Kompleksin/klasterin tikililəri su, qaz, işıq və kanalizasiya, həmçinin digər kommunikasiya strukturları ilə (yollar, avtomobillər üçün dayanacaqlarla...) təchiz olunmalıdır. </a:t>
            </a:r>
            <a:endParaRPr lang="ru-RU" sz="2800" dirty="0" smtClean="0">
              <a:latin typeface="Times New Roman" pitchFamily="18" charset="0"/>
              <a:cs typeface="Times New Roman" pitchFamily="18" charset="0"/>
            </a:endParaRPr>
          </a:p>
          <a:p>
            <a:r>
              <a:rPr lang="az-Latn-AZ" sz="2800" i="1" dirty="0" smtClean="0">
                <a:latin typeface="Times New Roman" pitchFamily="18" charset="0"/>
                <a:cs typeface="Times New Roman" pitchFamily="18" charset="0"/>
              </a:rPr>
              <a:t>Kompleksin</a:t>
            </a:r>
            <a:r>
              <a:rPr lang="en-US" sz="2800"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klasterin</a:t>
            </a:r>
            <a:r>
              <a:rPr lang="az-Latn-AZ" sz="2800" i="1" dirty="0" smtClean="0">
                <a:latin typeface="Times New Roman" pitchFamily="18" charset="0"/>
                <a:cs typeface="Times New Roman" pitchFamily="18" charset="0"/>
              </a:rPr>
              <a:t> iki əsas tərkib hissəsi </a:t>
            </a:r>
            <a:endParaRPr lang="ru-RU"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A) </a:t>
            </a:r>
            <a:r>
              <a:rPr lang="en-US" sz="2800" dirty="0" err="1" smtClean="0">
                <a:latin typeface="Times New Roman" pitchFamily="18" charset="0"/>
                <a:cs typeface="Times New Roman" pitchFamily="18" charset="0"/>
              </a:rPr>
              <a:t>Bütövlükdə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yardımçı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tikililəri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ilə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birlikdə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Bölgə</a:t>
            </a:r>
            <a:r>
              <a:rPr lang="en-US" sz="2800" dirty="0" smtClean="0">
                <a:latin typeface="Times New Roman" pitchFamily="18" charset="0"/>
                <a:cs typeface="Times New Roman" pitchFamily="18" charset="0"/>
              </a:rPr>
              <a:t> Kolleci </a:t>
            </a:r>
            <a:r>
              <a:rPr lang="en-US" sz="2800" dirty="0" err="1" smtClean="0">
                <a:latin typeface="Times New Roman" pitchFamily="18" charset="0"/>
                <a:cs typeface="Times New Roman" pitchFamily="18" charset="0"/>
              </a:rPr>
              <a:t>müvafiq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sahəli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ərazidə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yerləşdirilə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və</a:t>
            </a:r>
            <a:r>
              <a:rPr lang="en-US" sz="2800" b="1" dirty="0" smtClean="0">
                <a:latin typeface="Times New Roman" pitchFamily="18" charset="0"/>
                <a:cs typeface="Times New Roman" pitchFamily="18" charset="0"/>
              </a:rPr>
              <a:t> </a:t>
            </a:r>
            <a:r>
              <a:rPr lang="az-Latn-AZ" sz="2800" dirty="0" smtClean="0">
                <a:latin typeface="Times New Roman" pitchFamily="18" charset="0"/>
                <a:cs typeface="Times New Roman" pitchFamily="18" charset="0"/>
              </a:rPr>
              <a:t>1000-1200 tələbənin təhsil ala bilməsi üçün layihələşdirilə bilər</a:t>
            </a:r>
            <a:r>
              <a:rPr lang="en-US" sz="2800" dirty="0" smtClean="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endParaRPr lang="ru-RU" dirty="0"/>
          </a:p>
        </p:txBody>
      </p:sp>
      <p:sp>
        <p:nvSpPr>
          <p:cNvPr id="4" name="Slide Number Placeholder 3"/>
          <p:cNvSpPr>
            <a:spLocks noGrp="1"/>
          </p:cNvSpPr>
          <p:nvPr>
            <p:ph type="sldNum" sz="quarter" idx="12"/>
          </p:nvPr>
        </p:nvSpPr>
        <p:spPr/>
        <p:txBody>
          <a:bodyPr/>
          <a:lstStyle/>
          <a:p>
            <a:fld id="{A5033FEA-4402-4CA9-AB5F-CFE1D7412F93}" type="slidenum">
              <a:rPr lang="en-US" smtClean="0"/>
              <a:pPr/>
              <a:t>23</a:t>
            </a:fld>
            <a:endParaRPr lang="en-US"/>
          </a:p>
        </p:txBody>
      </p:sp>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85000" lnSpcReduction="10000"/>
          </a:bodyPr>
          <a:lstStyle/>
          <a:p>
            <a:pPr marL="0" indent="0">
              <a:buNone/>
            </a:pPr>
            <a:r>
              <a:rPr lang="en-US" dirty="0" err="1" smtClean="0">
                <a:latin typeface="Times New Roman" pitchFamily="18" charset="0"/>
                <a:cs typeface="Times New Roman" pitchFamily="18" charset="0"/>
              </a:rPr>
              <a:t>Məsələn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bir</a:t>
            </a:r>
            <a:r>
              <a:rPr lang="en-US" dirty="0" smtClean="0">
                <a:latin typeface="Times New Roman" pitchFamily="18" charset="0"/>
                <a:cs typeface="Times New Roman" pitchFamily="18" charset="0"/>
              </a:rPr>
              <a:t> model </a:t>
            </a:r>
            <a:r>
              <a:rPr lang="en-US" dirty="0" err="1" smtClean="0">
                <a:latin typeface="Times New Roman" pitchFamily="18" charset="0"/>
                <a:cs typeface="Times New Roman" pitchFamily="18" charset="0"/>
              </a:rPr>
              <a:t>olaraq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Bölgə</a:t>
            </a:r>
            <a:r>
              <a:rPr lang="en-US" dirty="0" smtClean="0">
                <a:latin typeface="Times New Roman" pitchFamily="18" charset="0"/>
                <a:cs typeface="Times New Roman" pitchFamily="18" charset="0"/>
              </a:rPr>
              <a:t> Kolleci </a:t>
            </a:r>
            <a:r>
              <a:rPr lang="en-US" dirty="0" err="1" smtClean="0">
                <a:latin typeface="Times New Roman" pitchFamily="18" charset="0"/>
                <a:cs typeface="Times New Roman" pitchFamily="18" charset="0"/>
              </a:rPr>
              <a:t>altı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fakültədən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ibarətdirsə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müvafiq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qaydada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altı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olunacaqdır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yeddinci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binada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kollecin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idarəetmə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heyəti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kitabxana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idman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zalı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sairə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yerləşəcəkdir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Səkkizinci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müxtəlif</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məqsədlər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istifadə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olunacaqdır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Orada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Bölgə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Kollecinin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ezam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olunan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təlimçi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mütəxəssisləri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müəllimləri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qonaq</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evi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tələbələr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üçün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yataqxana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yerləşəcəkdir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Həmin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binada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yeməkxana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yanaşı</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içərisində</a:t>
            </a: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kitablar, dəftərxana ləvazimatları və gündəlik qida məhsulları satılan kiçik mağaza da yerləşəcəkdir.</a:t>
            </a:r>
          </a:p>
          <a:p>
            <a:pPr marL="0" indent="0">
              <a:buNone/>
            </a:pPr>
            <a:r>
              <a:rPr lang="az-Latn-AZ" dirty="0" smtClean="0">
                <a:latin typeface="Times New Roman" pitchFamily="18" charset="0"/>
                <a:cs typeface="Times New Roman" pitchFamily="18" charset="0"/>
              </a:rPr>
              <a:t> Binanın zirzəmisi qaraj, anbar, camaşırxana, kimyəvi təmizləmə məqsədləri üçün uyğunlaşdırılacaqdır. Bölgə Kollecinin ərazisində idman meydançaları və avtomobil dayanacağı tikiləcəkdir. </a:t>
            </a:r>
            <a:endParaRPr lang="ru-RU" dirty="0" smtClean="0">
              <a:latin typeface="Times New Roman" pitchFamily="18" charset="0"/>
              <a:cs typeface="Times New Roman" pitchFamily="18" charset="0"/>
            </a:endParaRPr>
          </a:p>
          <a:p>
            <a:endParaRPr lang="ru-RU" dirty="0"/>
          </a:p>
        </p:txBody>
      </p:sp>
      <p:sp>
        <p:nvSpPr>
          <p:cNvPr id="4" name="Slide Number Placeholder 3"/>
          <p:cNvSpPr>
            <a:spLocks noGrp="1"/>
          </p:cNvSpPr>
          <p:nvPr>
            <p:ph type="sldNum" sz="quarter" idx="12"/>
          </p:nvPr>
        </p:nvSpPr>
        <p:spPr/>
        <p:txBody>
          <a:bodyPr/>
          <a:lstStyle/>
          <a:p>
            <a:fld id="{A5033FEA-4402-4CA9-AB5F-CFE1D7412F93}" type="slidenum">
              <a:rPr lang="en-US" smtClean="0"/>
              <a:pPr/>
              <a:t>24</a:t>
            </a:fld>
            <a:endParaRPr lang="en-US"/>
          </a:p>
        </p:txBody>
      </p:sp>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normAutofit/>
          </a:bodyPr>
          <a:lstStyle/>
          <a:p>
            <a:pPr>
              <a:buNone/>
            </a:pPr>
            <a:r>
              <a:rPr lang="az-Latn-AZ" sz="2800" i="1" dirty="0" smtClean="0">
                <a:latin typeface="Times New Roman" pitchFamily="18" charset="0"/>
                <a:cs typeface="Times New Roman" pitchFamily="18" charset="0"/>
              </a:rPr>
              <a:t>Bölgə Kollecinin ilk fakültələri aşağıdakılar ola bilər:</a:t>
            </a:r>
            <a:endParaRPr lang="ru-RU" sz="2800" dirty="0" smtClean="0">
              <a:latin typeface="Times New Roman" pitchFamily="18" charset="0"/>
              <a:cs typeface="Times New Roman" pitchFamily="18" charset="0"/>
            </a:endParaRPr>
          </a:p>
          <a:p>
            <a:pPr lvl="0"/>
            <a:r>
              <a:rPr lang="az-Latn-AZ" sz="2800" dirty="0" smtClean="0">
                <a:latin typeface="Times New Roman" pitchFamily="18" charset="0"/>
                <a:cs typeface="Times New Roman" pitchFamily="18" charset="0"/>
              </a:rPr>
              <a:t>orta-səviyyəli mütəxəssislər üçün aqrobiznes və menecment fakültəsi, </a:t>
            </a:r>
            <a:endParaRPr lang="ru-RU" sz="2800" dirty="0" smtClean="0">
              <a:latin typeface="Times New Roman" pitchFamily="18" charset="0"/>
              <a:cs typeface="Times New Roman" pitchFamily="18" charset="0"/>
            </a:endParaRPr>
          </a:p>
          <a:p>
            <a:pPr lvl="0"/>
            <a:r>
              <a:rPr lang="az-Latn-AZ" sz="2800" dirty="0" smtClean="0">
                <a:latin typeface="Times New Roman" pitchFamily="18" charset="0"/>
                <a:cs typeface="Times New Roman" pitchFamily="18" charset="0"/>
              </a:rPr>
              <a:t>turizm, restoran və ticarət biznesi fakültəsi</a:t>
            </a:r>
            <a:r>
              <a:rPr lang="en-US" sz="2800"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lvl="0"/>
            <a:r>
              <a:rPr lang="az-Latn-AZ" sz="2800" dirty="0" smtClean="0">
                <a:latin typeface="Times New Roman" pitchFamily="18" charset="0"/>
                <a:cs typeface="Times New Roman" pitchFamily="18" charset="0"/>
              </a:rPr>
              <a:t>mühasibat və audit fakültəsi</a:t>
            </a:r>
            <a:r>
              <a:rPr lang="ru-RU" sz="2800" dirty="0" smtClean="0">
                <a:latin typeface="Times New Roman" pitchFamily="18" charset="0"/>
                <a:cs typeface="Times New Roman" pitchFamily="18" charset="0"/>
              </a:rPr>
              <a:t>,</a:t>
            </a:r>
          </a:p>
          <a:p>
            <a:pPr lvl="0"/>
            <a:r>
              <a:rPr lang="az-Latn-AZ" sz="2800" dirty="0" smtClean="0">
                <a:latin typeface="Times New Roman" pitchFamily="18" charset="0"/>
                <a:cs typeface="Times New Roman" pitchFamily="18" charset="0"/>
              </a:rPr>
              <a:t>informasiya texnologiyaları fakültəsi</a:t>
            </a:r>
            <a:r>
              <a:rPr lang="ru-RU" sz="2800" dirty="0" smtClean="0">
                <a:latin typeface="Times New Roman" pitchFamily="18" charset="0"/>
                <a:cs typeface="Times New Roman" pitchFamily="18" charset="0"/>
              </a:rPr>
              <a:t>, </a:t>
            </a:r>
          </a:p>
          <a:p>
            <a:pPr lvl="0"/>
            <a:r>
              <a:rPr lang="az-Latn-AZ" sz="2800" dirty="0" smtClean="0">
                <a:latin typeface="Times New Roman" pitchFamily="18" charset="0"/>
                <a:cs typeface="Times New Roman" pitchFamily="18" charset="0"/>
              </a:rPr>
              <a:t>kiçik və orta-səviyyəli tibbi işçilərin hazırlığı fakültəsi,</a:t>
            </a:r>
            <a:endParaRPr lang="ru-RU" sz="2800" dirty="0" smtClean="0">
              <a:latin typeface="Times New Roman" pitchFamily="18" charset="0"/>
              <a:cs typeface="Times New Roman" pitchFamily="18" charset="0"/>
            </a:endParaRPr>
          </a:p>
          <a:p>
            <a:pPr lvl="0"/>
            <a:r>
              <a:rPr lang="az-Latn-AZ" sz="2800" dirty="0" smtClean="0">
                <a:latin typeface="Times New Roman" pitchFamily="18" charset="0"/>
                <a:cs typeface="Times New Roman" pitchFamily="18" charset="0"/>
              </a:rPr>
              <a:t>kollecin gələcək tələbələri üçün hazırlıq fakültəsi.</a:t>
            </a:r>
            <a:endParaRPr lang="ru-RU" sz="2800" dirty="0" smtClean="0">
              <a:latin typeface="Times New Roman" pitchFamily="18" charset="0"/>
              <a:cs typeface="Times New Roman" pitchFamily="18" charset="0"/>
            </a:endParaRPr>
          </a:p>
          <a:p>
            <a:endParaRPr lang="ru-RU" dirty="0"/>
          </a:p>
        </p:txBody>
      </p:sp>
      <p:sp>
        <p:nvSpPr>
          <p:cNvPr id="4" name="Slide Number Placeholder 3"/>
          <p:cNvSpPr>
            <a:spLocks noGrp="1"/>
          </p:cNvSpPr>
          <p:nvPr>
            <p:ph type="sldNum" sz="quarter" idx="12"/>
          </p:nvPr>
        </p:nvSpPr>
        <p:spPr/>
        <p:txBody>
          <a:bodyPr/>
          <a:lstStyle/>
          <a:p>
            <a:fld id="{A5033FEA-4402-4CA9-AB5F-CFE1D7412F93}" type="slidenum">
              <a:rPr lang="en-US" smtClean="0"/>
              <a:pPr/>
              <a:t>25</a:t>
            </a:fld>
            <a:endParaRPr lang="en-US"/>
          </a:p>
        </p:txBody>
      </p:sp>
    </p:spTree>
  </p:cSld>
  <p:clrMapOvr>
    <a:masterClrMapping/>
  </p:clrMapOvr>
  <p:transition>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ormAutofit fontScale="55000" lnSpcReduction="20000"/>
          </a:bodyPr>
          <a:lstStyle/>
          <a:p>
            <a:pPr marL="0" indent="0"/>
            <a:r>
              <a:rPr lang="az-Latn-AZ" dirty="0" smtClean="0">
                <a:latin typeface="Times New Roman" pitchFamily="18" charset="0"/>
                <a:cs typeface="Times New Roman" pitchFamily="18" charset="0"/>
              </a:rPr>
              <a:t>В) Bölgə kollecinin fəaliyyəti ilə bağlı olan aşağıdakı strukturlar (onlar addım-addım, vahid plana uyğun şəkildə yaradılacaq) bütün bölgənin inkişafına və onun rəqabət qabiliyyətinin artmasına imkan yaradacaqlar; onlar müvafiq sahəli ərazidə yerləşəcəklər.</a:t>
            </a:r>
          </a:p>
          <a:p>
            <a:pPr marL="0" indent="0">
              <a:buNone/>
            </a:pPr>
            <a:endParaRPr lang="ru-RU" dirty="0" smtClean="0">
              <a:latin typeface="Times New Roman" pitchFamily="18" charset="0"/>
              <a:cs typeface="Times New Roman" pitchFamily="18" charset="0"/>
            </a:endParaRPr>
          </a:p>
          <a:p>
            <a:pPr marL="0" lvl="0" indent="0"/>
            <a:r>
              <a:rPr lang="az-Latn-AZ" dirty="0" smtClean="0">
                <a:latin typeface="Times New Roman" pitchFamily="18" charset="0"/>
                <a:cs typeface="Times New Roman" pitchFamily="18" charset="0"/>
              </a:rPr>
              <a:t>Xəstəxana-poliklinika: burada kollecin kiçik və orta-səviyyəli tibbi personal səviyyəsində təhsil alan tələbələri, yəni tibb bacıları, feldşer və texniklər təhsil alacaq və təcrübə keçəcəklər. </a:t>
            </a:r>
            <a:endParaRPr lang="ru-RU" dirty="0" smtClean="0">
              <a:latin typeface="Times New Roman" pitchFamily="18" charset="0"/>
              <a:cs typeface="Times New Roman" pitchFamily="18" charset="0"/>
            </a:endParaRPr>
          </a:p>
          <a:p>
            <a:pPr marL="0" lvl="0" indent="0"/>
            <a:r>
              <a:rPr lang="az-Latn-AZ" dirty="0" smtClean="0">
                <a:latin typeface="Times New Roman" pitchFamily="18" charset="0"/>
                <a:cs typeface="Times New Roman" pitchFamily="18" charset="0"/>
              </a:rPr>
              <a:t>20-30 ədəd kiçik “start-up” (yəni “yeni yaradılmış”) müəssisələrdən ibarət biznes-inkubator və biznes mərkəzi; kollecin tələbələri biznes-inkubatorda və biznes mərkəzində təcrübə keçə biləcəklər; biznes-inkubatorun və biznes mərkəzin əməkdaşları və iş adamları kollecdə dərs deməyə cəlb olunacaqlar. Biznes inkubator kollecin fəaliyyətinin yenilikçi xarakterini təmin edəcəkdir.</a:t>
            </a:r>
            <a:endParaRPr lang="ru-RU" dirty="0" smtClean="0">
              <a:latin typeface="Times New Roman" pitchFamily="18" charset="0"/>
              <a:cs typeface="Times New Roman" pitchFamily="18" charset="0"/>
            </a:endParaRPr>
          </a:p>
          <a:p>
            <a:pPr marL="0" lvl="0" indent="0"/>
            <a:r>
              <a:rPr lang="az-Latn-AZ" dirty="0" smtClean="0">
                <a:latin typeface="Times New Roman" pitchFamily="18" charset="0"/>
                <a:cs typeface="Times New Roman" pitchFamily="18" charset="0"/>
              </a:rPr>
              <a:t>40-50 otaqlı mehmanxana-tipli hotel və müasir supermarket; burada tələbələr müvafiq ixtisaslar üzrə praktiki vərdişlər əldə edəcəklər.</a:t>
            </a:r>
            <a:endParaRPr lang="ru-RU" dirty="0" smtClean="0">
              <a:latin typeface="Times New Roman" pitchFamily="18" charset="0"/>
              <a:cs typeface="Times New Roman" pitchFamily="18" charset="0"/>
            </a:endParaRPr>
          </a:p>
          <a:p>
            <a:pPr marL="0" lvl="0" indent="0"/>
            <a:r>
              <a:rPr lang="az-Latn-AZ" dirty="0" smtClean="0">
                <a:latin typeface="Times New Roman" pitchFamily="18" charset="0"/>
                <a:cs typeface="Times New Roman" pitchFamily="18" charset="0"/>
              </a:rPr>
              <a:t>100-150 işçi yeri olan, ekoloji cəhətdən təmiz aqrobiznes müəssisəsi/ləri; burada kollecin tələbələri praktiki vərdişlər əldə edəcəklər.</a:t>
            </a:r>
            <a:endParaRPr lang="ru-RU" dirty="0" smtClean="0">
              <a:latin typeface="Times New Roman" pitchFamily="18" charset="0"/>
              <a:cs typeface="Times New Roman" pitchFamily="18" charset="0"/>
            </a:endParaRPr>
          </a:p>
          <a:p>
            <a:pPr marL="0" lvl="0" indent="0"/>
            <a:r>
              <a:rPr lang="az-Latn-AZ" dirty="0" smtClean="0">
                <a:latin typeface="Times New Roman" pitchFamily="18" charset="0"/>
                <a:cs typeface="Times New Roman" pitchFamily="18" charset="0"/>
              </a:rPr>
              <a:t>Hazırlıq sinifləri olan innovasiya məktəbi: məktəbin proqramı kollecin spesifikasını nəzərə alacaqdır; burada kompüter texnikası və xarici dillərin dərindən öyrənilməsi nəzərdə tutulur. Məktəbin nəzdində uşaq bağçası da fəaliyyət göstərəcəkdir. </a:t>
            </a:r>
          </a:p>
          <a:p>
            <a:pPr marL="0" indent="0"/>
            <a:r>
              <a:rPr lang="az-Latn-AZ" dirty="0" smtClean="0">
                <a:latin typeface="Times New Roman" pitchFamily="18" charset="0"/>
                <a:cs typeface="Times New Roman" pitchFamily="18" charset="0"/>
              </a:rPr>
              <a:t>Müasir kinoteatrlı əyləncə kompleksi.</a:t>
            </a:r>
            <a:endParaRPr lang="ru-RU" dirty="0" smtClean="0">
              <a:latin typeface="Times New Roman" pitchFamily="18" charset="0"/>
              <a:cs typeface="Times New Roman" pitchFamily="18" charset="0"/>
            </a:endParaRPr>
          </a:p>
          <a:p>
            <a:pPr marL="0" lvl="0" indent="0"/>
            <a:endParaRPr lang="ru-RU" dirty="0" smtClean="0">
              <a:latin typeface="Times New Roman" pitchFamily="18" charset="0"/>
              <a:cs typeface="Times New Roman" pitchFamily="18" charset="0"/>
            </a:endParaRPr>
          </a:p>
          <a:p>
            <a:pPr marL="0" indent="0">
              <a:buNone/>
            </a:pPr>
            <a:endParaRPr lang="ru-RU" dirty="0"/>
          </a:p>
        </p:txBody>
      </p:sp>
      <p:sp>
        <p:nvSpPr>
          <p:cNvPr id="4" name="Slide Number Placeholder 3"/>
          <p:cNvSpPr>
            <a:spLocks noGrp="1"/>
          </p:cNvSpPr>
          <p:nvPr>
            <p:ph type="sldNum" sz="quarter" idx="12"/>
          </p:nvPr>
        </p:nvSpPr>
        <p:spPr/>
        <p:txBody>
          <a:bodyPr/>
          <a:lstStyle/>
          <a:p>
            <a:fld id="{A5033FEA-4402-4CA9-AB5F-CFE1D7412F93}" type="slidenum">
              <a:rPr lang="en-US" smtClean="0"/>
              <a:pPr/>
              <a:t>26</a:t>
            </a:fld>
            <a:endParaRPr lang="en-US"/>
          </a:p>
        </p:txBody>
      </p:sp>
    </p:spTree>
  </p:cSld>
  <p:clrMapOvr>
    <a:masterClrMapping/>
  </p:clrMapOvr>
  <p:transition>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572560" cy="582594"/>
          </a:xfrm>
        </p:spPr>
        <p:txBody>
          <a:bodyPr>
            <a:normAutofit/>
          </a:bodyPr>
          <a:lstStyle/>
          <a:p>
            <a:pPr algn="ctr"/>
            <a:r>
              <a:rPr lang="az-Latn-AZ" sz="2800" b="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Alyans tərəfindən görülmüş hazırlıq işləri</a:t>
            </a:r>
            <a:endParaRPr lang="ru-RU" sz="28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User\Documents\Alliance Odlar Yurdu Khazar Qafqaz 23.11.2011\PRESENTATION Community College\SAM_0064.JPG"/>
          <p:cNvPicPr>
            <a:picLocks noGrp="1" noChangeAspect="1" noChangeArrowheads="1"/>
          </p:cNvPicPr>
          <p:nvPr>
            <p:ph idx="1"/>
          </p:nvPr>
        </p:nvPicPr>
        <p:blipFill>
          <a:blip r:embed="rId2" cstate="print"/>
          <a:srcRect l="2668" t="5330" r="10671"/>
          <a:stretch>
            <a:fillRect/>
          </a:stretch>
        </p:blipFill>
        <p:spPr bwMode="auto">
          <a:xfrm>
            <a:off x="536595" y="2357983"/>
            <a:ext cx="3508306" cy="2557658"/>
          </a:xfrm>
          <a:prstGeom prst="rect">
            <a:avLst/>
          </a:prstGeom>
          <a:noFill/>
          <a:ln>
            <a:solidFill>
              <a:schemeClr val="accent1"/>
            </a:solidFill>
          </a:ln>
        </p:spPr>
      </p:pic>
      <p:sp>
        <p:nvSpPr>
          <p:cNvPr id="4" name="Slide Number Placeholder 3"/>
          <p:cNvSpPr>
            <a:spLocks noGrp="1"/>
          </p:cNvSpPr>
          <p:nvPr>
            <p:ph type="sldNum" sz="quarter" idx="12"/>
          </p:nvPr>
        </p:nvSpPr>
        <p:spPr/>
        <p:txBody>
          <a:bodyPr/>
          <a:lstStyle/>
          <a:p>
            <a:fld id="{A5033FEA-4402-4CA9-AB5F-CFE1D7412F93}" type="slidenum">
              <a:rPr lang="en-US" smtClean="0"/>
              <a:pPr/>
              <a:t>27</a:t>
            </a:fld>
            <a:endParaRPr lang="en-US"/>
          </a:p>
        </p:txBody>
      </p:sp>
      <p:pic>
        <p:nvPicPr>
          <p:cNvPr id="1027" name="Picture 3" descr="C:\Users\User\Documents\1 USA  meetings AACC  and Montgomery college August 2011\AACC (3).JPG"/>
          <p:cNvPicPr>
            <a:picLocks noChangeAspect="1" noChangeArrowheads="1"/>
          </p:cNvPicPr>
          <p:nvPr/>
        </p:nvPicPr>
        <p:blipFill>
          <a:blip r:embed="rId3" cstate="print"/>
          <a:srcRect t="7962" b="28364"/>
          <a:stretch>
            <a:fillRect/>
          </a:stretch>
        </p:blipFill>
        <p:spPr bwMode="auto">
          <a:xfrm>
            <a:off x="5715008" y="2357430"/>
            <a:ext cx="2712000" cy="2590086"/>
          </a:xfrm>
          <a:prstGeom prst="rect">
            <a:avLst/>
          </a:prstGeom>
          <a:noFill/>
          <a:ln>
            <a:solidFill>
              <a:schemeClr val="accent1"/>
            </a:solidFill>
          </a:ln>
        </p:spPr>
      </p:pic>
      <p:sp>
        <p:nvSpPr>
          <p:cNvPr id="1028" name="Rectangle 4"/>
          <p:cNvSpPr>
            <a:spLocks noChangeArrowheads="1"/>
          </p:cNvSpPr>
          <p:nvPr/>
        </p:nvSpPr>
        <p:spPr bwMode="auto">
          <a:xfrm>
            <a:off x="214282" y="857232"/>
            <a:ext cx="878687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b="1" i="0" u="none" strike="noStrike" cap="none" normalizeH="0" baseline="0" dirty="0" smtClean="0">
                <a:ln>
                  <a:noFill/>
                </a:ln>
                <a:solidFill>
                  <a:schemeClr val="tx2"/>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a:t>
            </a:r>
            <a:r>
              <a:rPr kumimoji="0" lang="en-US"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 </a:t>
            </a:r>
            <a:r>
              <a:rPr kumimoji="0" lang="az-Latn-A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ABŞ-da aparıcı icma kolleclərindən biri olan Montqomeri Kolleclə (Montgomery College) və İcma Kolleclərinin Amerika Assosiasiyasıyla (American Association of Community Colleges) əlaqələrin qurulması məqsədilə R. Sədirxanov ABŞ-da ezamiyyətdə olmuşdur (avqust-sentyabr ayları, 2011-ci il</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z-Latn-A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və</a:t>
            </a:r>
            <a:r>
              <a:rPr kumimoji="0" lang="az-Latn-AZ"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may ayı </a:t>
            </a:r>
            <a:r>
              <a:rPr lang="az-Latn-AZ" dirty="0" smtClean="0">
                <a:latin typeface="Times New Roman" pitchFamily="18" charset="0"/>
                <a:ea typeface="Times New Roman" pitchFamily="18" charset="0"/>
                <a:cs typeface="Times New Roman" pitchFamily="18" charset="0"/>
              </a:rPr>
              <a:t>2012-ci il</a:t>
            </a:r>
            <a:r>
              <a:rPr lang="en-US" dirty="0" smtClean="0">
                <a:latin typeface="Times New Roman" pitchFamily="18" charset="0"/>
                <a:ea typeface="Times New Roman" pitchFamily="18" charset="0"/>
                <a:cs typeface="Times New Roman" pitchFamily="18" charset="0"/>
              </a:rPr>
              <a:t> </a:t>
            </a:r>
            <a:r>
              <a:rPr kumimoji="0" lang="az-Latn-A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az-Latn-A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a:t>
            </a:r>
            <a:r>
              <a:rPr lang="az-Latn-AZ" dirty="0" smtClean="0">
                <a:latin typeface="Times New Roman" pitchFamily="18" charset="0"/>
                <a:ea typeface="Times New Roman" pitchFamily="18" charset="0"/>
                <a:cs typeface="Times New Roman" pitchFamily="18" charset="0"/>
              </a:rPr>
              <a:t>ayihənin həyata keçirilməsinə </a:t>
            </a:r>
            <a:r>
              <a:rPr kumimoji="0" lang="az-Latn-AZ"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az-Latn-AZ" dirty="0" smtClean="0">
                <a:latin typeface="Times New Roman" pitchFamily="18" charset="0"/>
                <a:ea typeface="Times New Roman" pitchFamily="18" charset="0"/>
                <a:cs typeface="Times New Roman" pitchFamily="18" charset="0"/>
              </a:rPr>
              <a:t>Assosiasiya və Montqomeri Kollecin müsbət fikir və dəstəyi əldə edilmişdir. </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357158" y="4929198"/>
          <a:ext cx="8382000" cy="1220162"/>
        </p:xfrm>
        <a:graphic>
          <a:graphicData uri="http://schemas.openxmlformats.org/drawingml/2006/table">
            <a:tbl>
              <a:tblPr>
                <a:effectLst>
                  <a:outerShdw blurRad="50800" dist="50800" dir="5400000" algn="ctr" rotWithShape="0">
                    <a:srgbClr val="000000">
                      <a:alpha val="83000"/>
                    </a:srgbClr>
                  </a:outerShdw>
                </a:effectLst>
              </a:tblPr>
              <a:tblGrid>
                <a:gridCol w="4467228"/>
                <a:gridCol w="3914772"/>
              </a:tblGrid>
              <a:tr h="1220162">
                <a:tc>
                  <a:txBody>
                    <a:bodyPr/>
                    <a:lstStyle/>
                    <a:p>
                      <a:pPr algn="l"/>
                      <a:r>
                        <a:rPr lang="az-Latn-AZ" sz="1800" b="0" kern="1200" dirty="0" smtClean="0">
                          <a:solidFill>
                            <a:schemeClr val="tx1"/>
                          </a:solidFill>
                          <a:latin typeface="Times New Roman" pitchFamily="18" charset="0"/>
                          <a:ea typeface="+mn-ea"/>
                          <a:cs typeface="Times New Roman" pitchFamily="18" charset="0"/>
                        </a:rPr>
                        <a:t>Montqomeri Kollec, akademik məsələlər üzrə baş vitse-prezident xanım Paula Matuski və </a:t>
                      </a:r>
                      <a:r>
                        <a:rPr lang="en-US" sz="1800" b="0" kern="1200" dirty="0" smtClean="0">
                          <a:solidFill>
                            <a:schemeClr val="tx1"/>
                          </a:solidFill>
                          <a:latin typeface="Times New Roman" pitchFamily="18" charset="0"/>
                          <a:ea typeface="+mn-ea"/>
                          <a:cs typeface="Times New Roman" pitchFamily="18" charset="0"/>
                        </a:rPr>
                        <a:t>b</a:t>
                      </a:r>
                      <a:r>
                        <a:rPr lang="az-Latn-AZ" sz="1800" b="0" kern="1200" dirty="0" smtClean="0">
                          <a:solidFill>
                            <a:schemeClr val="tx1"/>
                          </a:solidFill>
                          <a:latin typeface="Times New Roman" pitchFamily="18" charset="0"/>
                          <a:ea typeface="+mn-ea"/>
                          <a:cs typeface="Times New Roman" pitchFamily="18" charset="0"/>
                        </a:rPr>
                        <a:t>aş vitse prezidentin xüsusi köməkçisi Dr. Klaris Somers</a:t>
                      </a:r>
                      <a:r>
                        <a:rPr lang="en-US" sz="1800" b="0" kern="1200" dirty="0" smtClean="0">
                          <a:solidFill>
                            <a:schemeClr val="tx1"/>
                          </a:solidFill>
                          <a:latin typeface="Times New Roman" pitchFamily="18" charset="0"/>
                          <a:ea typeface="+mn-ea"/>
                          <a:cs typeface="Times New Roman" pitchFamily="18" charset="0"/>
                        </a:rPr>
                        <a:t>o</a:t>
                      </a:r>
                      <a:r>
                        <a:rPr lang="az-Latn-AZ" sz="1800" b="0" kern="1200" dirty="0" smtClean="0">
                          <a:solidFill>
                            <a:schemeClr val="tx1"/>
                          </a:solidFill>
                          <a:latin typeface="Times New Roman" pitchFamily="18" charset="0"/>
                          <a:ea typeface="+mn-ea"/>
                          <a:cs typeface="Times New Roman" pitchFamily="18" charset="0"/>
                        </a:rPr>
                        <a:t>lla görüş,</a:t>
                      </a:r>
                      <a:r>
                        <a:rPr lang="en-US" sz="1800" b="0" kern="1200" dirty="0" smtClean="0">
                          <a:solidFill>
                            <a:schemeClr val="tx1"/>
                          </a:solidFill>
                          <a:latin typeface="Times New Roman" pitchFamily="18" charset="0"/>
                          <a:ea typeface="+mn-ea"/>
                          <a:cs typeface="Times New Roman" pitchFamily="18" charset="0"/>
                        </a:rPr>
                        <a:t>  2011-</a:t>
                      </a:r>
                      <a:r>
                        <a:rPr lang="az-Latn-AZ" sz="1800" b="0" kern="1200" dirty="0" smtClean="0">
                          <a:solidFill>
                            <a:schemeClr val="tx1"/>
                          </a:solidFill>
                          <a:latin typeface="Times New Roman" pitchFamily="18" charset="0"/>
                          <a:ea typeface="+mn-ea"/>
                          <a:cs typeface="Times New Roman" pitchFamily="18" charset="0"/>
                        </a:rPr>
                        <a:t>ci</a:t>
                      </a:r>
                      <a:r>
                        <a:rPr lang="en-US" sz="1800" b="0" kern="1200" baseline="0" dirty="0" smtClean="0">
                          <a:solidFill>
                            <a:schemeClr val="tx1"/>
                          </a:solidFill>
                          <a:latin typeface="Times New Roman" pitchFamily="18" charset="0"/>
                          <a:ea typeface="+mn-ea"/>
                          <a:cs typeface="Times New Roman" pitchFamily="18" charset="0"/>
                        </a:rPr>
                        <a:t> </a:t>
                      </a:r>
                      <a:r>
                        <a:rPr lang="en-US" sz="1800" b="0" kern="1200" baseline="0" dirty="0" err="1" smtClean="0">
                          <a:solidFill>
                            <a:schemeClr val="tx1"/>
                          </a:solidFill>
                          <a:latin typeface="Times New Roman" pitchFamily="18" charset="0"/>
                          <a:ea typeface="+mn-ea"/>
                          <a:cs typeface="Times New Roman" pitchFamily="18" charset="0"/>
                        </a:rPr>
                        <a:t>il</a:t>
                      </a:r>
                      <a:r>
                        <a:rPr lang="az-Latn-AZ" sz="1800" b="0" kern="1200" baseline="0" dirty="0" smtClean="0">
                          <a:solidFill>
                            <a:schemeClr val="tx1"/>
                          </a:solidFill>
                          <a:latin typeface="Times New Roman" pitchFamily="18" charset="0"/>
                          <a:ea typeface="+mn-ea"/>
                          <a:cs typeface="Times New Roman" pitchFamily="18" charset="0"/>
                        </a:rPr>
                        <a:t>.</a:t>
                      </a:r>
                      <a:endParaRPr lang="ru-RU" b="0" dirty="0">
                        <a:latin typeface="Times New Roman" pitchFamily="18" charset="0"/>
                        <a:cs typeface="Times New Roman" pitchFamily="18" charset="0"/>
                      </a:endParaRPr>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az-Latn-AZ" sz="1800" b="0" kern="1200" dirty="0" smtClean="0">
                          <a:solidFill>
                            <a:schemeClr val="tx1"/>
                          </a:solidFill>
                          <a:latin typeface="Times New Roman" pitchFamily="18" charset="0"/>
                          <a:ea typeface="+mn-ea"/>
                          <a:cs typeface="Times New Roman" pitchFamily="18" charset="0"/>
                        </a:rPr>
                        <a:t>İcma</a:t>
                      </a:r>
                      <a:r>
                        <a:rPr lang="az-Latn-AZ" sz="1800" b="0" kern="1200" baseline="0" dirty="0" smtClean="0">
                          <a:solidFill>
                            <a:schemeClr val="tx1"/>
                          </a:solidFill>
                          <a:latin typeface="Times New Roman" pitchFamily="18" charset="0"/>
                          <a:ea typeface="+mn-ea"/>
                          <a:cs typeface="Times New Roman" pitchFamily="18" charset="0"/>
                        </a:rPr>
                        <a:t> Kolleclərinin Amerika Assosiasiyasının Beynəlxalq Proqramlar və Xidmətlər üzrə vitse prezidenti Maykl Allenlə görüş, </a:t>
                      </a:r>
                      <a:r>
                        <a:rPr lang="en-US" sz="1800" b="0" kern="1200" dirty="0" smtClean="0">
                          <a:solidFill>
                            <a:schemeClr val="tx1"/>
                          </a:solidFill>
                          <a:latin typeface="Times New Roman" pitchFamily="18" charset="0"/>
                          <a:ea typeface="+mn-ea"/>
                          <a:cs typeface="Times New Roman" pitchFamily="18" charset="0"/>
                        </a:rPr>
                        <a:t>2011-</a:t>
                      </a:r>
                      <a:r>
                        <a:rPr lang="az-Latn-AZ" sz="1800" b="0" kern="1200" dirty="0" smtClean="0">
                          <a:solidFill>
                            <a:schemeClr val="tx1"/>
                          </a:solidFill>
                          <a:latin typeface="Times New Roman" pitchFamily="18" charset="0"/>
                          <a:ea typeface="+mn-ea"/>
                          <a:cs typeface="Times New Roman" pitchFamily="18" charset="0"/>
                        </a:rPr>
                        <a:t>ci</a:t>
                      </a:r>
                      <a:r>
                        <a:rPr lang="en-US" sz="1800" b="0" kern="1200" baseline="0" dirty="0" smtClean="0">
                          <a:solidFill>
                            <a:schemeClr val="tx1"/>
                          </a:solidFill>
                          <a:latin typeface="Times New Roman" pitchFamily="18" charset="0"/>
                          <a:ea typeface="+mn-ea"/>
                          <a:cs typeface="Times New Roman" pitchFamily="18" charset="0"/>
                        </a:rPr>
                        <a:t> </a:t>
                      </a:r>
                      <a:r>
                        <a:rPr lang="en-US" sz="1800" b="0" kern="1200" baseline="0" dirty="0" err="1" smtClean="0">
                          <a:solidFill>
                            <a:schemeClr val="tx1"/>
                          </a:solidFill>
                          <a:latin typeface="Times New Roman" pitchFamily="18" charset="0"/>
                          <a:ea typeface="+mn-ea"/>
                          <a:cs typeface="Times New Roman" pitchFamily="18" charset="0"/>
                        </a:rPr>
                        <a:t>il</a:t>
                      </a:r>
                      <a:r>
                        <a:rPr lang="az-Latn-AZ" sz="1800" b="0" kern="1200" baseline="0" dirty="0" smtClean="0">
                          <a:solidFill>
                            <a:schemeClr val="tx1"/>
                          </a:solidFill>
                          <a:latin typeface="Times New Roman" pitchFamily="18" charset="0"/>
                          <a:ea typeface="+mn-ea"/>
                          <a:cs typeface="Times New Roman" pitchFamily="18" charset="0"/>
                        </a:rPr>
                        <a:t>.</a:t>
                      </a:r>
                      <a:r>
                        <a:rPr lang="en-US" sz="1800" b="0" kern="1200" dirty="0" smtClean="0">
                          <a:solidFill>
                            <a:schemeClr val="tx1"/>
                          </a:solidFill>
                          <a:latin typeface="Times New Roman" pitchFamily="18" charset="0"/>
                          <a:ea typeface="+mn-ea"/>
                          <a:cs typeface="Times New Roman" pitchFamily="18" charset="0"/>
                        </a:rPr>
                        <a:t> </a:t>
                      </a:r>
                      <a:endParaRPr lang="ru-RU" b="0" dirty="0"/>
                    </a:p>
                  </a:txBody>
                  <a:tcP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ACC May 2012.JPG"/>
          <p:cNvPicPr>
            <a:picLocks noGrp="1" noChangeAspect="1"/>
          </p:cNvPicPr>
          <p:nvPr>
            <p:ph sz="half" idx="1"/>
          </p:nvPr>
        </p:nvPicPr>
        <p:blipFill>
          <a:blip r:embed="rId3" cstate="print"/>
          <a:stretch>
            <a:fillRect/>
          </a:stretch>
        </p:blipFill>
        <p:spPr>
          <a:xfrm>
            <a:off x="500034" y="571480"/>
            <a:ext cx="3394472" cy="4525963"/>
          </a:xfrm>
          <a:ln>
            <a:solidFill>
              <a:schemeClr val="accent1"/>
            </a:solidFill>
          </a:ln>
        </p:spPr>
      </p:pic>
      <p:pic>
        <p:nvPicPr>
          <p:cNvPr id="8" name="Content Placeholder 7" descr="IMG_5351.JPG"/>
          <p:cNvPicPr>
            <a:picLocks noGrp="1" noChangeAspect="1"/>
          </p:cNvPicPr>
          <p:nvPr>
            <p:ph sz="half" idx="2"/>
          </p:nvPr>
        </p:nvPicPr>
        <p:blipFill>
          <a:blip r:embed="rId4" cstate="print"/>
          <a:stretch>
            <a:fillRect/>
          </a:stretch>
        </p:blipFill>
        <p:spPr>
          <a:xfrm>
            <a:off x="4643438" y="642918"/>
            <a:ext cx="4038600" cy="3028950"/>
          </a:xfrm>
          <a:ln>
            <a:solidFill>
              <a:schemeClr val="accent1"/>
            </a:solidFill>
          </a:ln>
        </p:spPr>
      </p:pic>
      <p:sp>
        <p:nvSpPr>
          <p:cNvPr id="4" name="Slide Number Placeholder 3"/>
          <p:cNvSpPr>
            <a:spLocks noGrp="1"/>
          </p:cNvSpPr>
          <p:nvPr>
            <p:ph type="sldNum" sz="quarter" idx="12"/>
          </p:nvPr>
        </p:nvSpPr>
        <p:spPr/>
        <p:txBody>
          <a:bodyPr/>
          <a:lstStyle/>
          <a:p>
            <a:fld id="{A5033FEA-4402-4CA9-AB5F-CFE1D7412F93}" type="slidenum">
              <a:rPr lang="en-US" smtClean="0"/>
              <a:pPr/>
              <a:t>28</a:t>
            </a:fld>
            <a:endParaRPr lang="en-US"/>
          </a:p>
        </p:txBody>
      </p:sp>
      <p:sp>
        <p:nvSpPr>
          <p:cNvPr id="11" name="TextBox 10"/>
          <p:cNvSpPr txBox="1"/>
          <p:nvPr/>
        </p:nvSpPr>
        <p:spPr>
          <a:xfrm>
            <a:off x="4071934" y="4000504"/>
            <a:ext cx="4786346" cy="1477328"/>
          </a:xfrm>
          <a:prstGeom prst="rect">
            <a:avLst/>
          </a:prstGeom>
          <a:noFill/>
        </p:spPr>
        <p:txBody>
          <a:bodyPr wrap="square" rtlCol="0">
            <a:spAutoFit/>
          </a:bodyPr>
          <a:lstStyle/>
          <a:p>
            <a:r>
              <a:rPr lang="az-Latn-AZ" dirty="0" smtClean="0">
                <a:latin typeface="Times New Roman" pitchFamily="18" charset="0"/>
                <a:cs typeface="Times New Roman" pitchFamily="18" charset="0"/>
              </a:rPr>
              <a:t>İcma Kolleclərinin Amerika Assosiasiyasının Beynəlxalq Proqramlar və Xidmətlər üzrə vitse prezidenti </a:t>
            </a:r>
            <a:r>
              <a:rPr lang="en-US" dirty="0" smtClean="0">
                <a:latin typeface="Times New Roman" pitchFamily="18" charset="0"/>
                <a:cs typeface="Times New Roman" pitchFamily="18" charset="0"/>
              </a:rPr>
              <a:t>Ali</a:t>
            </a:r>
            <a:r>
              <a:rPr lang="az-Latn-AZ"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e A. </a:t>
            </a:r>
            <a:r>
              <a:rPr lang="en-US" dirty="0" err="1" smtClean="0">
                <a:latin typeface="Times New Roman" pitchFamily="18" charset="0"/>
                <a:cs typeface="Times New Roman" pitchFamily="18" charset="0"/>
              </a:rPr>
              <a:t>Blayne</a:t>
            </a:r>
            <a:r>
              <a:rPr lang="en-US" dirty="0" smtClean="0">
                <a:latin typeface="Times New Roman" pitchFamily="18" charset="0"/>
                <a:cs typeface="Times New Roman" pitchFamily="18" charset="0"/>
              </a:rPr>
              <a:t>-Allard</a:t>
            </a:r>
            <a:r>
              <a:rPr lang="az-Latn-AZ" dirty="0" smtClean="0">
                <a:latin typeface="Times New Roman" pitchFamily="18" charset="0"/>
                <a:cs typeface="Times New Roman" pitchFamily="18" charset="0"/>
              </a:rPr>
              <a:t>  və </a:t>
            </a:r>
            <a:r>
              <a:rPr lang="az-Latn-AZ" b="1"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akademik məsələlər üzrə baş vitse-prezident</a:t>
            </a:r>
            <a:r>
              <a:rPr lang="az-Latn-AZ" b="1"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Dr.</a:t>
            </a:r>
            <a:r>
              <a:rPr lang="az-Latn-AZ" b="1" dirty="0" smtClean="0">
                <a:latin typeface="Times New Roman" pitchFamily="18" charset="0"/>
                <a:cs typeface="Times New Roman" pitchFamily="18" charset="0"/>
              </a:rPr>
              <a:t> </a:t>
            </a:r>
            <a:r>
              <a:rPr lang="en-US" dirty="0" smtClean="0">
                <a:latin typeface="Times New Roman"/>
              </a:rPr>
              <a:t>Donald M. Pearl</a:t>
            </a:r>
            <a:r>
              <a:rPr lang="az-Latn-AZ" dirty="0" smtClean="0">
                <a:latin typeface="Times New Roman"/>
              </a:rPr>
              <a:t> </a:t>
            </a:r>
            <a:r>
              <a:rPr lang="az-Latn-AZ" dirty="0" smtClean="0">
                <a:latin typeface="Times New Roman" pitchFamily="18" charset="0"/>
                <a:cs typeface="Times New Roman" pitchFamily="18" charset="0"/>
              </a:rPr>
              <a:t>ilə görüşlər keçirilmişdir</a:t>
            </a:r>
            <a:r>
              <a:rPr lang="az-Latn-AZ" dirty="0" smtClean="0">
                <a:latin typeface="Times New Roman"/>
              </a:rPr>
              <a:t>, </a:t>
            </a:r>
            <a:r>
              <a:rPr lang="en-US" dirty="0" smtClean="0">
                <a:latin typeface="Times New Roman" pitchFamily="18" charset="0"/>
                <a:cs typeface="Times New Roman" pitchFamily="18" charset="0"/>
              </a:rPr>
              <a:t>201</a:t>
            </a:r>
            <a:r>
              <a:rPr lang="az-Latn-AZ"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az-Latn-AZ" dirty="0" smtClean="0">
                <a:latin typeface="Times New Roman" pitchFamily="18" charset="0"/>
                <a:cs typeface="Times New Roman" pitchFamily="18" charset="0"/>
              </a:rPr>
              <a:t>ci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il</a:t>
            </a:r>
            <a:r>
              <a:rPr lang="az-Latn-A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ransition>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033FEA-4402-4CA9-AB5F-CFE1D7412F93}" type="slidenum">
              <a:rPr lang="en-US" smtClean="0"/>
              <a:pPr/>
              <a:t>29</a:t>
            </a:fld>
            <a:endParaRPr lang="en-US"/>
          </a:p>
        </p:txBody>
      </p:sp>
      <p:sp>
        <p:nvSpPr>
          <p:cNvPr id="2" name="Title 1"/>
          <p:cNvSpPr>
            <a:spLocks noGrp="1"/>
          </p:cNvSpPr>
          <p:nvPr>
            <p:ph type="title" idx="4294967295"/>
          </p:nvPr>
        </p:nvSpPr>
        <p:spPr>
          <a:xfrm>
            <a:off x="214313" y="274638"/>
            <a:ext cx="8929687" cy="944562"/>
          </a:xfrm>
        </p:spPr>
        <p:txBody>
          <a:bodyPr>
            <a:normAutofit/>
          </a:bodyPr>
          <a:lstStyle/>
          <a:p>
            <a:pPr lvl="0" algn="l">
              <a:lnSpc>
                <a:spcPts val="2000"/>
              </a:lnSpc>
              <a:spcBef>
                <a:spcPts val="0"/>
              </a:spcBef>
              <a:tabLst>
                <a:tab pos="360363" algn="l"/>
              </a:tabLst>
            </a:pPr>
            <a:r>
              <a:rPr lang="en-US" sz="1600" b="1" dirty="0" smtClean="0">
                <a:solidFill>
                  <a:schemeClr val="tx2"/>
                </a:solidFill>
                <a:effectLst>
                  <a:outerShdw blurRad="38100" dist="38100" dir="2700000" algn="tl">
                    <a:srgbClr val="000000">
                      <a:alpha val="43137"/>
                    </a:srgbClr>
                  </a:outerShdw>
                </a:effectLst>
                <a:latin typeface="Times New Roman" pitchFamily="18" charset="0"/>
                <a:ea typeface="+mn-ea"/>
                <a:cs typeface="Times New Roman" pitchFamily="18" charset="0"/>
              </a:rPr>
              <a:t>II. </a:t>
            </a:r>
            <a:r>
              <a:rPr lang="az-Latn-AZ" sz="1600" dirty="0" smtClean="0">
                <a:solidFill>
                  <a:schemeClr val="tx1"/>
                </a:solidFill>
                <a:latin typeface="Times New Roman" pitchFamily="18" charset="0"/>
                <a:cs typeface="Times New Roman" pitchFamily="18" charset="0"/>
              </a:rPr>
              <a:t>2011-ci ilin yanvar ayından etibarən R. Sədirxanov İcma Kolleclərinin Amerika 	Assosiasiyasına (</a:t>
            </a:r>
            <a:r>
              <a:rPr lang="en-US" sz="1600" dirty="0" err="1" smtClean="0">
                <a:solidFill>
                  <a:schemeClr val="tx1"/>
                </a:solidFill>
                <a:latin typeface="Times New Roman" pitchFamily="18" charset="0"/>
                <a:cs typeface="Times New Roman" pitchFamily="18" charset="0"/>
              </a:rPr>
              <a:t>AACC</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üzv</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olmuşdur</a:t>
            </a:r>
            <a:r>
              <a:rPr lang="az-Latn-AZ" sz="1600" dirty="0" smtClean="0">
                <a:solidFill>
                  <a:schemeClr val="tx1"/>
                </a:solidFill>
                <a:latin typeface="Times New Roman" pitchFamily="18" charset="0"/>
                <a:cs typeface="Times New Roman" pitchFamily="18" charset="0"/>
              </a:rPr>
              <a:t>.</a:t>
            </a:r>
            <a:endParaRPr lang="ru-RU" sz="1600" dirty="0">
              <a:solidFill>
                <a:schemeClr val="tx1"/>
              </a:solidFill>
            </a:endParaRPr>
          </a:p>
        </p:txBody>
      </p:sp>
      <p:sp>
        <p:nvSpPr>
          <p:cNvPr id="3" name="Content Placeholder 2"/>
          <p:cNvSpPr>
            <a:spLocks noGrp="1"/>
          </p:cNvSpPr>
          <p:nvPr>
            <p:ph idx="4294967295"/>
          </p:nvPr>
        </p:nvSpPr>
        <p:spPr>
          <a:xfrm>
            <a:off x="285750" y="1000108"/>
            <a:ext cx="8501092" cy="5126055"/>
          </a:xfrm>
        </p:spPr>
        <p:txBody>
          <a:bodyPr>
            <a:noAutofit/>
          </a:bodyPr>
          <a:lstStyle/>
          <a:p>
            <a:pPr algn="just">
              <a:buNone/>
            </a:pPr>
            <a:r>
              <a:rPr lang="en-US" sz="18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III</a:t>
            </a:r>
            <a:r>
              <a:rPr lang="en-US" sz="16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az-Latn-AZ" sz="1600" dirty="0" smtClean="0">
                <a:latin typeface="Times New Roman" pitchFamily="18" charset="0"/>
                <a:cs typeface="Times New Roman" pitchFamily="18" charset="0"/>
              </a:rPr>
              <a:t>Alyans üzvləri bir neçə məqalə  dərc edilmişdir: </a:t>
            </a:r>
          </a:p>
          <a:p>
            <a:pPr marL="0" indent="0" algn="just">
              <a:buNone/>
            </a:pPr>
            <a:r>
              <a:rPr lang="az-Latn-AZ" sz="1600" i="1" dirty="0" smtClean="0">
                <a:latin typeface="Times New Roman" pitchFamily="18" charset="0"/>
                <a:cs typeface="Times New Roman" pitchFamily="18" charset="0"/>
              </a:rPr>
              <a:t>Azərbaycanın rayonları üçün bölgə kolleci kompleksinin/klasterinin yaradılması , Ali Təhsil və cəmiyyət, №. 2, 2012.</a:t>
            </a:r>
            <a:endParaRPr lang="ru-RU" sz="1600" i="1" dirty="0" smtClean="0">
              <a:latin typeface="Times New Roman" pitchFamily="18" charset="0"/>
              <a:cs typeface="Times New Roman" pitchFamily="18" charset="0"/>
            </a:endParaRPr>
          </a:p>
          <a:p>
            <a:pPr marL="0" indent="0" algn="just">
              <a:buNone/>
            </a:pPr>
            <a:r>
              <a:rPr lang="az-Latn-AZ" sz="1600" i="1" dirty="0" smtClean="0">
                <a:latin typeface="Times New Roman" pitchFamily="18" charset="0"/>
                <a:cs typeface="Times New Roman" pitchFamily="18" charset="0"/>
              </a:rPr>
              <a:t>Azərbaycanda ali təhsil ala bilmək imkanlarının genişləndirilməsi</a:t>
            </a:r>
            <a:r>
              <a:rPr lang="en-US" sz="1600" i="1" dirty="0" smtClean="0">
                <a:latin typeface="Times New Roman" pitchFamily="18" charset="0"/>
                <a:cs typeface="Times New Roman" pitchFamily="18" charset="0"/>
              </a:rPr>
              <a:t>,</a:t>
            </a:r>
            <a:r>
              <a:rPr lang="az-Latn-AZ" sz="1600" dirty="0" smtClean="0">
                <a:latin typeface="Times New Roman" pitchFamily="18" charset="0"/>
                <a:cs typeface="Times New Roman" pitchFamily="18" charset="0"/>
              </a:rPr>
              <a:t> Milli Məclis jurnalında, may-iyun  2011, s. </a:t>
            </a:r>
          </a:p>
          <a:p>
            <a:pPr marL="0" indent="0">
              <a:buNone/>
            </a:pPr>
            <a:r>
              <a:rPr lang="az-Latn-AZ" sz="1600" i="1" dirty="0" smtClean="0">
                <a:latin typeface="Times New Roman" pitchFamily="18" charset="0"/>
                <a:cs typeface="Times New Roman" pitchFamily="18" charset="0"/>
              </a:rPr>
              <a:t>Two-year US institutions: a model to facilitate access to higher education in Azerbaijan</a:t>
            </a:r>
            <a:r>
              <a:rPr lang="az-Latn-AZ" sz="1600" dirty="0" smtClean="0">
                <a:latin typeface="Times New Roman" pitchFamily="18" charset="0"/>
                <a:cs typeface="Times New Roman" pitchFamily="18" charset="0"/>
              </a:rPr>
              <a:t>,  Journal of Azerbaijani Studies, vol.13, №. 3, 2010, pp. 58 – 67.</a:t>
            </a:r>
          </a:p>
          <a:p>
            <a:pPr marL="0" indent="0" algn="just">
              <a:buNone/>
              <a:tabLst>
                <a:tab pos="533400" algn="l"/>
              </a:tabLst>
            </a:pPr>
            <a:r>
              <a:rPr lang="en-US" sz="1600" b="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IV. </a:t>
            </a:r>
            <a:r>
              <a:rPr lang="az-Latn-AZ" sz="1600" dirty="0" smtClean="0">
                <a:latin typeface="Times New Roman" pitchFamily="18" charset="0"/>
                <a:cs typeface="Times New Roman" pitchFamily="18" charset="0"/>
              </a:rPr>
              <a:t>Dünya Bankının bir sıra ekspertləri (Mariya Xose Lemaytre, Çili, Dünya Bankının məsləhətçisi, Ali Təhsil Sahəsində Keyfiyyətə Təminat Agentliklərinin Beynəlxalq Şəbəkəsinin Prezidenti), Xanım Saçiko Kataoka (Dünya Bankı, Layihə Başçısı), Dr. Cəmil Salmi (Dünya Bankının üçüncü-pillə təhsili üzrə koordinatoru), Meskerem (Lily) Mulatu, Dünya Bankının Cənubi Qafqazda İnsan İnkişafı sahəsində Ölkə üzrə Bölmə Koordinatoru) ikiillik kolleclərin amerika modelinin Azərbaycan şəraitinə uyğunlaşdırılması üçün pilot layihənin işlənib-hazırlanması ideyasını rəğbətlə qarşılamışlar. </a:t>
            </a:r>
          </a:p>
          <a:p>
            <a:pPr marL="0" indent="0" algn="just">
              <a:buNone/>
              <a:tabLst>
                <a:tab pos="533400" algn="l"/>
              </a:tabLst>
            </a:pPr>
            <a:r>
              <a:rPr lang="az-Latn-AZ" sz="1600" dirty="0" smtClean="0">
                <a:latin typeface="Times New Roman" pitchFamily="18" charset="0"/>
                <a:cs typeface="Times New Roman" pitchFamily="18" charset="0"/>
              </a:rPr>
              <a:t>İcma Kolleclərinin Amerika Assosiasiyası  tərkibində təhsil naziri və bir sıra marağı olan rektorlardan təşkil olunmuş Azərbaycan nümayəndə heyətinin müxtəlif  İcma Kollecləriylə tanış olmaq məqsədilə ABŞ-a səfər proqramının hazırlanmasını öz üzərinə götürməyə hazırdır. Bu tədbirin maliyyəşmə mənbəyini Azərbaycan tərəfi özü tapmalıdır</a:t>
            </a:r>
            <a:r>
              <a:rPr lang="ru-RU" sz="1600" dirty="0" smtClean="0">
                <a:latin typeface="Times New Roman" pitchFamily="18" charset="0"/>
                <a:cs typeface="Times New Roman" pitchFamily="18" charset="0"/>
              </a:rPr>
              <a:t>.</a:t>
            </a:r>
            <a:endParaRPr lang="az-Latn-AZ" sz="1600" dirty="0" smtClean="0">
              <a:latin typeface="Times New Roman" pitchFamily="18" charset="0"/>
              <a:cs typeface="Times New Roman" pitchFamily="18" charset="0"/>
            </a:endParaRPr>
          </a:p>
          <a:p>
            <a:pPr marL="0" indent="0" algn="just">
              <a:buNone/>
              <a:tabLst>
                <a:tab pos="533400" algn="l"/>
              </a:tabLst>
            </a:pP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 </a:t>
            </a:r>
            <a:r>
              <a:rPr lang="az-Latn-AZ" sz="1600" b="1" dirty="0" smtClean="0">
                <a:latin typeface="Times New Roman" pitchFamily="18" charset="0"/>
                <a:cs typeface="Times New Roman" pitchFamily="18" charset="0"/>
              </a:rPr>
              <a:t>	Ümumiyyətlə, əgər müvafiq layihə qrant üçün təqdim olunarsa, onda bu assosiasiya Amerika tərəfindən layihənin nüfuzlu tərəfdaş-iştirakçısı kimi çıxış edə bilər.</a:t>
            </a:r>
            <a:endParaRPr lang="ru-RU" sz="1600" b="1" dirty="0" smtClean="0">
              <a:latin typeface="Times New Roman" pitchFamily="18" charset="0"/>
              <a:cs typeface="Times New Roman" pitchFamily="18" charset="0"/>
            </a:endParaRPr>
          </a:p>
          <a:p>
            <a:pPr marL="0" indent="0">
              <a:buNone/>
            </a:pPr>
            <a:endParaRPr lang="az-Latn-AZ" sz="1600" dirty="0" smtClean="0">
              <a:latin typeface="Times New Roman" pitchFamily="18" charset="0"/>
              <a:cs typeface="Times New Roman" pitchFamily="18" charset="0"/>
            </a:endParaRPr>
          </a:p>
          <a:p>
            <a:pPr marL="0" indent="0">
              <a:buNone/>
            </a:pPr>
            <a:endParaRPr lang="az-Latn-AZ" sz="1600" dirty="0" smtClean="0">
              <a:latin typeface="Times New Roman" pitchFamily="18" charset="0"/>
              <a:cs typeface="Times New Roman" pitchFamily="18" charset="0"/>
            </a:endParaRPr>
          </a:p>
          <a:p>
            <a:pPr algn="just">
              <a:buNone/>
            </a:pPr>
            <a:endParaRPr lang="az-Latn-AZ" sz="1600" dirty="0" smtClean="0">
              <a:latin typeface="Times New Roman" pitchFamily="18" charset="0"/>
              <a:cs typeface="Times New Roman" pitchFamily="18" charset="0"/>
            </a:endParaRPr>
          </a:p>
          <a:p>
            <a:pPr algn="just">
              <a:buNone/>
            </a:pPr>
            <a:endParaRPr lang="az-Latn-AZ" sz="16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033FEA-4402-4CA9-AB5F-CFE1D7412F93}" type="slidenum">
              <a:rPr lang="en-US" smtClean="0"/>
              <a:pPr/>
              <a:t>3</a:t>
            </a:fld>
            <a:endParaRPr lang="en-US" dirty="0"/>
          </a:p>
        </p:txBody>
      </p:sp>
      <p:sp>
        <p:nvSpPr>
          <p:cNvPr id="5" name="Title 1"/>
          <p:cNvSpPr>
            <a:spLocks noGrp="1"/>
          </p:cNvSpPr>
          <p:nvPr>
            <p:ph idx="1"/>
          </p:nvPr>
        </p:nvSpPr>
        <p:spPr>
          <a:xfrm>
            <a:off x="285720" y="642938"/>
            <a:ext cx="8401080" cy="5483225"/>
          </a:xfrm>
        </p:spPr>
        <p:txBody>
          <a:bodyPr>
            <a:normAutofit fontScale="62500" lnSpcReduction="20000"/>
          </a:bodyPr>
          <a:lstStyle/>
          <a:p>
            <a:pPr marL="0" indent="0" algn="just">
              <a:buNone/>
            </a:pPr>
            <a:r>
              <a:rPr lang="az-Latn-AZ" sz="3800" b="1" dirty="0" smtClean="0">
                <a:latin typeface="Times New Roman" pitchFamily="18" charset="0"/>
                <a:cs typeface="Times New Roman" pitchFamily="18" charset="0"/>
              </a:rPr>
              <a:t>Layihənin missiyası:</a:t>
            </a:r>
            <a:r>
              <a:rPr lang="az-Latn-AZ" sz="3800" dirty="0" smtClean="0">
                <a:latin typeface="Times New Roman" pitchFamily="18" charset="0"/>
                <a:cs typeface="Times New Roman" pitchFamily="18" charset="0"/>
              </a:rPr>
              <a:t> Azərbaycanın xüsusiyyətləri nəzərə alınmaqla, layihə, ali təhsil almaq imkanlarının genişləndirilməsi və onun mərkəzsizləşdirilməsi, təhsil xidmətlərinin keyfiyyətinin və çeşidinin artırılması, həmçinin ölkənin bölgələrində daha yüksək rəqabət qabiliyyətinə nail olunması üçün praktiki tədbirlərin görülməsinə köməklik göstərmək məqsədi güdür.</a:t>
            </a:r>
            <a:endParaRPr lang="en-US" sz="3800"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marL="174625" indent="-174625"/>
            <a:r>
              <a:rPr lang="az-Latn-AZ" dirty="0" smtClean="0">
                <a:latin typeface="Times New Roman" pitchFamily="18" charset="0"/>
                <a:cs typeface="Times New Roman" pitchFamily="18" charset="0"/>
              </a:rPr>
              <a:t>“2011-2021-ci illərdə Azərbaycanda təhsilin inkişafı üzrə milli strategiya” sənədində qeyd olunduğu kimi: “Son illərdə aparılan davamlı islahatlar siyasəti ölkənin iqtisadi qüdrətini xeyli gücləndirməyə imkan yaratmış, dinamik sosial-iqtisadi inkişafı və insanların rifahının yaxşılaşdırılmasını təmin etmişdir. Məqsədyönlü iqtisadi inkişaf strategiyasının həyata keçirilməsi nəticəsində Azərbaycan orta gəlirli dövlətlər sırasına daxil olmuşdur.”</a:t>
            </a:r>
            <a:endParaRPr lang="en-US" dirty="0" smtClean="0">
              <a:latin typeface="Times New Roman" pitchFamily="18" charset="0"/>
              <a:cs typeface="Times New Roman" pitchFamily="18" charset="0"/>
            </a:endParaRPr>
          </a:p>
          <a:p>
            <a:pPr marL="174625" indent="-174625"/>
            <a:endParaRPr lang="en-US" dirty="0" smtClean="0">
              <a:latin typeface="Times New Roman" pitchFamily="18" charset="0"/>
              <a:cs typeface="Times New Roman" pitchFamily="18" charset="0"/>
            </a:endParaRPr>
          </a:p>
          <a:p>
            <a:pPr marL="174625" indent="-174625"/>
            <a:r>
              <a:rPr lang="az-Latn-AZ" dirty="0" smtClean="0">
                <a:latin typeface="Times New Roman" pitchFamily="18" charset="0"/>
                <a:cs typeface="Times New Roman" pitchFamily="18" charset="0"/>
              </a:rPr>
              <a:t> Regional lider kimi, ölkənin möhtəşəm iqtisadi nailiyyətlərini və inkişafın artan dinamikasını nəzərə alaraq təklif etmək olar ki, </a:t>
            </a:r>
            <a:r>
              <a:rPr lang="az-Latn-AZ" i="1" dirty="0" smtClean="0">
                <a:latin typeface="Times New Roman" pitchFamily="18" charset="0"/>
                <a:cs typeface="Times New Roman" pitchFamily="18" charset="0"/>
              </a:rPr>
              <a:t>Bölgə Kollecinin, Azərbaycanın rayonlarında gənclərin keyfiyyətli inkişafına təsir edə biləcək güclü sosial-iqtisadi amil olmağa imkan verən kompleks/klaster strukturu çərçivəsində yaradılması məsələsi nəzərdən keçirilsin. </a:t>
            </a:r>
            <a:endParaRPr lang="ru-RU" i="1" dirty="0">
              <a:latin typeface="Times New Roman" pitchFamily="18" charset="0"/>
              <a:cs typeface="Times New Roman" pitchFamily="18" charset="0"/>
            </a:endParaRP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00826" y="6286520"/>
            <a:ext cx="2133600" cy="365125"/>
          </a:xfrm>
        </p:spPr>
        <p:txBody>
          <a:bodyPr/>
          <a:lstStyle/>
          <a:p>
            <a:fld id="{A5033FEA-4402-4CA9-AB5F-CFE1D7412F93}" type="slidenum">
              <a:rPr lang="en-US" smtClean="0"/>
              <a:pPr/>
              <a:t>30</a:t>
            </a:fld>
            <a:endParaRPr lang="en-US" dirty="0"/>
          </a:p>
        </p:txBody>
      </p:sp>
      <p:sp>
        <p:nvSpPr>
          <p:cNvPr id="3" name="Rectangle 2"/>
          <p:cNvSpPr/>
          <p:nvPr/>
        </p:nvSpPr>
        <p:spPr>
          <a:xfrm>
            <a:off x="357158" y="214290"/>
            <a:ext cx="8501122" cy="7140416"/>
          </a:xfrm>
          <a:prstGeom prst="rect">
            <a:avLst/>
          </a:prstGeom>
        </p:spPr>
        <p:txBody>
          <a:bodyPr wrap="square">
            <a:spAutoFit/>
          </a:bodyPr>
          <a:lstStyle/>
          <a:p>
            <a:pPr algn="just">
              <a:tabLst>
                <a:tab pos="539750" algn="l"/>
              </a:tabLst>
            </a:pPr>
            <a:r>
              <a:rPr lang="ru-RU"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	</a:t>
            </a:r>
            <a:r>
              <a:rPr lang="en-US" sz="2000" b="1" dirty="0" smtClean="0">
                <a:solidFill>
                  <a:schemeClr val="accent1">
                    <a:lumMod val="75000"/>
                  </a:schemeClr>
                </a:solidFill>
                <a:latin typeface="Times New Roman" pitchFamily="18" charset="0"/>
                <a:cs typeface="Times New Roman" pitchFamily="18" charset="0"/>
              </a:rPr>
              <a:t>B</a:t>
            </a:r>
            <a:r>
              <a:rPr lang="az-Latn-AZ" sz="2000" b="1" dirty="0" smtClean="0">
                <a:solidFill>
                  <a:schemeClr val="accent1">
                    <a:lumMod val="75000"/>
                  </a:schemeClr>
                </a:solidFill>
                <a:latin typeface="Times New Roman" pitchFamily="18" charset="0"/>
                <a:cs typeface="Times New Roman" pitchFamily="18" charset="0"/>
              </a:rPr>
              <a:t>u</a:t>
            </a:r>
            <a:r>
              <a:rPr lang="en-US" sz="2000" b="1" dirty="0" err="1" smtClean="0">
                <a:solidFill>
                  <a:schemeClr val="accent1">
                    <a:lumMod val="75000"/>
                  </a:schemeClr>
                </a:solidFill>
                <a:latin typeface="Times New Roman" pitchFamily="18" charset="0"/>
                <a:cs typeface="Times New Roman" pitchFamily="18" charset="0"/>
              </a:rPr>
              <a:t>na</a:t>
            </a:r>
            <a:r>
              <a:rPr lang="en-US" sz="2000" b="1" dirty="0" smtClean="0">
                <a:solidFill>
                  <a:schemeClr val="accent1">
                    <a:lumMod val="75000"/>
                  </a:schemeClr>
                </a:solidFill>
                <a:latin typeface="Times New Roman" pitchFamily="18" charset="0"/>
                <a:cs typeface="Times New Roman" pitchFamily="18" charset="0"/>
              </a:rPr>
              <a:t> ox</a:t>
            </a:r>
            <a:r>
              <a:rPr lang="az-Latn-AZ" sz="2000" b="1" dirty="0" smtClean="0">
                <a:solidFill>
                  <a:schemeClr val="accent1">
                    <a:lumMod val="75000"/>
                  </a:schemeClr>
                </a:solidFill>
                <a:latin typeface="Times New Roman" pitchFamily="18" charset="0"/>
                <a:cs typeface="Times New Roman" pitchFamily="18" charset="0"/>
              </a:rPr>
              <a:t>şar layihə Hindistanda necə həyata keçirilir </a:t>
            </a:r>
            <a:r>
              <a:rPr lang="en-US" sz="2000" b="1" dirty="0" smtClean="0">
                <a:solidFill>
                  <a:schemeClr val="accent1">
                    <a:lumMod val="75000"/>
                  </a:schemeClr>
                </a:solidFill>
                <a:latin typeface="Times New Roman" pitchFamily="18" charset="0"/>
                <a:cs typeface="Times New Roman" pitchFamily="18" charset="0"/>
              </a:rPr>
              <a:t>?</a:t>
            </a:r>
            <a:r>
              <a:rPr lang="az-Latn-AZ" sz="2000" b="1" dirty="0" smtClean="0">
                <a:solidFill>
                  <a:schemeClr val="accent1">
                    <a:lumMod val="75000"/>
                  </a:schemeClr>
                </a:solidFill>
                <a:latin typeface="Times New Roman" pitchFamily="18" charset="0"/>
                <a:cs typeface="Times New Roman" pitchFamily="18" charset="0"/>
              </a:rPr>
              <a:t> </a:t>
            </a:r>
            <a:r>
              <a:rPr lang="en-US" sz="2000" b="1" dirty="0" smtClean="0">
                <a:solidFill>
                  <a:schemeClr val="accent1">
                    <a:lumMod val="75000"/>
                  </a:schemeClr>
                </a:solidFill>
                <a:latin typeface="Times New Roman" pitchFamily="18" charset="0"/>
                <a:cs typeface="Times New Roman" pitchFamily="18" charset="0"/>
              </a:rPr>
              <a:t> </a:t>
            </a:r>
          </a:p>
          <a:p>
            <a:pPr algn="just">
              <a:tabLst>
                <a:tab pos="539750" algn="l"/>
              </a:tabLst>
            </a:pPr>
            <a:r>
              <a:rPr lang="en-US" dirty="0" smtClean="0">
                <a:latin typeface="Times New Roman" pitchFamily="18" charset="0"/>
                <a:cs typeface="Times New Roman" pitchFamily="18" charset="0"/>
              </a:rPr>
              <a:t>	</a:t>
            </a:r>
            <a:r>
              <a:rPr lang="az-Latn-AZ" dirty="0" smtClean="0">
                <a:latin typeface="Times New Roman" pitchFamily="18" charset="0"/>
                <a:cs typeface="Times New Roman" pitchFamily="18" charset="0"/>
              </a:rPr>
              <a:t>Bu iş ABŞ Dövlət Departamenti tərəfindən təhsil üzrə xüsusi proqram çərçivəsində maliyyələşir.  Bununla əlaqədar olaraq, Montqomeri Kollecinin keçmiş baş vitse-prezidenti xanım Paula Somersoll məsləhət gördü ki, Azərbaycanın bir neçə parlament üzvləri və rektorları adından Dövlət Departamentinin təhsil şöbəsinə İcma Kolleclərinin Azərbaycan şəraitinə uyğunlaşdırılması üzrə analoji proqram yaratmaq xahişi ilə müraciət etmək lazımdır.  Bu xahiş dəstəkləndiyi halda, ən azından Amerika tərəfinin bütün xərclərinin ödənilməsi məsələsi səmərəli surətdə həll olunacaq</a:t>
            </a:r>
            <a:r>
              <a:rPr lang="ru-RU" sz="2000" dirty="0" smtClean="0">
                <a:latin typeface="Times New Roman" pitchFamily="18" charset="0"/>
                <a:cs typeface="Times New Roman" pitchFamily="18" charset="0"/>
              </a:rPr>
              <a:t>.</a:t>
            </a:r>
            <a:endParaRPr lang="az-Latn-AZ" sz="2000" dirty="0" smtClean="0">
              <a:latin typeface="Times New Roman" pitchFamily="18" charset="0"/>
              <a:cs typeface="Times New Roman" pitchFamily="18" charset="0"/>
            </a:endParaRPr>
          </a:p>
          <a:p>
            <a:pPr algn="ctr">
              <a:tabLst>
                <a:tab pos="539750" algn="l"/>
              </a:tabLst>
            </a:pPr>
            <a:r>
              <a:rPr lang="az-Latn-AZ" sz="2400" b="1" dirty="0" smtClean="0">
                <a:solidFill>
                  <a:schemeClr val="accent1">
                    <a:lumMod val="75000"/>
                  </a:schemeClr>
                </a:solidFill>
                <a:latin typeface="Times New Roman" pitchFamily="18" charset="0"/>
                <a:cs typeface="Times New Roman" pitchFamily="18" charset="0"/>
              </a:rPr>
              <a:t>Qatar təcrübəsi</a:t>
            </a:r>
          </a:p>
          <a:p>
            <a:r>
              <a:rPr lang="az-Latn-AZ" dirty="0" smtClean="0">
                <a:latin typeface="Times New Roman" pitchFamily="18" charset="0"/>
                <a:cs typeface="Times New Roman" pitchFamily="18" charset="0"/>
              </a:rPr>
              <a:t>2010-cu ildə, Bölgə Kolleclərinin Amerika Assosiasiyasının yığıncaqlarından birində, Hyuston Bölgə Kolleci Qatarda ilk Amerikasayağı Bölgə Kolleci yaradacağı planını elan etmişdi. Qatar hökumətinin Təhsil üzrə Ali Şurası sözügedən layihənin həyata keçirilməsində iştirak etmək hüququ uğrunda rəqabət aparan Amerika-mənşəli səkkiz ikiillik təhsil ocağı arasından Hyuston Bölgə Kollecini ona görə seçmişdi ki, o, “xüsusi kurikulum” hazırlasın və cari ilin payızınadək paytaxt Dohada “tam şəkildə fəaliyyət göstərən” bölgə kolleci yaratsın. </a:t>
            </a:r>
            <a:r>
              <a:rPr lang="az-Latn-AZ" i="1" dirty="0" smtClean="0">
                <a:latin typeface="Times New Roman" pitchFamily="18" charset="0"/>
                <a:cs typeface="Times New Roman" pitchFamily="18" charset="0"/>
              </a:rPr>
              <a:t>The Houston Chronicle</a:t>
            </a:r>
            <a:r>
              <a:rPr lang="az-Latn-AZ" dirty="0" smtClean="0">
                <a:latin typeface="Times New Roman" pitchFamily="18" charset="0"/>
                <a:cs typeface="Times New Roman" pitchFamily="18" charset="0"/>
              </a:rPr>
              <a:t> (“Hyuston Xəbərləri”) qəzetinin məlumatına görə, sözügedən layihənin dəyəri 45 milyon ABŞ dollarıdır.</a:t>
            </a:r>
          </a:p>
          <a:p>
            <a:r>
              <a:rPr lang="az-Latn-AZ" dirty="0" smtClean="0">
                <a:latin typeface="Times New Roman" pitchFamily="18" charset="0"/>
                <a:cs typeface="Times New Roman" pitchFamily="18" charset="0"/>
              </a:rPr>
              <a:t>Qatarda ilk və yeganə bölgə kolleci olan Qatar Bölgə Kolleci 2010-cu ilin sentyabrında öz qapılarını təxminən 308 Qatarlı tələbələrə və 35 müəllim heyətinə açmış və tələbələri üç əsas sahə, o cümlədən İncəsənət üzrə Assosiativ Dərəcə (AA), Elm üzrə Assosiativ Dərəcə və Tətbiqi Elmlər üzrə Assosiativ Dərəcə verməklə təhsil vermişdir.</a:t>
            </a:r>
            <a:endParaRPr lang="ru-RU" dirty="0" smtClean="0">
              <a:latin typeface="Times New Roman" pitchFamily="18" charset="0"/>
              <a:cs typeface="Times New Roman" pitchFamily="18" charset="0"/>
            </a:endParaRPr>
          </a:p>
          <a:p>
            <a:endParaRPr lang="az-Latn-AZ"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ctr">
              <a:tabLst>
                <a:tab pos="539750" algn="l"/>
              </a:tabLst>
            </a:pPr>
            <a:endParaRPr lang="az-Latn-AZ" b="1" dirty="0" smtClean="0">
              <a:solidFill>
                <a:schemeClr val="accent1">
                  <a:lumMod val="75000"/>
                </a:schemeClr>
              </a:solidFill>
              <a:latin typeface="Times New Roman" pitchFamily="18" charset="0"/>
              <a:cs typeface="Times New Roman" pitchFamily="18" charset="0"/>
            </a:endParaRPr>
          </a:p>
          <a:p>
            <a:pPr algn="just">
              <a:tabLst>
                <a:tab pos="533400" algn="l"/>
              </a:tabLst>
            </a:pPr>
            <a:r>
              <a:rPr lang="az-Latn-AZ" b="1" dirty="0" smtClean="0">
                <a:solidFill>
                  <a:schemeClr val="tx2">
                    <a:lumMod val="75000"/>
                  </a:schemeClr>
                </a:solidFill>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033FEA-4402-4CA9-AB5F-CFE1D7412F93}" type="slidenum">
              <a:rPr lang="en-US" smtClean="0"/>
              <a:pPr/>
              <a:t>31</a:t>
            </a:fld>
            <a:endParaRPr lang="en-US"/>
          </a:p>
        </p:txBody>
      </p:sp>
      <p:pic>
        <p:nvPicPr>
          <p:cNvPr id="5" name="Content Placeholder 4" descr="C:\Users\User\Documents\Montgomery  and CC pics\CC in Qatar 2010.jpg"/>
          <p:cNvPicPr>
            <a:picLocks noGrp="1"/>
          </p:cNvPicPr>
          <p:nvPr>
            <p:ph idx="1"/>
          </p:nvPr>
        </p:nvPicPr>
        <p:blipFill>
          <a:blip r:embed="rId2" cstate="print"/>
          <a:srcRect/>
          <a:stretch>
            <a:fillRect/>
          </a:stretch>
        </p:blipFill>
        <p:spPr bwMode="auto">
          <a:xfrm>
            <a:off x="142844" y="571481"/>
            <a:ext cx="5411585" cy="2857520"/>
          </a:xfrm>
          <a:prstGeom prst="rect">
            <a:avLst/>
          </a:prstGeom>
          <a:noFill/>
          <a:ln w="9525">
            <a:solidFill>
              <a:schemeClr val="accent1"/>
            </a:solidFill>
            <a:miter lim="800000"/>
            <a:headEnd/>
            <a:tailEnd/>
          </a:ln>
        </p:spPr>
      </p:pic>
      <p:pic>
        <p:nvPicPr>
          <p:cNvPr id="7" name="Picture 6" descr="http://www.ccq.edu.qa/images/stories/slides/ceremony1.png"/>
          <p:cNvPicPr/>
          <p:nvPr/>
        </p:nvPicPr>
        <p:blipFill>
          <a:blip r:embed="rId3"/>
          <a:srcRect/>
          <a:stretch>
            <a:fillRect/>
          </a:stretch>
        </p:blipFill>
        <p:spPr bwMode="auto">
          <a:xfrm>
            <a:off x="142844" y="3571876"/>
            <a:ext cx="5429288" cy="1714512"/>
          </a:xfrm>
          <a:prstGeom prst="rect">
            <a:avLst/>
          </a:prstGeom>
          <a:noFill/>
          <a:ln w="9525">
            <a:solidFill>
              <a:schemeClr val="accent1"/>
            </a:solidFill>
            <a:miter lim="800000"/>
            <a:headEnd/>
            <a:tailEnd/>
          </a:ln>
        </p:spPr>
      </p:pic>
      <p:sp>
        <p:nvSpPr>
          <p:cNvPr id="50177" name="Rectangle 1"/>
          <p:cNvSpPr>
            <a:spLocks noChangeArrowheads="1"/>
          </p:cNvSpPr>
          <p:nvPr/>
        </p:nvSpPr>
        <p:spPr bwMode="auto">
          <a:xfrm>
            <a:off x="5929322" y="428604"/>
            <a:ext cx="2928894" cy="5509200"/>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az-Latn-A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Qatar Bölgə Kolleci layihəsi cəmi iki il ərzində reallaşmış və bu il onların ilk buraxılışı olmuşdur.  İkiillik kursu başa vurduqdan sonra, ilk 11 nəfər Qatarlı tələbə QBK-nı elm və ya incəsənət üzrə assosiativ dərəcə ilə bitirmişlər.</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az-Latn-A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Rəsmilərin fikrincə, yaxın üç il ərzində sözügedən təhsil müəssisəsi, təxminən </a:t>
            </a:r>
            <a:r>
              <a:rPr kumimoji="0" lang="az-Latn-AZ"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1000 nəfər </a:t>
            </a:r>
            <a:r>
              <a:rPr kumimoji="0" lang="az-Latn-AZ"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tələbəyə xidmət edə biləcək səviyyəyədək böyüyəcəkdir. 2012-ci ilin yaz qəbulu sessiyasında kollecə 611 nəfər tələbə qəbul olunub ki, onun da 67%-i qadın və 33%-i kişidir, özü də tələbələrin ümumi sayının 65%-ni işləyən yaşlılar təşkil edirlər. Tələbələrin 58%-i gündüz şöbəsində, 42%-i isə axşam şöbəsində təhsil alırlar.</a:t>
            </a:r>
            <a:endParaRPr kumimoji="0" lang="az-Latn-AZ"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TextBox 10"/>
          <p:cNvSpPr txBox="1"/>
          <p:nvPr/>
        </p:nvSpPr>
        <p:spPr>
          <a:xfrm>
            <a:off x="357158" y="5429264"/>
            <a:ext cx="4786346" cy="1323439"/>
          </a:xfrm>
          <a:prstGeom prst="rect">
            <a:avLst/>
          </a:prstGeom>
          <a:noFill/>
          <a:ln>
            <a:solidFill>
              <a:schemeClr val="accent1"/>
            </a:solidFill>
          </a:ln>
        </p:spPr>
        <p:txBody>
          <a:bodyPr wrap="square" rtlCol="0">
            <a:spAutoFit/>
          </a:bodyPr>
          <a:lstStyle/>
          <a:p>
            <a:r>
              <a:rPr lang="az-Latn-AZ" sz="1600" b="1" dirty="0" smtClean="0">
                <a:latin typeface="Times New Roman" pitchFamily="18" charset="0"/>
                <a:cs typeface="Times New Roman" pitchFamily="18" charset="0"/>
              </a:rPr>
              <a:t>Kollecin əsas məqsədi, əmək bazarının ehtiyaclarını ödəmək üçün uyğunlaşdırılmış ixtisaslar üzrə tələbələr yetişdirməkdə və işdə təlim üçünsə, hökumət orqanları ilə tərəfdaşlıq qurmaqdan ibarətdır.</a:t>
            </a:r>
            <a:endParaRPr lang="ru-RU" sz="1600" b="1" dirty="0">
              <a:latin typeface="Times New Roman" pitchFamily="18" charset="0"/>
              <a:cs typeface="Times New Roman" pitchFamily="18" charset="0"/>
            </a:endParaRPr>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70000" lnSpcReduction="20000"/>
          </a:bodyPr>
          <a:lstStyle/>
          <a:p>
            <a:pPr>
              <a:buNone/>
            </a:pPr>
            <a:r>
              <a:rPr lang="az-Latn-AZ" sz="2600" b="1" dirty="0" smtClean="0">
                <a:solidFill>
                  <a:schemeClr val="accent1">
                    <a:lumMod val="75000"/>
                  </a:schemeClr>
                </a:solidFill>
                <a:latin typeface="Times New Roman" pitchFamily="18" charset="0"/>
                <a:ea typeface="+mj-ea"/>
                <a:cs typeface="Times New Roman" pitchFamily="18" charset="0"/>
              </a:rPr>
              <a:t>§1. Şəraitin təhlili və layihənin əsaslandırılması</a:t>
            </a:r>
          </a:p>
          <a:p>
            <a:pPr>
              <a:buNone/>
            </a:pPr>
            <a:endParaRPr lang="en-US" sz="2600" b="1" dirty="0" smtClean="0">
              <a:solidFill>
                <a:schemeClr val="accent1">
                  <a:lumMod val="75000"/>
                </a:schemeClr>
              </a:solidFill>
              <a:latin typeface="Times New Roman" pitchFamily="18" charset="0"/>
              <a:ea typeface="+mj-ea"/>
              <a:cs typeface="Times New Roman" pitchFamily="18" charset="0"/>
            </a:endParaRPr>
          </a:p>
          <a:p>
            <a:pPr>
              <a:buNone/>
            </a:pPr>
            <a:r>
              <a:rPr lang="az-Latn-AZ" sz="2800" dirty="0" smtClean="0">
                <a:latin typeface="Times New Roman" pitchFamily="18" charset="0"/>
                <a:cs typeface="Times New Roman" pitchFamily="18" charset="0"/>
              </a:rPr>
              <a:t>2010-cu ildə Azərbaycanda ali təhsil almaq imkanlarına dair bəzi statistik məlumatlar aşağıdakı kimidir. </a:t>
            </a:r>
            <a:endParaRPr lang="ru-RU" sz="2800" dirty="0" smtClean="0">
              <a:latin typeface="Times New Roman" pitchFamily="18" charset="0"/>
              <a:cs typeface="Times New Roman" pitchFamily="18" charset="0"/>
            </a:endParaRPr>
          </a:p>
          <a:p>
            <a:pPr marL="271463" lvl="0" indent="-271463"/>
            <a:r>
              <a:rPr lang="az-Latn-AZ" sz="2800" dirty="0" smtClean="0">
                <a:latin typeface="Times New Roman" pitchFamily="18" charset="0"/>
                <a:cs typeface="Times New Roman" pitchFamily="18" charset="0"/>
              </a:rPr>
              <a:t>Ölkə əhalisi 9,1 mln nəfər olmuşdu; Ümumi Daxili Məhsul (ÜDM) cari qiymətlərlə - 51 968 400 000 ABŞ dolları təşkil etmişdi. Cari dövrün qiymətləri ilə adambaşına düşən ÜDM -ün payı 5704 ABŞ dolları və ya ayda orta hesabla 475,3 ABŞ dolları olmuşdu; aylıq orta maaş 406 ABŞ dolları olmuşdu.</a:t>
            </a:r>
            <a:endParaRPr lang="ru-RU" sz="2800" dirty="0" smtClean="0">
              <a:latin typeface="Times New Roman" pitchFamily="18" charset="0"/>
              <a:cs typeface="Times New Roman" pitchFamily="18" charset="0"/>
            </a:endParaRPr>
          </a:p>
          <a:p>
            <a:pPr marL="271463" lvl="0" indent="-271463"/>
            <a:r>
              <a:rPr lang="az-Latn-AZ" sz="2800" dirty="0" smtClean="0">
                <a:latin typeface="Times New Roman" pitchFamily="18" charset="0"/>
                <a:cs typeface="Times New Roman" pitchFamily="18" charset="0"/>
              </a:rPr>
              <a:t>Ölkədə 51 ali məktəb fəaliyyət göstərmişdi ki, onlardan 35-i dövlət və 16-sı isə özəl mülkiyyətdə idi. Bu universitetlərin əksəriyyəti paytaxt Bakıda yerləşir (yalnız 8 nisbətən kiçik universitetlər paytaxtdan kənardadır). </a:t>
            </a:r>
            <a:endParaRPr lang="ru-RU" sz="2800" dirty="0" smtClean="0">
              <a:latin typeface="Times New Roman" pitchFamily="18" charset="0"/>
              <a:cs typeface="Times New Roman" pitchFamily="18" charset="0"/>
            </a:endParaRPr>
          </a:p>
          <a:p>
            <a:pPr marL="271463" lvl="0" indent="-271463"/>
            <a:r>
              <a:rPr lang="az-Latn-AZ" sz="2800" dirty="0" smtClean="0">
                <a:latin typeface="Times New Roman" pitchFamily="18" charset="0"/>
                <a:cs typeface="Times New Roman" pitchFamily="18" charset="0"/>
              </a:rPr>
              <a:t>Orta məktəbi bitirmiş 98622 şagirddən 29904-ü universitetlərə daxil olmuşdu. </a:t>
            </a:r>
            <a:r>
              <a:rPr lang="az-Latn-AZ" sz="2800" b="1" dirty="0" smtClean="0">
                <a:solidFill>
                  <a:schemeClr val="accent1">
                    <a:lumMod val="75000"/>
                  </a:schemeClr>
                </a:solidFill>
                <a:latin typeface="Times New Roman" pitchFamily="18" charset="0"/>
                <a:cs typeface="Times New Roman" pitchFamily="18" charset="0"/>
              </a:rPr>
              <a:t>Beləliklə, orta təhsili başa vurmuş şəxslərin ümumi sayının 70%-ə qədəri ali məktəbdən kənarda qalmışdır</a:t>
            </a:r>
            <a:r>
              <a:rPr lang="az-Latn-AZ" sz="2800" dirty="0" smtClean="0">
                <a:solidFill>
                  <a:schemeClr val="accent1">
                    <a:lumMod val="75000"/>
                  </a:schemeClr>
                </a:solidFill>
                <a:latin typeface="Times New Roman" pitchFamily="18" charset="0"/>
                <a:cs typeface="Times New Roman" pitchFamily="18" charset="0"/>
              </a:rPr>
              <a:t>. </a:t>
            </a:r>
            <a:endParaRPr lang="en-US" sz="2800" dirty="0" smtClean="0">
              <a:solidFill>
                <a:schemeClr val="accent1">
                  <a:lumMod val="75000"/>
                </a:schemeClr>
              </a:solidFill>
              <a:latin typeface="Times New Roman" pitchFamily="18" charset="0"/>
              <a:cs typeface="Times New Roman" pitchFamily="18" charset="0"/>
            </a:endParaRPr>
          </a:p>
          <a:p>
            <a:pPr marL="271463" lvl="0" indent="-271463"/>
            <a:r>
              <a:rPr lang="az-Latn-AZ" sz="2800" dirty="0" smtClean="0">
                <a:latin typeface="Times New Roman" pitchFamily="18" charset="0"/>
                <a:cs typeface="Times New Roman" pitchFamily="18" charset="0"/>
              </a:rPr>
              <a:t>Ölkədə ali məktəb tələbələrinin sayı 140241 nəfər olmuşdu. Tələbələrin sayının əhalinin hər 10000 nəfərinin sayına olan nisbəti 156 nəfər idi. </a:t>
            </a:r>
            <a:endParaRPr lang="ru-RU" sz="2800" dirty="0" smtClean="0">
              <a:latin typeface="Times New Roman" pitchFamily="18" charset="0"/>
              <a:cs typeface="Times New Roman" pitchFamily="18" charset="0"/>
            </a:endParaRPr>
          </a:p>
          <a:p>
            <a:pPr marL="271463" lvl="0" indent="-271463"/>
            <a:r>
              <a:rPr lang="az-Latn-AZ" sz="2800" dirty="0" smtClean="0">
                <a:latin typeface="Times New Roman" pitchFamily="18" charset="0"/>
                <a:cs typeface="Times New Roman" pitchFamily="18" charset="0"/>
              </a:rPr>
              <a:t>31071tələbə ali təhsili başa vurmuşdu ki, bu da əhalinin 10000 nəfərinin sayına ali təhsilli 35 məzun-mütəxəssis düşdüyünü göstərir. </a:t>
            </a:r>
            <a:endParaRPr lang="ru-RU" sz="2800" dirty="0" smtClean="0">
              <a:latin typeface="Times New Roman" pitchFamily="18" charset="0"/>
              <a:cs typeface="Times New Roman" pitchFamily="18" charset="0"/>
            </a:endParaRPr>
          </a:p>
          <a:p>
            <a:pPr marL="271463" lvl="0" indent="-271463"/>
            <a:r>
              <a:rPr lang="az-Latn-AZ" sz="2800" dirty="0" smtClean="0">
                <a:latin typeface="Times New Roman" pitchFamily="18" charset="0"/>
                <a:cs typeface="Times New Roman" pitchFamily="18" charset="0"/>
              </a:rPr>
              <a:t>2055 tələbə dövlət proqramı hesabına xaricdə təhsil almışdı. </a:t>
            </a:r>
            <a:endParaRPr lang="ru-RU" sz="2800" dirty="0" smtClean="0">
              <a:latin typeface="Times New Roman" pitchFamily="18" charset="0"/>
              <a:cs typeface="Times New Roman" pitchFamily="18" charset="0"/>
            </a:endParaRPr>
          </a:p>
          <a:p>
            <a:pPr>
              <a:buNone/>
            </a:pPr>
            <a:endParaRPr lang="en-US" sz="2400" b="1" dirty="0" smtClean="0">
              <a:solidFill>
                <a:schemeClr val="accent1">
                  <a:lumMod val="75000"/>
                </a:schemeClr>
              </a:solidFill>
              <a:latin typeface="Times New Roman" pitchFamily="18" charset="0"/>
              <a:ea typeface="+mj-ea"/>
              <a:cs typeface="Times New Roman" pitchFamily="18" charset="0"/>
            </a:endParaRPr>
          </a:p>
          <a:p>
            <a:pPr>
              <a:buNone/>
            </a:pPr>
            <a:endParaRPr lang="ru-RU" sz="2400" b="1" dirty="0" smtClean="0">
              <a:solidFill>
                <a:schemeClr val="accent1">
                  <a:lumMod val="75000"/>
                </a:schemeClr>
              </a:solidFill>
              <a:latin typeface="Times New Roman" pitchFamily="18" charset="0"/>
              <a:ea typeface="+mj-ea"/>
              <a:cs typeface="Times New Roman" pitchFamily="18" charset="0"/>
            </a:endParaRPr>
          </a:p>
          <a:p>
            <a:endParaRPr lang="ru-RU" dirty="0"/>
          </a:p>
        </p:txBody>
      </p:sp>
      <p:sp>
        <p:nvSpPr>
          <p:cNvPr id="4" name="Slide Number Placeholder 3"/>
          <p:cNvSpPr>
            <a:spLocks noGrp="1"/>
          </p:cNvSpPr>
          <p:nvPr>
            <p:ph type="sldNum" sz="quarter" idx="12"/>
          </p:nvPr>
        </p:nvSpPr>
        <p:spPr/>
        <p:txBody>
          <a:bodyPr/>
          <a:lstStyle/>
          <a:p>
            <a:fld id="{A5033FEA-4402-4CA9-AB5F-CFE1D7412F93}" type="slidenum">
              <a:rPr lang="en-US" smtClean="0"/>
              <a:pPr/>
              <a:t>4</a:t>
            </a:fld>
            <a:endParaRPr lang="en-US"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pPr>
              <a:buNone/>
            </a:pPr>
            <a:r>
              <a:rPr lang="az-Latn-AZ" sz="2400" dirty="0" smtClean="0">
                <a:latin typeface="Times New Roman" pitchFamily="18" charset="0"/>
                <a:cs typeface="Times New Roman" pitchFamily="18" charset="0"/>
              </a:rPr>
              <a:t>2011-ci ildə dövlət büdcəsinin xərcləri 16 000 000 000 ABŞ dolları təşkil etmişdi, o cümlədən:</a:t>
            </a:r>
            <a:endParaRPr lang="ru-RU" sz="2400" dirty="0" smtClean="0">
              <a:latin typeface="Times New Roman" pitchFamily="18" charset="0"/>
              <a:cs typeface="Times New Roman" pitchFamily="18" charset="0"/>
            </a:endParaRPr>
          </a:p>
          <a:p>
            <a:pPr lvl="0"/>
            <a:r>
              <a:rPr lang="az-Latn-AZ" sz="2400" dirty="0" smtClean="0">
                <a:latin typeface="Times New Roman" pitchFamily="18" charset="0"/>
                <a:cs typeface="Times New Roman" pitchFamily="18" charset="0"/>
              </a:rPr>
              <a:t>Təhsilə çəkiləcək xərclər 1673170653 ABŞ dolları, yəni büdcə xərclərinin 10,5% və ya cari qiymətlərlə ÜDM -ün 3,2%-ni təşkil etmişdi; bu, adambaşına 184 ABŞ dolları təşkil edir.</a:t>
            </a:r>
            <a:endParaRPr lang="ru-RU" sz="2400" dirty="0" smtClean="0">
              <a:latin typeface="Times New Roman" pitchFamily="18" charset="0"/>
              <a:cs typeface="Times New Roman" pitchFamily="18" charset="0"/>
            </a:endParaRPr>
          </a:p>
          <a:p>
            <a:pPr lvl="0"/>
            <a:r>
              <a:rPr lang="az-Latn-AZ" sz="2400" dirty="0" smtClean="0">
                <a:latin typeface="Times New Roman" pitchFamily="18" charset="0"/>
                <a:cs typeface="Times New Roman" pitchFamily="18" charset="0"/>
              </a:rPr>
              <a:t>Texniki peşə və orta ixtisas təhsilinə çəkiləcək xərclər 90 971 166 ABŞ dolları olmuşdu; bu, adambaşına 10 ABŞ dolları təşkil edir.</a:t>
            </a:r>
            <a:endParaRPr lang="ru-RU" sz="2400" dirty="0" smtClean="0">
              <a:latin typeface="Times New Roman" pitchFamily="18" charset="0"/>
              <a:cs typeface="Times New Roman" pitchFamily="18" charset="0"/>
            </a:endParaRPr>
          </a:p>
          <a:p>
            <a:pPr lvl="0"/>
            <a:r>
              <a:rPr lang="az-Latn-AZ" sz="2400" dirty="0" smtClean="0">
                <a:latin typeface="Times New Roman" pitchFamily="18" charset="0"/>
                <a:cs typeface="Times New Roman" pitchFamily="18" charset="0"/>
              </a:rPr>
              <a:t>Ali təhsilə çəkiləcək xərclər 156 615 411ABŞ dolları, yəni büdcə xərclərinin 0,98% və ya ÜDM -ün cari qiymətlərlərlə 0,3%-ni təşkil etmişdi; bu, adambaşına 17 ABŞ dolları təşkil edir.</a:t>
            </a:r>
            <a:endParaRPr lang="ru-RU" sz="2400" dirty="0" smtClean="0">
              <a:latin typeface="Times New Roman" pitchFamily="18" charset="0"/>
              <a:cs typeface="Times New Roman" pitchFamily="18" charset="0"/>
            </a:endParaRPr>
          </a:p>
          <a:p>
            <a:pPr>
              <a:buNone/>
            </a:pPr>
            <a:r>
              <a:rPr lang="az-Latn-AZ" sz="2400" dirty="0" smtClean="0">
                <a:latin typeface="Times New Roman" pitchFamily="18" charset="0"/>
                <a:cs typeface="Times New Roman" pitchFamily="18" charset="0"/>
              </a:rPr>
              <a:t>Beləliklə, texniki peşə və orta ixtisas, həmçinin ali təhsilə çəkilmiş ümumi xərclər 247 586 577 ABŞ dolları və ya adambaşına </a:t>
            </a:r>
            <a:r>
              <a:rPr lang="az-Latn-AZ" sz="2400" u="sng" dirty="0" smtClean="0">
                <a:latin typeface="Times New Roman" pitchFamily="18" charset="0"/>
                <a:cs typeface="Times New Roman" pitchFamily="18" charset="0"/>
              </a:rPr>
              <a:t>27 ABŞ </a:t>
            </a:r>
            <a:r>
              <a:rPr lang="az-Latn-AZ" sz="2400" dirty="0" smtClean="0">
                <a:latin typeface="Times New Roman" pitchFamily="18" charset="0"/>
                <a:cs typeface="Times New Roman" pitchFamily="18" charset="0"/>
              </a:rPr>
              <a:t>dolları təşkil etmişdi.  </a:t>
            </a:r>
            <a:endParaRPr lang="ru-RU" sz="2400" dirty="0" smtClean="0">
              <a:latin typeface="Times New Roman" pitchFamily="18" charset="0"/>
              <a:cs typeface="Times New Roman" pitchFamily="18" charset="0"/>
            </a:endParaRPr>
          </a:p>
          <a:p>
            <a:endParaRPr lang="ru-RU" sz="2400" dirty="0"/>
          </a:p>
        </p:txBody>
      </p:sp>
      <p:sp>
        <p:nvSpPr>
          <p:cNvPr id="4" name="Slide Number Placeholder 3"/>
          <p:cNvSpPr>
            <a:spLocks noGrp="1"/>
          </p:cNvSpPr>
          <p:nvPr>
            <p:ph type="sldNum" sz="quarter" idx="12"/>
          </p:nvPr>
        </p:nvSpPr>
        <p:spPr/>
        <p:txBody>
          <a:bodyPr/>
          <a:lstStyle/>
          <a:p>
            <a:fld id="{A5033FEA-4402-4CA9-AB5F-CFE1D7412F93}" type="slidenum">
              <a:rPr lang="en-US" smtClean="0"/>
              <a:pPr/>
              <a:t>5</a:t>
            </a:fld>
            <a:endParaRPr lang="en-US"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033FEA-4402-4CA9-AB5F-CFE1D7412F93}" type="slidenum">
              <a:rPr lang="en-US" smtClean="0"/>
              <a:pPr/>
              <a:t>6</a:t>
            </a:fld>
            <a:endParaRPr lang="en-US" dirty="0"/>
          </a:p>
        </p:txBody>
      </p:sp>
      <p:sp>
        <p:nvSpPr>
          <p:cNvPr id="5" name="Title 1"/>
          <p:cNvSpPr>
            <a:spLocks noGrp="1"/>
          </p:cNvSpPr>
          <p:nvPr>
            <p:ph idx="1"/>
          </p:nvPr>
        </p:nvSpPr>
        <p:spPr>
          <a:xfrm>
            <a:off x="457200" y="357188"/>
            <a:ext cx="8229600" cy="5768975"/>
          </a:xfrm>
        </p:spPr>
        <p:txBody>
          <a:bodyPr>
            <a:normAutofit fontScale="62500" lnSpcReduction="20000"/>
          </a:bodyPr>
          <a:lstStyle/>
          <a:p>
            <a:pPr marL="0" indent="0">
              <a:buNone/>
            </a:pPr>
            <a:r>
              <a:rPr lang="az-Latn-AZ" sz="3600" dirty="0" smtClean="0">
                <a:latin typeface="Times New Roman" pitchFamily="18" charset="0"/>
                <a:cs typeface="Times New Roman" pitchFamily="18" charset="0"/>
              </a:rPr>
              <a:t>Ölkədə ali təhsil almaq prosesinə əhalinin geniş kütlələrinin cəlb edilməsinin aşağı səviyyədə olmasının əsas səbəbləri arasında bunları qeyd etmək olar: </a:t>
            </a:r>
            <a:endParaRPr lang="ru-RU" sz="3600" dirty="0" smtClean="0">
              <a:latin typeface="Times New Roman" pitchFamily="18" charset="0"/>
              <a:cs typeface="Times New Roman" pitchFamily="18" charset="0"/>
            </a:endParaRPr>
          </a:p>
          <a:p>
            <a:pPr lvl="0"/>
            <a:r>
              <a:rPr lang="az-Latn-AZ" sz="3600" dirty="0" smtClean="0">
                <a:latin typeface="Times New Roman" pitchFamily="18" charset="0"/>
                <a:cs typeface="Times New Roman" pitchFamily="18" charset="0"/>
              </a:rPr>
              <a:t>ölkə rayonlarında əhalinin nisbətən azgəlirli təbəqələrinin çoxluq təşkil etməsi;</a:t>
            </a:r>
            <a:endParaRPr lang="ru-RU" sz="3600" dirty="0" smtClean="0">
              <a:latin typeface="Times New Roman" pitchFamily="18" charset="0"/>
              <a:cs typeface="Times New Roman" pitchFamily="18" charset="0"/>
            </a:endParaRPr>
          </a:p>
          <a:p>
            <a:pPr lvl="0"/>
            <a:r>
              <a:rPr lang="az-Latn-AZ" sz="3600" dirty="0" smtClean="0">
                <a:latin typeface="Times New Roman" pitchFamily="18" charset="0"/>
                <a:cs typeface="Times New Roman" pitchFamily="18" charset="0"/>
              </a:rPr>
              <a:t>universitetlərin daha çox Bakı şəhərində cəmləşməsi; və </a:t>
            </a:r>
            <a:endParaRPr lang="ru-RU" sz="3600" dirty="0" smtClean="0">
              <a:latin typeface="Times New Roman" pitchFamily="18" charset="0"/>
              <a:cs typeface="Times New Roman" pitchFamily="18" charset="0"/>
            </a:endParaRPr>
          </a:p>
          <a:p>
            <a:pPr lvl="0"/>
            <a:r>
              <a:rPr lang="az-Latn-AZ" sz="3600" dirty="0" smtClean="0">
                <a:latin typeface="Times New Roman" pitchFamily="18" charset="0"/>
                <a:cs typeface="Times New Roman" pitchFamily="18" charset="0"/>
              </a:rPr>
              <a:t>əhalinin əksəriyyəti üçün universitetlərin coğrafi uzaqlığı; və bu faktor ali təhsil almaq imkanını daha da bahalaşdırır.</a:t>
            </a:r>
            <a:endParaRPr lang="en-US" sz="3600" dirty="0" smtClean="0">
              <a:latin typeface="Times New Roman" pitchFamily="18" charset="0"/>
              <a:cs typeface="Times New Roman" pitchFamily="18" charset="0"/>
            </a:endParaRPr>
          </a:p>
          <a:p>
            <a:pPr lvl="0">
              <a:buNone/>
            </a:pPr>
            <a:endParaRPr lang="ru-RU" sz="3600" dirty="0" smtClean="0">
              <a:latin typeface="Times New Roman" pitchFamily="18" charset="0"/>
              <a:cs typeface="Times New Roman" pitchFamily="18" charset="0"/>
            </a:endParaRPr>
          </a:p>
          <a:p>
            <a:pPr marL="0" indent="0">
              <a:buNone/>
            </a:pPr>
            <a:r>
              <a:rPr lang="az-Latn-AZ" sz="3600" b="1" i="1" dirty="0" smtClean="0">
                <a:solidFill>
                  <a:schemeClr val="tx2">
                    <a:lumMod val="75000"/>
                  </a:schemeClr>
                </a:solidFill>
                <a:latin typeface="Times New Roman" pitchFamily="18" charset="0"/>
                <a:cs typeface="Times New Roman" pitchFamily="18" charset="0"/>
              </a:rPr>
              <a:t>Beləliklə, mövcud problemin mahiyyəti ondadır ki, istər maliyyə, istərsə də coğrafi baxımdan, universitet təhsili ölkə rayonlarının əhalisinin əksəriyyəti üçün hələ də tam əlçatan deyildir</a:t>
            </a:r>
            <a:r>
              <a:rPr lang="az-Latn-AZ" sz="3600" b="1" dirty="0" smtClean="0">
                <a:solidFill>
                  <a:schemeClr val="tx2">
                    <a:lumMod val="75000"/>
                  </a:schemeClr>
                </a:solidFill>
                <a:latin typeface="Times New Roman" pitchFamily="18" charset="0"/>
                <a:cs typeface="Times New Roman" pitchFamily="18" charset="0"/>
              </a:rPr>
              <a:t>. </a:t>
            </a:r>
            <a:endParaRPr lang="en-US" sz="3600" b="1" dirty="0" smtClean="0">
              <a:solidFill>
                <a:schemeClr val="tx2">
                  <a:lumMod val="75000"/>
                </a:schemeClr>
              </a:solidFill>
              <a:latin typeface="Times New Roman" pitchFamily="18" charset="0"/>
              <a:cs typeface="Times New Roman" pitchFamily="18" charset="0"/>
            </a:endParaRPr>
          </a:p>
          <a:p>
            <a:pPr marL="0" indent="0">
              <a:buNone/>
            </a:pPr>
            <a:endParaRPr lang="ru-RU" sz="3600" b="1" dirty="0" smtClean="0">
              <a:solidFill>
                <a:schemeClr val="tx2">
                  <a:lumMod val="75000"/>
                </a:schemeClr>
              </a:solidFill>
              <a:latin typeface="Times New Roman" pitchFamily="18" charset="0"/>
              <a:cs typeface="Times New Roman" pitchFamily="18" charset="0"/>
            </a:endParaRPr>
          </a:p>
          <a:p>
            <a:pPr marL="0" indent="0">
              <a:buNone/>
            </a:pPr>
            <a:r>
              <a:rPr lang="az-Latn-AZ" sz="3600" dirty="0" smtClean="0">
                <a:latin typeface="Times New Roman" pitchFamily="18" charset="0"/>
                <a:cs typeface="Times New Roman" pitchFamily="18" charset="0"/>
              </a:rPr>
              <a:t>Bu ikili problemi, Azərbaycanın təhsil mühitinin rəqabət qabiliyyətini zəiflədən problem kimi nəzərdən keçirmək lazımdır.</a:t>
            </a:r>
            <a:endParaRPr lang="ru-RU" sz="3600" dirty="0" smtClean="0">
              <a:latin typeface="Times New Roman" pitchFamily="18" charset="0"/>
              <a:cs typeface="Times New Roman" pitchFamily="18" charset="0"/>
            </a:endParaRPr>
          </a:p>
          <a:p>
            <a:endParaRPr lang="ru-RU" dirty="0"/>
          </a:p>
        </p:txBody>
      </p:sp>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a:bodyPr>
          <a:lstStyle/>
          <a:p>
            <a:r>
              <a:rPr lang="az-Latn-AZ" sz="2800" b="1" dirty="0" smtClean="0">
                <a:solidFill>
                  <a:schemeClr val="accent1">
                    <a:lumMod val="75000"/>
                  </a:schemeClr>
                </a:solidFill>
                <a:latin typeface="Times New Roman" pitchFamily="18" charset="0"/>
                <a:cs typeface="Times New Roman" pitchFamily="18" charset="0"/>
              </a:rPr>
              <a:t>Bu problem digər ölkələrdə necə həll olunur?</a:t>
            </a:r>
            <a:endParaRPr lang="ru-RU" sz="2800" b="1" dirty="0">
              <a:solidFill>
                <a:schemeClr val="accent1">
                  <a:lumMod val="75000"/>
                </a:schemeClr>
              </a:solidFill>
            </a:endParaRPr>
          </a:p>
        </p:txBody>
      </p:sp>
      <p:sp>
        <p:nvSpPr>
          <p:cNvPr id="3" name="Content Placeholder 2"/>
          <p:cNvSpPr>
            <a:spLocks noGrp="1"/>
          </p:cNvSpPr>
          <p:nvPr>
            <p:ph idx="1"/>
          </p:nvPr>
        </p:nvSpPr>
        <p:spPr>
          <a:xfrm>
            <a:off x="457200" y="1142984"/>
            <a:ext cx="8229600" cy="4983179"/>
          </a:xfrm>
        </p:spPr>
        <p:txBody>
          <a:bodyPr>
            <a:normAutofit fontScale="55000" lnSpcReduction="20000"/>
          </a:bodyPr>
          <a:lstStyle/>
          <a:p>
            <a:pPr marL="0" indent="0">
              <a:buNone/>
            </a:pPr>
            <a:r>
              <a:rPr lang="az-Latn-AZ" sz="3800" dirty="0" smtClean="0">
                <a:latin typeface="Times New Roman" pitchFamily="18" charset="0"/>
                <a:cs typeface="Times New Roman" pitchFamily="18" charset="0"/>
              </a:rPr>
              <a:t>Azərbaycan üçün, aparıcı iqtisadi liderlər sırasına aid edilən Çin, Hindistan, ABŞ və digər ölkələrdə əlçatan ali təhsilin inkişaf təcrübəsi xüsusi maraq kəsb edir. </a:t>
            </a:r>
            <a:endParaRPr lang="en-US" sz="3800" dirty="0" smtClean="0">
              <a:latin typeface="Times New Roman" pitchFamily="18" charset="0"/>
              <a:cs typeface="Times New Roman" pitchFamily="18" charset="0"/>
            </a:endParaRPr>
          </a:p>
          <a:p>
            <a:pPr marL="0" indent="0">
              <a:buNone/>
            </a:pPr>
            <a:r>
              <a:rPr lang="az-Latn-AZ" sz="3800" dirty="0" smtClean="0">
                <a:latin typeface="Times New Roman" pitchFamily="18" charset="0"/>
                <a:cs typeface="Times New Roman" pitchFamily="18" charset="0"/>
              </a:rPr>
              <a:t>Bu ölkələrdə ali təhsili ikillik və dördillik kolleclər ya da universitetlər vasitəsilə alırlar. Bir çox tələbələr ikillik kolleclərdə assosiativ dərəcə əldə edirlər (bu kolleclərin adları müxtəlif olsa da, onlardan ən məşhuru “bölgə kolleci”-dir (community college);</a:t>
            </a:r>
            <a:endParaRPr lang="en-US" sz="3800" dirty="0" smtClean="0">
              <a:latin typeface="Times New Roman" pitchFamily="18" charset="0"/>
              <a:cs typeface="Times New Roman" pitchFamily="18" charset="0"/>
            </a:endParaRPr>
          </a:p>
          <a:p>
            <a:pPr marL="0" indent="0">
              <a:buNone/>
            </a:pPr>
            <a:r>
              <a:rPr lang="az-Latn-AZ" sz="3800" dirty="0" smtClean="0">
                <a:latin typeface="Times New Roman" pitchFamily="18" charset="0"/>
                <a:cs typeface="Times New Roman" pitchFamily="18" charset="0"/>
              </a:rPr>
              <a:t> bu kolleclər universitetlərdəki birinci iki ildəki təhsil proqramını əhatə edir; mahiyyət etibarilə, bu növ təhsili </a:t>
            </a:r>
            <a:r>
              <a:rPr lang="az-Latn-AZ" sz="3800" b="1" i="1" dirty="0" smtClean="0">
                <a:solidFill>
                  <a:schemeClr val="accent1">
                    <a:lumMod val="75000"/>
                  </a:schemeClr>
                </a:solidFill>
                <a:latin typeface="Times New Roman" pitchFamily="18" charset="0"/>
                <a:cs typeface="Times New Roman" pitchFamily="18" charset="0"/>
              </a:rPr>
              <a:t>ilkin ali təhsil </a:t>
            </a:r>
            <a:r>
              <a:rPr lang="az-Latn-AZ" sz="3800" dirty="0" smtClean="0">
                <a:latin typeface="Times New Roman" pitchFamily="18" charset="0"/>
                <a:cs typeface="Times New Roman" pitchFamily="18" charset="0"/>
              </a:rPr>
              <a:t>hesab etmək mümkündür). </a:t>
            </a:r>
            <a:endParaRPr lang="en-US" sz="3800" dirty="0" smtClean="0">
              <a:latin typeface="Times New Roman" pitchFamily="18" charset="0"/>
              <a:cs typeface="Times New Roman" pitchFamily="18" charset="0"/>
            </a:endParaRPr>
          </a:p>
          <a:p>
            <a:pPr marL="0" indent="0">
              <a:buNone/>
            </a:pPr>
            <a:r>
              <a:rPr lang="az-Latn-AZ" sz="3800" dirty="0" smtClean="0">
                <a:latin typeface="Times New Roman" pitchFamily="18" charset="0"/>
                <a:cs typeface="Times New Roman" pitchFamily="18" charset="0"/>
              </a:rPr>
              <a:t>İki illik kolleci bitirən məzun, bakalavr dərəcəsi almaq üçün üçüncü kursdan etibarən müxtəlif dördillik kolleclərə ya da universitetlərə köçürülə bilər.</a:t>
            </a:r>
            <a:endParaRPr lang="ru-RU" sz="3800" dirty="0" smtClean="0">
              <a:latin typeface="Times New Roman" pitchFamily="18" charset="0"/>
              <a:cs typeface="Times New Roman" pitchFamily="18" charset="0"/>
            </a:endParaRPr>
          </a:p>
          <a:p>
            <a:pPr marL="0" indent="0">
              <a:buNone/>
            </a:pPr>
            <a:r>
              <a:rPr lang="az-Latn-AZ" sz="3800" dirty="0" smtClean="0">
                <a:latin typeface="Times New Roman" pitchFamily="18" charset="0"/>
                <a:cs typeface="Times New Roman" pitchFamily="18" charset="0"/>
              </a:rPr>
              <a:t>Bölgə Kolleci missiyasının düzgün anlaşılması Azərbaycan üçün vacibdir. Burada onu qeyd etməliyik ki, “</a:t>
            </a:r>
            <a:r>
              <a:rPr lang="az-Latn-AZ" sz="3800" b="1" dirty="0" smtClean="0">
                <a:solidFill>
                  <a:schemeClr val="accent1">
                    <a:lumMod val="75000"/>
                  </a:schemeClr>
                </a:solidFill>
                <a:latin typeface="Times New Roman" pitchFamily="18" charset="0"/>
                <a:cs typeface="Times New Roman" pitchFamily="18" charset="0"/>
              </a:rPr>
              <a:t>Birləşmiş Ştatlarda ikiillik kolleclərin tarixi missiyası, çox az sayda başqa imkanları olan, azgəlirli ailələrdən çıxan orta məktəb məzunlarını tam orta təhsildən sonrakı təhsillə təmin etməkdən ibarətdir”.</a:t>
            </a:r>
            <a:endParaRPr lang="ru-RU" sz="3800" b="1" dirty="0" smtClean="0">
              <a:solidFill>
                <a:schemeClr val="accent1">
                  <a:lumMod val="75000"/>
                </a:schemeClr>
              </a:solidFill>
              <a:latin typeface="Times New Roman" pitchFamily="18" charset="0"/>
              <a:cs typeface="Times New Roman" pitchFamily="18" charset="0"/>
            </a:endParaRPr>
          </a:p>
          <a:p>
            <a:endParaRPr lang="ru-RU"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5033FEA-4402-4CA9-AB5F-CFE1D7412F93}" type="slidenum">
              <a:rPr lang="en-US" smtClean="0"/>
              <a:pPr/>
              <a:t>7</a:t>
            </a:fld>
            <a:endParaRPr lang="en-US"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033FEA-4402-4CA9-AB5F-CFE1D7412F93}" type="slidenum">
              <a:rPr lang="en-US" smtClean="0"/>
              <a:pPr/>
              <a:t>8</a:t>
            </a:fld>
            <a:endParaRPr lang="en-US" dirty="0"/>
          </a:p>
        </p:txBody>
      </p:sp>
      <p:sp>
        <p:nvSpPr>
          <p:cNvPr id="1027" name="Rectangle 3"/>
          <p:cNvSpPr>
            <a:spLocks noChangeArrowheads="1"/>
          </p:cNvSpPr>
          <p:nvPr/>
        </p:nvSpPr>
        <p:spPr bwMode="auto">
          <a:xfrm>
            <a:off x="214282" y="500042"/>
            <a:ext cx="871543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AB</a:t>
            </a:r>
            <a:r>
              <a:rPr kumimoji="0" lang="az-Latn-AZ"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Ş Bölgə Kolleci</a:t>
            </a:r>
            <a:r>
              <a:rPr kumimoji="0" lang="en-US"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(2011)</a:t>
            </a:r>
            <a:endParaRPr kumimoji="0" lang="az-Latn-AZ" sz="24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accent1">
                  <a:lumMod val="75000"/>
                </a:schemeClr>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 2-illik kolleclər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onları</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a:t>
            </a:r>
            <a:r>
              <a:rPr kumimoji="0" lang="az-Latn-A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ölgə kollecləri,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icma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kollecləri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texniki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kolleclər,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gənc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kolleclər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şəhər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kollecləri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t>
            </a:r>
            <a:r>
              <a:rPr kumimoji="0" lang="az-Latn-A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ə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adlandırırlar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illik</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təhsil</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proqramını</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başa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vurduqdan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sonra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məzunlara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sub-</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bakalavr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assosiativ</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dərəcəsi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verir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Hal-</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hazırda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ABŞ-da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11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milyon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z-Latn-A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tələbəyə xidmət göstərən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1200-ə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yaxın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ikiillik</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kollec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fəaliyyət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göstərir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Sub-</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bakalavr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dərəcəsi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tələbələrə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aşağıdakı</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imkanları</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verir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az-Latn-A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illik</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kollec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universitetə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köçürülmək</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əlavə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il</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oxuyaraq</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bakalavr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dərəcəsi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almaq</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imkanı</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z-Latn-A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tələbə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2+2 –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müqavilə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əsasında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müvafiq</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dörd</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illik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kollec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universitetə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köçürülə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bilərlər);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illik</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dərəcə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tələb</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olunmayan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iş</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yerində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birbaşa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karyeraya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başlamaq</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imkanı</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Belə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hər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hansı</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şəxs</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təhsilə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bölgə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kollecində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başlaya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bakalavr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dərəcəsi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qazanmaq</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üçün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illik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kollec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ya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universitetə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köçürülə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bilər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Faktiki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olaraq</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Amerika</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Birləşmiş</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Ştatlarında</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təxminən</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tələbələrin</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50%-ə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qədəri</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təhsillərinə</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bölgə</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kollecində</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chemeClr val="accent1">
                    <a:lumMod val="75000"/>
                  </a:schemeClr>
                </a:solidFill>
                <a:effectLst/>
                <a:latin typeface="Times New Roman" pitchFamily="18" charset="0"/>
                <a:ea typeface="Calibri" pitchFamily="34" charset="0"/>
                <a:cs typeface="Times New Roman" pitchFamily="18" charset="0"/>
              </a:rPr>
              <a:t>başlamışdır</a:t>
            </a:r>
            <a:r>
              <a:rPr kumimoji="0" lang="en-US" sz="2000" b="1"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Bölgə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kolleclərində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qazanılmış</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kreditlər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demək</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olar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bütün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illik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kollec</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və</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universitetin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bakalavr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dərəcəsi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proqramına</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köçürülmək</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üçün</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qəbul</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edilir</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033FEA-4402-4CA9-AB5F-CFE1D7412F93}" type="slidenum">
              <a:rPr lang="en-US" smtClean="0"/>
              <a:pPr/>
              <a:t>9</a:t>
            </a:fld>
            <a:endParaRPr lang="en-US"/>
          </a:p>
        </p:txBody>
      </p:sp>
      <p:sp>
        <p:nvSpPr>
          <p:cNvPr id="3" name="Rectangle 2"/>
          <p:cNvSpPr/>
          <p:nvPr/>
        </p:nvSpPr>
        <p:spPr>
          <a:xfrm>
            <a:off x="428596" y="1285861"/>
            <a:ext cx="7858180" cy="4524315"/>
          </a:xfrm>
          <a:prstGeom prst="rect">
            <a:avLst/>
          </a:prstGeom>
        </p:spPr>
        <p:txBody>
          <a:bodyPr wrap="square">
            <a:spAutoFit/>
          </a:bodyPr>
          <a:lstStyle/>
          <a:p>
            <a:pPr lvl="0" algn="ctr" eaLnBrk="0" fontAlgn="base" hangingPunct="0">
              <a:spcBef>
                <a:spcPct val="0"/>
              </a:spcBef>
              <a:spcAft>
                <a:spcPct val="0"/>
              </a:spcAft>
            </a:pPr>
            <a:r>
              <a:rPr lang="en-US" sz="2400" b="1" dirty="0" err="1" smtClean="0">
                <a:solidFill>
                  <a:schemeClr val="accent1">
                    <a:lumMod val="75000"/>
                  </a:schemeClr>
                </a:solidFill>
                <a:latin typeface="Times New Roman" pitchFamily="18" charset="0"/>
                <a:ea typeface="Calibri" pitchFamily="34" charset="0"/>
                <a:cs typeface="Times New Roman" pitchFamily="18" charset="0"/>
              </a:rPr>
              <a:t>A</a:t>
            </a:r>
            <a:r>
              <a:rPr lang="en-US" sz="2400" b="1" dirty="0" err="1" smtClean="0" bmk="">
                <a:solidFill>
                  <a:schemeClr val="accent1">
                    <a:lumMod val="75000"/>
                  </a:schemeClr>
                </a:solidFill>
                <a:latin typeface="Times New Roman" pitchFamily="18" charset="0"/>
                <a:ea typeface="Calibri" pitchFamily="34" charset="0"/>
                <a:cs typeface="Times New Roman" pitchFamily="18" charset="0"/>
              </a:rPr>
              <a:t>kkreditasiya</a:t>
            </a:r>
            <a:endParaRPr lang="az-Latn-AZ" sz="2400" b="1" dirty="0" smtClean="0" bmk="">
              <a:solidFill>
                <a:schemeClr val="accent1">
                  <a:lumMod val="75000"/>
                </a:schemeClr>
              </a:solidFill>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endParaRPr lang="ru-RU" sz="2400" dirty="0" smtClean="0">
              <a:latin typeface="Times New Roman" pitchFamily="18" charset="0"/>
              <a:cs typeface="Times New Roman" pitchFamily="18" charset="0"/>
            </a:endParaRPr>
          </a:p>
          <a:p>
            <a:pPr lvl="0" algn="just" eaLnBrk="0" fontAlgn="base" hangingPunct="0">
              <a:spcBef>
                <a:spcPct val="0"/>
              </a:spcBef>
              <a:spcAft>
                <a:spcPct val="0"/>
              </a:spcAft>
            </a:pPr>
            <a:r>
              <a:rPr lang="en-US" sz="2400" dirty="0" smtClean="0">
                <a:latin typeface="Times New Roman" pitchFamily="18" charset="0"/>
                <a:ea typeface="Calibri" pitchFamily="34" charset="0"/>
                <a:cs typeface="Times New Roman" pitchFamily="18" charset="0"/>
              </a:rPr>
              <a:t>Regional </a:t>
            </a:r>
            <a:r>
              <a:rPr lang="en-US" sz="2400" dirty="0" err="1" smtClean="0">
                <a:latin typeface="Times New Roman" pitchFamily="18" charset="0"/>
                <a:ea typeface="Calibri" pitchFamily="34" charset="0"/>
                <a:cs typeface="Times New Roman" pitchFamily="18" charset="0"/>
              </a:rPr>
              <a:t>akkreditasiya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agentlikləri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ABŞ</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Təhsil</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Departamenti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tərəfindən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tanınır</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hər</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bir</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kollecdə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keyfiyyət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qəbulu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təmin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etmək</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üçün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bölgə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kollecləri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və</a:t>
            </a:r>
            <a:r>
              <a:rPr lang="en-US" sz="2400" dirty="0" smtClean="0">
                <a:latin typeface="Times New Roman" pitchFamily="18" charset="0"/>
                <a:ea typeface="Calibri" pitchFamily="34" charset="0"/>
                <a:cs typeface="Times New Roman" pitchFamily="18" charset="0"/>
              </a:rPr>
              <a:t> 4-</a:t>
            </a:r>
            <a:r>
              <a:rPr lang="en-US" sz="2400" dirty="0" err="1" smtClean="0">
                <a:latin typeface="Times New Roman" pitchFamily="18" charset="0"/>
                <a:ea typeface="Calibri" pitchFamily="34" charset="0"/>
                <a:cs typeface="Times New Roman" pitchFamily="18" charset="0"/>
              </a:rPr>
              <a:t>illik</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kolleclərdə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akademik</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proqramların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qiymətləndirilməsi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üçün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məsuliyyət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daşıyır</a:t>
            </a:r>
            <a:r>
              <a:rPr lang="en-US" sz="2400" dirty="0" smtClean="0">
                <a:latin typeface="Times New Roman" pitchFamily="18" charset="0"/>
                <a:ea typeface="Calibri" pitchFamily="34" charset="0"/>
                <a:cs typeface="Times New Roman" pitchFamily="18" charset="0"/>
              </a:rPr>
              <a:t>. </a:t>
            </a:r>
            <a:endParaRPr lang="az-Latn-AZ" sz="2400" dirty="0" smtClean="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lang="en-US" sz="2400" dirty="0" err="1" smtClean="0">
                <a:latin typeface="Times New Roman" pitchFamily="18" charset="0"/>
                <a:ea typeface="Calibri" pitchFamily="34" charset="0"/>
                <a:cs typeface="Times New Roman" pitchFamily="18" charset="0"/>
              </a:rPr>
              <a:t>Bölgə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kollecləri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və</a:t>
            </a:r>
            <a:r>
              <a:rPr lang="en-US" sz="2400" dirty="0" smtClean="0">
                <a:latin typeface="Times New Roman" pitchFamily="18" charset="0"/>
                <a:ea typeface="Calibri" pitchFamily="34" charset="0"/>
                <a:cs typeface="Times New Roman" pitchFamily="18" charset="0"/>
              </a:rPr>
              <a:t> 4 illik kolleclər </a:t>
            </a:r>
            <a:r>
              <a:rPr lang="en-US" sz="2400" dirty="0" err="1" smtClean="0">
                <a:latin typeface="Times New Roman" pitchFamily="18" charset="0"/>
                <a:ea typeface="Calibri" pitchFamily="34" charset="0"/>
                <a:cs typeface="Times New Roman" pitchFamily="18" charset="0"/>
              </a:rPr>
              <a:t>universitet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təhsilinin</a:t>
            </a:r>
            <a:r>
              <a:rPr lang="en-US" sz="2400" dirty="0" smtClean="0">
                <a:latin typeface="Times New Roman" pitchFamily="18" charset="0"/>
                <a:ea typeface="Calibri" pitchFamily="34" charset="0"/>
                <a:cs typeface="Times New Roman" pitchFamily="18" charset="0"/>
              </a:rPr>
              <a:t> ilk 2 </a:t>
            </a:r>
            <a:r>
              <a:rPr lang="en-US" sz="2400" dirty="0" err="1" smtClean="0">
                <a:latin typeface="Times New Roman" pitchFamily="18" charset="0"/>
                <a:ea typeface="Calibri" pitchFamily="34" charset="0"/>
                <a:cs typeface="Times New Roman" pitchFamily="18" charset="0"/>
              </a:rPr>
              <a:t>ilinin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eyni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akkreditasiya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standartlarına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cavab</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verməlidir</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tələbələri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təhsillərini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davam</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etdirmək</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istəyən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tələblər</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bölgə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kollecində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toplanmış</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kreditlərini</a:t>
            </a:r>
            <a:r>
              <a:rPr lang="en-US" sz="2400" dirty="0" smtClean="0">
                <a:latin typeface="Times New Roman" pitchFamily="18" charset="0"/>
                <a:ea typeface="Calibri" pitchFamily="34" charset="0"/>
                <a:cs typeface="Times New Roman" pitchFamily="18" charset="0"/>
              </a:rPr>
              <a:t> 4 illik </a:t>
            </a:r>
            <a:r>
              <a:rPr lang="en-US" sz="2400" dirty="0" err="1" smtClean="0">
                <a:latin typeface="Times New Roman" pitchFamily="18" charset="0"/>
                <a:ea typeface="Calibri" pitchFamily="34" charset="0"/>
                <a:cs typeface="Times New Roman" pitchFamily="18" charset="0"/>
              </a:rPr>
              <a:t>kollec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və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ya</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universitetlərə</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köçürə</a:t>
            </a:r>
            <a:r>
              <a:rPr lang="en-US" sz="2400" dirty="0" smtClean="0">
                <a:latin typeface="Times New Roman" pitchFamily="18" charset="0"/>
                <a:ea typeface="Calibri" pitchFamily="34" charset="0"/>
                <a:cs typeface="Times New Roman" pitchFamily="18" charset="0"/>
              </a:rPr>
              <a:t> bilərlər.</a:t>
            </a:r>
            <a:endParaRPr lang="ru-RU" sz="2400" dirty="0" smtClean="0">
              <a:latin typeface="Times New Roman" pitchFamily="18" charset="0"/>
              <a:cs typeface="Times New Roman" pitchFamily="18" charset="0"/>
            </a:endParaRPr>
          </a:p>
        </p:txBody>
      </p:sp>
    </p:spTree>
  </p:cSld>
  <p:clrMapOvr>
    <a:masterClrMapping/>
  </p:clrMapOvr>
  <p:transition>
    <p:wipe dir="d"/>
  </p:transition>
</p:sld>
</file>

<file path=ppt/theme/theme1.xml><?xml version="1.0" encoding="utf-8"?>
<a:theme xmlns:a="http://schemas.openxmlformats.org/drawingml/2006/main" name="Office Theme">
  <a:themeElements>
    <a:clrScheme name="Custom 11">
      <a:dk1>
        <a:sysClr val="windowText" lastClr="000000"/>
      </a:dk1>
      <a:lt1>
        <a:srgbClr val="000000"/>
      </a:lt1>
      <a:dk2>
        <a:srgbClr val="1F497D"/>
      </a:dk2>
      <a:lt2>
        <a:srgbClr val="EEECE1"/>
      </a:lt2>
      <a:accent1>
        <a:srgbClr val="000000"/>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TotalTime>
  <Words>2867</Words>
  <Application>Microsoft Office PowerPoint</Application>
  <PresentationFormat>On-screen Show (4:3)</PresentationFormat>
  <Paragraphs>180</Paragraphs>
  <Slides>31</Slides>
  <Notes>11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Azərbaycanın rəqabət qabiliyyətli inkişafı və müasirləşdirilməsi strategiyasına dəstək məqsədilə   Layihə: AZƏRBAYCANIN RAYONLARI ÜÇÜN BÖLGƏ KOLLECİ KOMPLEKSİNİN/KLASTERİNİN YARADILMASI   Bölgə kolleci kompleksi/klasteri layihəsini işləyib hazırlayanlar:  Odlar Yurdu Universiteti (OYU), Xəzər Universiteti (XU) və Azərbaycan Dövlət Aqrar Universitetinin (ADAU) Alyansı.   Layihənin məsləhətçiləri: Bölgə Kolleclərinin Amerika Assosiasiyası  (American Association of Community Colleges, Vaşington şəhəri) və Montqomeri Kolleci  (Rokvill şəhəri, Merilend ştatı), ABŞ.     </vt:lpstr>
      <vt:lpstr>Slide 2</vt:lpstr>
      <vt:lpstr>Slide 3</vt:lpstr>
      <vt:lpstr>Slide 4</vt:lpstr>
      <vt:lpstr>Slide 5</vt:lpstr>
      <vt:lpstr>Slide 6</vt:lpstr>
      <vt:lpstr>Bu problem digər ölkələrdə necə həll olunur?</vt:lpstr>
      <vt:lpstr>Slide 8</vt:lpstr>
      <vt:lpstr>Slide 9</vt:lpstr>
      <vt:lpstr>Slide 10</vt:lpstr>
      <vt:lpstr>Bölgə Kollecinin sxematik strukturu və onun fəaliyyəti  Bölgə Kollecinin hər hansı universitet və ya universitetlərlə əlaqəsi olmalıdır; universitetlərlə əlaqənin olmasının əsas məqsədi ondadır ki, o, Bölgə Kollecinə təhsilin birinci və ikinci ili ərzində onların proqramlarından, tədris texnologiyası və insan qaynaqlarından istifadə etmək hüququ verir.  </vt:lpstr>
      <vt:lpstr>Slide 12</vt:lpstr>
      <vt:lpstr>Slide 13</vt:lpstr>
      <vt:lpstr>Slide 14</vt:lpstr>
      <vt:lpstr>Slide 15</vt:lpstr>
      <vt:lpstr>Slide 16</vt:lpstr>
      <vt:lpstr>Slide 17</vt:lpstr>
      <vt:lpstr>Slide 18</vt:lpstr>
      <vt:lpstr>Slide 19</vt:lpstr>
      <vt:lpstr>Slide 20</vt:lpstr>
      <vt:lpstr>Slide 21</vt:lpstr>
      <vt:lpstr>Slide 22</vt:lpstr>
      <vt:lpstr>§2. Bölgə Kolleci kompleksinin/klasterinin əsas komponentlərinin  (tərkib hissələrinin) təsvirinin mümkün variantı   </vt:lpstr>
      <vt:lpstr>Slide 24</vt:lpstr>
      <vt:lpstr>Slide 25</vt:lpstr>
      <vt:lpstr>Slide 26</vt:lpstr>
      <vt:lpstr>Alyans tərəfindən görülmüş hazırlıq işləri</vt:lpstr>
      <vt:lpstr>Slide 28</vt:lpstr>
      <vt:lpstr>II. 2011-ci ilin yanvar ayından etibarən R. Sədirxanov İcma Kolleclərinin Amerika  Assosiasiyasına (AACC) üzv olmuşdur.</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Azərbaycan təhsilinin inkişaf konsepsiyasI</dc:title>
  <dc:creator>Shahmar Movsumov</dc:creator>
  <cp:lastModifiedBy>mnouriev</cp:lastModifiedBy>
  <cp:revision>202</cp:revision>
  <dcterms:created xsi:type="dcterms:W3CDTF">2011-08-20T08:54:03Z</dcterms:created>
  <dcterms:modified xsi:type="dcterms:W3CDTF">2012-07-07T11:15:50Z</dcterms:modified>
</cp:coreProperties>
</file>